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83725" r:id="rId2"/>
  </p:sldMasterIdLst>
  <p:notesMasterIdLst>
    <p:notesMasterId r:id="rId32"/>
  </p:notesMasterIdLst>
  <p:handoutMasterIdLst>
    <p:handoutMasterId r:id="rId33"/>
  </p:handoutMasterIdLst>
  <p:sldIdLst>
    <p:sldId id="288" r:id="rId3"/>
    <p:sldId id="379" r:id="rId4"/>
    <p:sldId id="397" r:id="rId5"/>
    <p:sldId id="457" r:id="rId6"/>
    <p:sldId id="399" r:id="rId7"/>
    <p:sldId id="455" r:id="rId8"/>
    <p:sldId id="404" r:id="rId9"/>
    <p:sldId id="456" r:id="rId10"/>
    <p:sldId id="465" r:id="rId11"/>
    <p:sldId id="458" r:id="rId12"/>
    <p:sldId id="454" r:id="rId13"/>
    <p:sldId id="461" r:id="rId14"/>
    <p:sldId id="403" r:id="rId15"/>
    <p:sldId id="480" r:id="rId16"/>
    <p:sldId id="462" r:id="rId17"/>
    <p:sldId id="463" r:id="rId18"/>
    <p:sldId id="466" r:id="rId19"/>
    <p:sldId id="471" r:id="rId20"/>
    <p:sldId id="468" r:id="rId21"/>
    <p:sldId id="467" r:id="rId22"/>
    <p:sldId id="470" r:id="rId23"/>
    <p:sldId id="469" r:id="rId24"/>
    <p:sldId id="472" r:id="rId25"/>
    <p:sldId id="481" r:id="rId26"/>
    <p:sldId id="477" r:id="rId27"/>
    <p:sldId id="476" r:id="rId28"/>
    <p:sldId id="418" r:id="rId29"/>
    <p:sldId id="482" r:id="rId30"/>
    <p:sldId id="452" r:id="rId31"/>
  </p:sldIdLst>
  <p:sldSz cx="9906000" cy="6858000" type="A4"/>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3E3"/>
    <a:srgbClr val="009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27" autoAdjust="0"/>
    <p:restoredTop sz="94505" autoAdjust="0"/>
  </p:normalViewPr>
  <p:slideViewPr>
    <p:cSldViewPr>
      <p:cViewPr>
        <p:scale>
          <a:sx n="76" d="100"/>
          <a:sy n="76" d="100"/>
        </p:scale>
        <p:origin x="-1122" y="-54"/>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1" d="100"/>
          <a:sy n="61" d="100"/>
        </p:scale>
        <p:origin x="-3293"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DC1E1253-2C65-4DCE-8F70-DD8EE011995C}" type="datetimeFigureOut">
              <a:rPr lang="de-CH" smtClean="0"/>
              <a:t>29.11.2017</a:t>
            </a:fld>
            <a:endParaRPr lang="de-CH"/>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060D43E7-8A9F-46B0-BB1C-C39CD5A1A588}" type="slidenum">
              <a:rPr lang="de-CH" smtClean="0"/>
              <a:t>‹#›</a:t>
            </a:fld>
            <a:endParaRPr lang="de-CH"/>
          </a:p>
        </p:txBody>
      </p:sp>
    </p:spTree>
    <p:extLst>
      <p:ext uri="{BB962C8B-B14F-4D97-AF65-F5344CB8AC3E}">
        <p14:creationId xmlns:p14="http://schemas.microsoft.com/office/powerpoint/2010/main" val="34591695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2202C32-A231-4DE8-A3B4-4AA546FE1C11}" type="datetimeFigureOut">
              <a:rPr lang="de-DE" smtClean="0"/>
              <a:t>29.11.2017</a:t>
            </a:fld>
            <a:endParaRPr lang="de-DE"/>
          </a:p>
        </p:txBody>
      </p:sp>
      <p:sp>
        <p:nvSpPr>
          <p:cNvPr id="4" name="Folienbildplatzhalter 3"/>
          <p:cNvSpPr>
            <a:spLocks noGrp="1" noRot="1" noChangeAspect="1"/>
          </p:cNvSpPr>
          <p:nvPr>
            <p:ph type="sldImg" idx="2"/>
          </p:nvPr>
        </p:nvSpPr>
        <p:spPr>
          <a:xfrm>
            <a:off x="711200" y="744538"/>
            <a:ext cx="537527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5955795-B1D5-48F7-A87B-3F7B57CAA170}" type="slidenum">
              <a:rPr lang="de-DE" smtClean="0"/>
              <a:t>‹#›</a:t>
            </a:fld>
            <a:endParaRPr lang="de-DE"/>
          </a:p>
        </p:txBody>
      </p:sp>
    </p:spTree>
    <p:extLst>
      <p:ext uri="{BB962C8B-B14F-4D97-AF65-F5344CB8AC3E}">
        <p14:creationId xmlns:p14="http://schemas.microsoft.com/office/powerpoint/2010/main" val="3965991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5955795-B1D5-48F7-A87B-3F7B57CAA170}" type="slidenum">
              <a:rPr lang="de-DE" smtClean="0"/>
              <a:t>0</a:t>
            </a:fld>
            <a:endParaRPr lang="de-DE"/>
          </a:p>
        </p:txBody>
      </p:sp>
    </p:spTree>
    <p:extLst>
      <p:ext uri="{BB962C8B-B14F-4D97-AF65-F5344CB8AC3E}">
        <p14:creationId xmlns:p14="http://schemas.microsoft.com/office/powerpoint/2010/main" val="2462516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75955795-B1D5-48F7-A87B-3F7B57CAA170}" type="slidenum">
              <a:rPr lang="de-DE" smtClean="0"/>
              <a:t>18</a:t>
            </a:fld>
            <a:endParaRPr lang="de-DE"/>
          </a:p>
        </p:txBody>
      </p:sp>
    </p:spTree>
    <p:extLst>
      <p:ext uri="{BB962C8B-B14F-4D97-AF65-F5344CB8AC3E}">
        <p14:creationId xmlns:p14="http://schemas.microsoft.com/office/powerpoint/2010/main" val="4160771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75955795-B1D5-48F7-A87B-3F7B57CAA170}" type="slidenum">
              <a:rPr lang="de-DE" smtClean="0"/>
              <a:t>19</a:t>
            </a:fld>
            <a:endParaRPr lang="de-DE"/>
          </a:p>
        </p:txBody>
      </p:sp>
    </p:spTree>
    <p:extLst>
      <p:ext uri="{BB962C8B-B14F-4D97-AF65-F5344CB8AC3E}">
        <p14:creationId xmlns:p14="http://schemas.microsoft.com/office/powerpoint/2010/main" val="4160771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5955795-B1D5-48F7-A87B-3F7B57CAA170}" type="slidenum">
              <a:rPr lang="de-DE" smtClean="0"/>
              <a:t>26</a:t>
            </a:fld>
            <a:endParaRPr lang="de-DE"/>
          </a:p>
        </p:txBody>
      </p:sp>
    </p:spTree>
    <p:extLst>
      <p:ext uri="{BB962C8B-B14F-4D97-AF65-F5344CB8AC3E}">
        <p14:creationId xmlns:p14="http://schemas.microsoft.com/office/powerpoint/2010/main" val="1946782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5955795-B1D5-48F7-A87B-3F7B57CAA170}" type="slidenum">
              <a:rPr lang="de-DE" smtClean="0"/>
              <a:t>27</a:t>
            </a:fld>
            <a:endParaRPr lang="de-DE"/>
          </a:p>
        </p:txBody>
      </p:sp>
    </p:spTree>
    <p:extLst>
      <p:ext uri="{BB962C8B-B14F-4D97-AF65-F5344CB8AC3E}">
        <p14:creationId xmlns:p14="http://schemas.microsoft.com/office/powerpoint/2010/main" val="1946782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a:xfrm>
            <a:off x="5097016" y="5689823"/>
            <a:ext cx="4392613" cy="431800"/>
          </a:xfrm>
          <a:prstGeom prst="rect">
            <a:avLst/>
          </a:prstGeom>
        </p:spPr>
        <p:txBody>
          <a:bodyPr/>
          <a:lstStyle>
            <a:lvl1pPr>
              <a:defRPr sz="2200" b="1" baseline="0">
                <a:solidFill>
                  <a:schemeClr val="bg1"/>
                </a:solidFill>
                <a:latin typeface="Arial" pitchFamily="34" charset="0"/>
                <a:cs typeface="Arial" pitchFamily="34" charset="0"/>
              </a:defRPr>
            </a:lvl1pPr>
          </a:lstStyle>
          <a:p>
            <a:pPr lvl="0"/>
            <a:r>
              <a:rPr lang="de-DE" dirty="0" smtClean="0"/>
              <a:t>Title </a:t>
            </a:r>
            <a:r>
              <a:rPr lang="de-DE" dirty="0" err="1" smtClean="0"/>
              <a:t>of</a:t>
            </a:r>
            <a:r>
              <a:rPr lang="de-DE" dirty="0" smtClean="0"/>
              <a:t> Image</a:t>
            </a:r>
            <a:endParaRPr lang="de-DE" dirty="0"/>
          </a:p>
        </p:txBody>
      </p:sp>
      <p:sp>
        <p:nvSpPr>
          <p:cNvPr id="6" name="Textplatzhalter 2"/>
          <p:cNvSpPr>
            <a:spLocks noGrp="1"/>
          </p:cNvSpPr>
          <p:nvPr>
            <p:ph type="body" sz="quarter" idx="11" hasCustomPrompt="1"/>
          </p:nvPr>
        </p:nvSpPr>
        <p:spPr>
          <a:xfrm>
            <a:off x="360000" y="1602000"/>
            <a:ext cx="4500000" cy="4500000"/>
          </a:xfrm>
          <a:prstGeom prst="rect">
            <a:avLst/>
          </a:prstGeom>
        </p:spPr>
        <p:txBody>
          <a:bodyPr/>
          <a:lstStyle>
            <a:lvl1pPr>
              <a:defRPr sz="1800" b="1">
                <a:solidFill>
                  <a:schemeClr val="tx1">
                    <a:lumMod val="65000"/>
                    <a:lumOff val="35000"/>
                  </a:schemeClr>
                </a:solidFill>
                <a:latin typeface="Arial" pitchFamily="34" charset="0"/>
                <a:cs typeface="Arial" pitchFamily="34" charset="0"/>
              </a:defRPr>
            </a:lvl1pPr>
            <a:lvl2pPr marL="285750" indent="-285750">
              <a:buFont typeface="Arial" pitchFamily="34" charset="0"/>
              <a:buChar char="›"/>
              <a:defRPr sz="1800">
                <a:solidFill>
                  <a:schemeClr val="tx1">
                    <a:lumMod val="65000"/>
                    <a:lumOff val="35000"/>
                  </a:schemeClr>
                </a:solidFill>
                <a:latin typeface="Arial" pitchFamily="34" charset="0"/>
                <a:cs typeface="Arial" pitchFamily="34" charset="0"/>
              </a:defRPr>
            </a:lvl2pPr>
            <a:lvl3pPr marL="266700" indent="268288">
              <a:buFont typeface="Arial" pitchFamily="34" charset="0"/>
              <a:buChar char="›"/>
              <a:defRPr sz="1800">
                <a:solidFill>
                  <a:schemeClr val="tx1">
                    <a:lumMod val="65000"/>
                    <a:lumOff val="35000"/>
                  </a:schemeClr>
                </a:solidFill>
                <a:latin typeface="Arial" pitchFamily="34" charset="0"/>
                <a:cs typeface="Arial" pitchFamily="34" charset="0"/>
              </a:defRPr>
            </a:lvl3pPr>
            <a:lvl4pPr marL="534988" indent="266700">
              <a:buFont typeface="Arial" pitchFamily="34" charset="0"/>
              <a:buChar char="›"/>
              <a:defRPr sz="1800">
                <a:solidFill>
                  <a:schemeClr val="tx1">
                    <a:lumMod val="65000"/>
                    <a:lumOff val="35000"/>
                  </a:schemeClr>
                </a:solidFill>
                <a:latin typeface="Arial" pitchFamily="34" charset="0"/>
                <a:cs typeface="Arial" pitchFamily="34" charset="0"/>
              </a:defRPr>
            </a:lvl4pPr>
            <a:lvl5pPr marL="1077913" indent="-268288" defTabSz="1165225">
              <a:buFont typeface="Arial" pitchFamily="34" charset="0"/>
              <a:buChar char="›"/>
              <a:defRPr sz="1800">
                <a:solidFill>
                  <a:schemeClr val="tx1">
                    <a:lumMod val="65000"/>
                    <a:lumOff val="35000"/>
                  </a:schemeClr>
                </a:solidFill>
                <a:latin typeface="Arial" pitchFamily="34" charset="0"/>
                <a:cs typeface="Arial" pitchFamily="34" charset="0"/>
              </a:defRPr>
            </a:lvl5pPr>
            <a:lvl6pPr marL="1077913" indent="266700">
              <a:buFont typeface="Arial" pitchFamily="34" charset="0"/>
              <a:buChar char="›"/>
              <a:defRPr sz="1800" baseline="0">
                <a:solidFill>
                  <a:schemeClr val="tx1">
                    <a:lumMod val="65000"/>
                    <a:lumOff val="35000"/>
                  </a:schemeClr>
                </a:solidFill>
                <a:latin typeface="Arial" pitchFamily="34" charset="0"/>
                <a:cs typeface="Arial" pitchFamily="34" charset="0"/>
              </a:defRPr>
            </a:lvl6pPr>
            <a:lvl7pPr marL="2743200" indent="0">
              <a:buNone/>
              <a:defRPr/>
            </a:lvl7pPr>
          </a:lstStyle>
          <a:p>
            <a:pPr lvl="0"/>
            <a:r>
              <a:rPr lang="de-DE" dirty="0" smtClean="0"/>
              <a:t>Content</a:t>
            </a:r>
          </a:p>
          <a:p>
            <a:pPr lvl="1"/>
            <a:r>
              <a:rPr lang="de-DE" dirty="0" smtClean="0"/>
              <a:t>Level 1</a:t>
            </a:r>
          </a:p>
          <a:p>
            <a:pPr lvl="2"/>
            <a:r>
              <a:rPr lang="de-DE" dirty="0" smtClean="0"/>
              <a:t>Level 2</a:t>
            </a:r>
          </a:p>
          <a:p>
            <a:pPr lvl="3"/>
            <a:r>
              <a:rPr lang="de-DE" dirty="0" smtClean="0"/>
              <a:t>Level 3</a:t>
            </a:r>
          </a:p>
          <a:p>
            <a:pPr lvl="4"/>
            <a:r>
              <a:rPr lang="de-DE" dirty="0" smtClean="0"/>
              <a:t>Level 4</a:t>
            </a:r>
          </a:p>
          <a:p>
            <a:pPr lvl="5"/>
            <a:r>
              <a:rPr lang="de-DE" dirty="0" smtClean="0"/>
              <a:t>Level 5</a:t>
            </a:r>
          </a:p>
        </p:txBody>
      </p:sp>
      <p:sp>
        <p:nvSpPr>
          <p:cNvPr id="9" name="Textplatzhalter 10"/>
          <p:cNvSpPr>
            <a:spLocks noGrp="1"/>
          </p:cNvSpPr>
          <p:nvPr>
            <p:ph type="body" sz="quarter" idx="12" hasCustomPrompt="1"/>
          </p:nvPr>
        </p:nvSpPr>
        <p:spPr>
          <a:xfrm>
            <a:off x="398673" y="618283"/>
            <a:ext cx="9074150" cy="431800"/>
          </a:xfrm>
          <a:prstGeom prst="rect">
            <a:avLst/>
          </a:prstGeom>
        </p:spPr>
        <p:txBody>
          <a:bodyPr/>
          <a:lstStyle>
            <a:lvl1pPr>
              <a:defRPr sz="2200" b="1" baseline="0">
                <a:solidFill>
                  <a:srgbClr val="00B0F0"/>
                </a:solidFill>
                <a:latin typeface="Arial" pitchFamily="34" charset="0"/>
                <a:cs typeface="Arial" pitchFamily="34" charset="0"/>
              </a:defRPr>
            </a:lvl1pPr>
          </a:lstStyle>
          <a:p>
            <a:pPr lvl="0"/>
            <a:r>
              <a:rPr lang="de-DE" dirty="0" smtClean="0"/>
              <a:t>Title: </a:t>
            </a:r>
            <a:r>
              <a:rPr lang="de-DE" dirty="0" err="1" smtClean="0"/>
              <a:t>Powerpoint</a:t>
            </a:r>
            <a:r>
              <a:rPr lang="de-DE" dirty="0" smtClean="0"/>
              <a:t>; Arial </a:t>
            </a:r>
            <a:r>
              <a:rPr lang="de-DE" dirty="0" err="1" smtClean="0"/>
              <a:t>Bold</a:t>
            </a:r>
            <a:r>
              <a:rPr lang="de-DE" dirty="0" smtClean="0"/>
              <a:t>, </a:t>
            </a:r>
            <a:r>
              <a:rPr lang="de-DE" dirty="0" err="1" smtClean="0"/>
              <a:t>font</a:t>
            </a:r>
            <a:r>
              <a:rPr lang="de-DE" dirty="0" smtClean="0"/>
              <a:t> </a:t>
            </a:r>
            <a:r>
              <a:rPr lang="de-DE" dirty="0" err="1" smtClean="0"/>
              <a:t>size</a:t>
            </a:r>
            <a:r>
              <a:rPr lang="de-DE" dirty="0" smtClean="0"/>
              <a:t> 22 </a:t>
            </a:r>
            <a:r>
              <a:rPr lang="de-DE" dirty="0" err="1" smtClean="0"/>
              <a:t>pt</a:t>
            </a:r>
            <a:endParaRPr lang="de-DE" dirty="0"/>
          </a:p>
        </p:txBody>
      </p:sp>
      <p:sp>
        <p:nvSpPr>
          <p:cNvPr id="10" name="Textplatzhalter 12"/>
          <p:cNvSpPr>
            <a:spLocks noGrp="1"/>
          </p:cNvSpPr>
          <p:nvPr>
            <p:ph type="body" sz="quarter" idx="13" hasCustomPrompt="1"/>
          </p:nvPr>
        </p:nvSpPr>
        <p:spPr>
          <a:xfrm>
            <a:off x="398673" y="974879"/>
            <a:ext cx="9074150" cy="360362"/>
          </a:xfrm>
          <a:prstGeom prst="rect">
            <a:avLst/>
          </a:prstGeom>
        </p:spPr>
        <p:txBody>
          <a:bodyPr/>
          <a:lstStyle>
            <a:lvl1pPr>
              <a:defRPr sz="2200">
                <a:solidFill>
                  <a:srgbClr val="00B0F0"/>
                </a:solidFill>
                <a:latin typeface="Arial" pitchFamily="34" charset="0"/>
                <a:cs typeface="Arial" pitchFamily="34" charset="0"/>
              </a:defRPr>
            </a:lvl1pPr>
          </a:lstStyle>
          <a:p>
            <a:pPr lvl="0"/>
            <a:r>
              <a:rPr lang="de-DE" dirty="0" err="1" smtClean="0"/>
              <a:t>Subtitle</a:t>
            </a:r>
            <a:r>
              <a:rPr lang="de-DE" dirty="0" smtClean="0"/>
              <a:t>: </a:t>
            </a:r>
            <a:r>
              <a:rPr lang="de-DE" dirty="0" err="1" smtClean="0"/>
              <a:t>Draft</a:t>
            </a:r>
            <a:r>
              <a:rPr lang="de-DE" dirty="0" smtClean="0"/>
              <a:t>; Arial Regular, </a:t>
            </a:r>
            <a:r>
              <a:rPr lang="de-DE" dirty="0" err="1" smtClean="0"/>
              <a:t>font</a:t>
            </a:r>
            <a:r>
              <a:rPr lang="de-DE" dirty="0" smtClean="0"/>
              <a:t> </a:t>
            </a:r>
            <a:r>
              <a:rPr lang="de-DE" dirty="0" err="1" smtClean="0"/>
              <a:t>size</a:t>
            </a:r>
            <a:r>
              <a:rPr lang="de-DE" dirty="0" smtClean="0"/>
              <a:t> 22 </a:t>
            </a:r>
            <a:r>
              <a:rPr lang="de-DE" dirty="0" err="1" smtClean="0"/>
              <a:t>pt</a:t>
            </a:r>
            <a:endParaRPr lang="de-DE" dirty="0"/>
          </a:p>
        </p:txBody>
      </p:sp>
    </p:spTree>
    <p:extLst>
      <p:ext uri="{BB962C8B-B14F-4D97-AF65-F5344CB8AC3E}">
        <p14:creationId xmlns:p14="http://schemas.microsoft.com/office/powerpoint/2010/main" val="152866160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6227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Textplatzhalter 2"/>
          <p:cNvSpPr>
            <a:spLocks noGrp="1"/>
          </p:cNvSpPr>
          <p:nvPr>
            <p:ph type="body" sz="quarter" idx="10" hasCustomPrompt="1"/>
          </p:nvPr>
        </p:nvSpPr>
        <p:spPr>
          <a:xfrm>
            <a:off x="416496" y="1988840"/>
            <a:ext cx="4608512" cy="3600450"/>
          </a:xfrm>
          <a:prstGeom prst="rect">
            <a:avLst/>
          </a:prstGeom>
        </p:spPr>
        <p:txBody>
          <a:bodyPr/>
          <a:lstStyle>
            <a:lvl1pPr>
              <a:defRPr sz="1800" b="1">
                <a:solidFill>
                  <a:schemeClr val="tx1">
                    <a:lumMod val="65000"/>
                    <a:lumOff val="35000"/>
                  </a:schemeClr>
                </a:solidFill>
                <a:latin typeface="Arial" pitchFamily="34" charset="0"/>
                <a:cs typeface="Arial" pitchFamily="34" charset="0"/>
              </a:defRPr>
            </a:lvl1pPr>
            <a:lvl2pPr marL="285750" indent="-285750">
              <a:buFont typeface="Arial" pitchFamily="34" charset="0"/>
              <a:buChar char="›"/>
              <a:defRPr sz="1800">
                <a:solidFill>
                  <a:schemeClr val="tx1">
                    <a:lumMod val="65000"/>
                    <a:lumOff val="35000"/>
                  </a:schemeClr>
                </a:solidFill>
                <a:latin typeface="Arial" pitchFamily="34" charset="0"/>
                <a:cs typeface="Arial" pitchFamily="34" charset="0"/>
              </a:defRPr>
            </a:lvl2pPr>
            <a:lvl3pPr marL="266700" indent="268288">
              <a:buFont typeface="Arial" pitchFamily="34" charset="0"/>
              <a:buChar char="›"/>
              <a:defRPr sz="1800">
                <a:solidFill>
                  <a:schemeClr val="tx1">
                    <a:lumMod val="65000"/>
                    <a:lumOff val="35000"/>
                  </a:schemeClr>
                </a:solidFill>
                <a:latin typeface="Arial" pitchFamily="34" charset="0"/>
                <a:cs typeface="Arial" pitchFamily="34" charset="0"/>
              </a:defRPr>
            </a:lvl3pPr>
            <a:lvl4pPr marL="534988" indent="266700">
              <a:buFont typeface="Arial" pitchFamily="34" charset="0"/>
              <a:buChar char="›"/>
              <a:defRPr sz="1800">
                <a:solidFill>
                  <a:schemeClr val="tx1">
                    <a:lumMod val="65000"/>
                    <a:lumOff val="35000"/>
                  </a:schemeClr>
                </a:solidFill>
                <a:latin typeface="Arial" pitchFamily="34" charset="0"/>
                <a:cs typeface="Arial" pitchFamily="34" charset="0"/>
              </a:defRPr>
            </a:lvl4pPr>
            <a:lvl5pPr marL="1077913" indent="-268288" defTabSz="1165225">
              <a:buFont typeface="Arial" pitchFamily="34" charset="0"/>
              <a:buChar char="›"/>
              <a:defRPr sz="1800">
                <a:solidFill>
                  <a:schemeClr val="tx1">
                    <a:lumMod val="65000"/>
                    <a:lumOff val="35000"/>
                  </a:schemeClr>
                </a:solidFill>
                <a:latin typeface="Arial" pitchFamily="34" charset="0"/>
                <a:cs typeface="Arial" pitchFamily="34" charset="0"/>
              </a:defRPr>
            </a:lvl5pPr>
            <a:lvl6pPr marL="1077913" indent="266700">
              <a:buFont typeface="Arial" pitchFamily="34" charset="0"/>
              <a:buChar char="›"/>
              <a:defRPr sz="1800" baseline="0">
                <a:solidFill>
                  <a:schemeClr val="tx1">
                    <a:lumMod val="65000"/>
                    <a:lumOff val="35000"/>
                  </a:schemeClr>
                </a:solidFill>
                <a:latin typeface="Arial" pitchFamily="34" charset="0"/>
                <a:cs typeface="Arial" pitchFamily="34" charset="0"/>
              </a:defRPr>
            </a:lvl6pPr>
            <a:lvl7pPr marL="2743200" indent="0">
              <a:buNone/>
              <a:defRPr/>
            </a:lvl7pPr>
          </a:lstStyle>
          <a:p>
            <a:pPr lvl="0"/>
            <a:r>
              <a:rPr lang="de-DE" dirty="0" smtClean="0"/>
              <a:t>Content</a:t>
            </a:r>
          </a:p>
          <a:p>
            <a:pPr lvl="1"/>
            <a:r>
              <a:rPr lang="de-DE" dirty="0" smtClean="0"/>
              <a:t>Level 1</a:t>
            </a:r>
          </a:p>
          <a:p>
            <a:pPr lvl="2"/>
            <a:r>
              <a:rPr lang="de-DE" dirty="0" smtClean="0"/>
              <a:t>Level 2</a:t>
            </a:r>
          </a:p>
          <a:p>
            <a:pPr lvl="3"/>
            <a:r>
              <a:rPr lang="de-DE" dirty="0" smtClean="0"/>
              <a:t>Level 3</a:t>
            </a:r>
          </a:p>
          <a:p>
            <a:pPr lvl="4"/>
            <a:r>
              <a:rPr lang="de-DE" dirty="0" smtClean="0"/>
              <a:t>Level 4</a:t>
            </a:r>
          </a:p>
          <a:p>
            <a:pPr lvl="5"/>
            <a:r>
              <a:rPr lang="de-DE" dirty="0" smtClean="0"/>
              <a:t>Level 5</a:t>
            </a:r>
          </a:p>
        </p:txBody>
      </p:sp>
      <p:sp>
        <p:nvSpPr>
          <p:cNvPr id="11" name="Textplatzhalter 10"/>
          <p:cNvSpPr>
            <a:spLocks noGrp="1"/>
          </p:cNvSpPr>
          <p:nvPr>
            <p:ph type="body" sz="quarter" idx="11" hasCustomPrompt="1"/>
          </p:nvPr>
        </p:nvSpPr>
        <p:spPr>
          <a:xfrm>
            <a:off x="398673" y="618283"/>
            <a:ext cx="9074150" cy="431800"/>
          </a:xfrm>
          <a:prstGeom prst="rect">
            <a:avLst/>
          </a:prstGeom>
        </p:spPr>
        <p:txBody>
          <a:bodyPr/>
          <a:lstStyle>
            <a:lvl1pPr>
              <a:defRPr sz="2200" b="1" baseline="0">
                <a:solidFill>
                  <a:srgbClr val="00B0F0"/>
                </a:solidFill>
                <a:latin typeface="Arial" pitchFamily="34" charset="0"/>
                <a:cs typeface="Arial" pitchFamily="34" charset="0"/>
              </a:defRPr>
            </a:lvl1pPr>
          </a:lstStyle>
          <a:p>
            <a:r>
              <a:rPr lang="de-CH" dirty="0" smtClean="0"/>
              <a:t>ARGO-HYTOS MHPS</a:t>
            </a:r>
            <a:endParaRPr lang="de-CH" dirty="0"/>
          </a:p>
        </p:txBody>
      </p:sp>
      <p:sp>
        <p:nvSpPr>
          <p:cNvPr id="13" name="Textplatzhalter 12"/>
          <p:cNvSpPr>
            <a:spLocks noGrp="1"/>
          </p:cNvSpPr>
          <p:nvPr>
            <p:ph type="body" sz="quarter" idx="12" hasCustomPrompt="1"/>
          </p:nvPr>
        </p:nvSpPr>
        <p:spPr>
          <a:xfrm>
            <a:off x="398673" y="974879"/>
            <a:ext cx="9074150" cy="360362"/>
          </a:xfrm>
          <a:prstGeom prst="rect">
            <a:avLst/>
          </a:prstGeom>
        </p:spPr>
        <p:txBody>
          <a:bodyPr/>
          <a:lstStyle>
            <a:lvl1pPr>
              <a:defRPr sz="2200">
                <a:solidFill>
                  <a:srgbClr val="00B0F0"/>
                </a:solidFill>
                <a:latin typeface="Arial" pitchFamily="34" charset="0"/>
                <a:cs typeface="Arial" pitchFamily="34" charset="0"/>
              </a:defRPr>
            </a:lvl1pPr>
          </a:lstStyle>
          <a:p>
            <a:pPr lvl="0"/>
            <a:r>
              <a:rPr lang="de-DE" dirty="0" err="1" smtClean="0"/>
              <a:t>Subtitle</a:t>
            </a:r>
            <a:r>
              <a:rPr lang="de-DE" dirty="0" smtClean="0"/>
              <a:t>: </a:t>
            </a:r>
            <a:r>
              <a:rPr lang="de-DE" dirty="0" err="1" smtClean="0"/>
              <a:t>Draft</a:t>
            </a:r>
            <a:r>
              <a:rPr lang="de-DE" dirty="0" smtClean="0"/>
              <a:t>; Arial Regular, </a:t>
            </a:r>
            <a:r>
              <a:rPr lang="de-DE" dirty="0" err="1" smtClean="0"/>
              <a:t>font</a:t>
            </a:r>
            <a:r>
              <a:rPr lang="de-DE" dirty="0" smtClean="0"/>
              <a:t> </a:t>
            </a:r>
            <a:r>
              <a:rPr lang="de-DE" dirty="0" err="1" smtClean="0"/>
              <a:t>size</a:t>
            </a:r>
            <a:r>
              <a:rPr lang="de-DE" dirty="0" smtClean="0"/>
              <a:t> 22 </a:t>
            </a:r>
            <a:r>
              <a:rPr lang="de-DE" dirty="0" err="1" smtClean="0"/>
              <a:t>pt</a:t>
            </a:r>
            <a:endParaRPr lang="de-DE" dirty="0"/>
          </a:p>
        </p:txBody>
      </p:sp>
    </p:spTree>
    <p:extLst>
      <p:ext uri="{BB962C8B-B14F-4D97-AF65-F5344CB8AC3E}">
        <p14:creationId xmlns:p14="http://schemas.microsoft.com/office/powerpoint/2010/main" val="98073915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05022"/>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4_Text and Image">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a:xfrm>
            <a:off x="5097016" y="5689823"/>
            <a:ext cx="4392613" cy="431800"/>
          </a:xfrm>
          <a:prstGeom prst="rect">
            <a:avLst/>
          </a:prstGeom>
        </p:spPr>
        <p:txBody>
          <a:bodyPr/>
          <a:lstStyle>
            <a:lvl1pPr>
              <a:defRPr sz="2200" b="1" baseline="0">
                <a:solidFill>
                  <a:schemeClr val="bg1"/>
                </a:solidFill>
                <a:latin typeface="Arial" pitchFamily="34" charset="0"/>
                <a:cs typeface="Arial" pitchFamily="34" charset="0"/>
              </a:defRPr>
            </a:lvl1pPr>
          </a:lstStyle>
          <a:p>
            <a:pPr lvl="0"/>
            <a:r>
              <a:rPr lang="de-DE" dirty="0" smtClean="0"/>
              <a:t>Title </a:t>
            </a:r>
            <a:r>
              <a:rPr lang="de-DE" dirty="0" err="1" smtClean="0"/>
              <a:t>of</a:t>
            </a:r>
            <a:r>
              <a:rPr lang="de-DE" dirty="0" smtClean="0"/>
              <a:t> Image</a:t>
            </a:r>
            <a:endParaRPr lang="de-DE" dirty="0"/>
          </a:p>
        </p:txBody>
      </p:sp>
      <p:sp>
        <p:nvSpPr>
          <p:cNvPr id="6" name="Textplatzhalter 2"/>
          <p:cNvSpPr>
            <a:spLocks noGrp="1"/>
          </p:cNvSpPr>
          <p:nvPr>
            <p:ph type="body" sz="quarter" idx="11" hasCustomPrompt="1"/>
          </p:nvPr>
        </p:nvSpPr>
        <p:spPr>
          <a:xfrm>
            <a:off x="360000" y="1602000"/>
            <a:ext cx="4500000" cy="4500000"/>
          </a:xfrm>
          <a:prstGeom prst="rect">
            <a:avLst/>
          </a:prstGeom>
        </p:spPr>
        <p:txBody>
          <a:bodyPr/>
          <a:lstStyle>
            <a:lvl1pPr>
              <a:defRPr sz="1800" b="1">
                <a:solidFill>
                  <a:schemeClr val="tx1">
                    <a:lumMod val="65000"/>
                    <a:lumOff val="35000"/>
                  </a:schemeClr>
                </a:solidFill>
                <a:latin typeface="Arial" pitchFamily="34" charset="0"/>
                <a:cs typeface="Arial" pitchFamily="34" charset="0"/>
              </a:defRPr>
            </a:lvl1pPr>
            <a:lvl2pPr marL="285750" indent="-285750">
              <a:buFont typeface="Arial" pitchFamily="34" charset="0"/>
              <a:buChar char="›"/>
              <a:defRPr sz="1800">
                <a:solidFill>
                  <a:schemeClr val="tx1">
                    <a:lumMod val="65000"/>
                    <a:lumOff val="35000"/>
                  </a:schemeClr>
                </a:solidFill>
                <a:latin typeface="Arial" pitchFamily="34" charset="0"/>
                <a:cs typeface="Arial" pitchFamily="34" charset="0"/>
              </a:defRPr>
            </a:lvl2pPr>
            <a:lvl3pPr marL="266700" indent="268288">
              <a:buFont typeface="Arial" pitchFamily="34" charset="0"/>
              <a:buChar char="›"/>
              <a:defRPr sz="1800">
                <a:solidFill>
                  <a:schemeClr val="tx1">
                    <a:lumMod val="65000"/>
                    <a:lumOff val="35000"/>
                  </a:schemeClr>
                </a:solidFill>
                <a:latin typeface="Arial" pitchFamily="34" charset="0"/>
                <a:cs typeface="Arial" pitchFamily="34" charset="0"/>
              </a:defRPr>
            </a:lvl3pPr>
            <a:lvl4pPr marL="534988" indent="266700">
              <a:buFont typeface="Arial" pitchFamily="34" charset="0"/>
              <a:buChar char="›"/>
              <a:defRPr sz="1800">
                <a:solidFill>
                  <a:schemeClr val="tx1">
                    <a:lumMod val="65000"/>
                    <a:lumOff val="35000"/>
                  </a:schemeClr>
                </a:solidFill>
                <a:latin typeface="Arial" pitchFamily="34" charset="0"/>
                <a:cs typeface="Arial" pitchFamily="34" charset="0"/>
              </a:defRPr>
            </a:lvl4pPr>
            <a:lvl5pPr marL="1077913" indent="-268288" defTabSz="1165225">
              <a:buFont typeface="Arial" pitchFamily="34" charset="0"/>
              <a:buChar char="›"/>
              <a:defRPr sz="1800">
                <a:solidFill>
                  <a:schemeClr val="tx1">
                    <a:lumMod val="65000"/>
                    <a:lumOff val="35000"/>
                  </a:schemeClr>
                </a:solidFill>
                <a:latin typeface="Arial" pitchFamily="34" charset="0"/>
                <a:cs typeface="Arial" pitchFamily="34" charset="0"/>
              </a:defRPr>
            </a:lvl5pPr>
            <a:lvl6pPr marL="1077913" indent="266700">
              <a:buFont typeface="Arial" pitchFamily="34" charset="0"/>
              <a:buChar char="›"/>
              <a:defRPr sz="1800" baseline="0">
                <a:solidFill>
                  <a:schemeClr val="tx1">
                    <a:lumMod val="65000"/>
                    <a:lumOff val="35000"/>
                  </a:schemeClr>
                </a:solidFill>
                <a:latin typeface="Arial" pitchFamily="34" charset="0"/>
                <a:cs typeface="Arial" pitchFamily="34" charset="0"/>
              </a:defRPr>
            </a:lvl6pPr>
            <a:lvl7pPr marL="2743200" indent="0">
              <a:buNone/>
              <a:defRPr/>
            </a:lvl7pPr>
          </a:lstStyle>
          <a:p>
            <a:pPr lvl="0"/>
            <a:r>
              <a:rPr lang="de-DE" dirty="0" smtClean="0"/>
              <a:t>Content</a:t>
            </a:r>
          </a:p>
          <a:p>
            <a:pPr lvl="1"/>
            <a:r>
              <a:rPr lang="de-DE" dirty="0" smtClean="0"/>
              <a:t>Level 1</a:t>
            </a:r>
          </a:p>
          <a:p>
            <a:pPr lvl="2"/>
            <a:r>
              <a:rPr lang="de-DE" dirty="0" smtClean="0"/>
              <a:t>Level 2</a:t>
            </a:r>
          </a:p>
          <a:p>
            <a:pPr lvl="3"/>
            <a:r>
              <a:rPr lang="de-DE" dirty="0" smtClean="0"/>
              <a:t>Level 3</a:t>
            </a:r>
          </a:p>
          <a:p>
            <a:pPr lvl="4"/>
            <a:r>
              <a:rPr lang="de-DE" dirty="0" smtClean="0"/>
              <a:t>Level 4</a:t>
            </a:r>
          </a:p>
          <a:p>
            <a:pPr lvl="5"/>
            <a:r>
              <a:rPr lang="de-DE" dirty="0" smtClean="0"/>
              <a:t>Level 5</a:t>
            </a:r>
          </a:p>
        </p:txBody>
      </p:sp>
      <p:sp>
        <p:nvSpPr>
          <p:cNvPr id="9" name="Textplatzhalter 10"/>
          <p:cNvSpPr>
            <a:spLocks noGrp="1"/>
          </p:cNvSpPr>
          <p:nvPr>
            <p:ph type="body" sz="quarter" idx="12" hasCustomPrompt="1"/>
          </p:nvPr>
        </p:nvSpPr>
        <p:spPr>
          <a:xfrm>
            <a:off x="398673" y="618283"/>
            <a:ext cx="9074150" cy="431800"/>
          </a:xfrm>
          <a:prstGeom prst="rect">
            <a:avLst/>
          </a:prstGeom>
        </p:spPr>
        <p:txBody>
          <a:bodyPr/>
          <a:lstStyle>
            <a:lvl1pPr>
              <a:defRPr sz="2200" b="1" baseline="0">
                <a:solidFill>
                  <a:srgbClr val="00B0F0"/>
                </a:solidFill>
                <a:latin typeface="Arial" pitchFamily="34" charset="0"/>
                <a:cs typeface="Arial" pitchFamily="34" charset="0"/>
              </a:defRPr>
            </a:lvl1pPr>
          </a:lstStyle>
          <a:p>
            <a:pPr lvl="0"/>
            <a:r>
              <a:rPr lang="de-DE" dirty="0" smtClean="0"/>
              <a:t>Title: </a:t>
            </a:r>
            <a:r>
              <a:rPr lang="de-DE" dirty="0" err="1" smtClean="0"/>
              <a:t>Powerpoint</a:t>
            </a:r>
            <a:r>
              <a:rPr lang="de-DE" dirty="0" smtClean="0"/>
              <a:t>; Arial </a:t>
            </a:r>
            <a:r>
              <a:rPr lang="de-DE" dirty="0" err="1" smtClean="0"/>
              <a:t>Bold</a:t>
            </a:r>
            <a:r>
              <a:rPr lang="de-DE" dirty="0" smtClean="0"/>
              <a:t>, </a:t>
            </a:r>
            <a:r>
              <a:rPr lang="de-DE" dirty="0" err="1" smtClean="0"/>
              <a:t>font</a:t>
            </a:r>
            <a:r>
              <a:rPr lang="de-DE" dirty="0" smtClean="0"/>
              <a:t> </a:t>
            </a:r>
            <a:r>
              <a:rPr lang="de-DE" dirty="0" err="1" smtClean="0"/>
              <a:t>size</a:t>
            </a:r>
            <a:r>
              <a:rPr lang="de-DE" dirty="0" smtClean="0"/>
              <a:t> 22 </a:t>
            </a:r>
            <a:r>
              <a:rPr lang="de-DE" dirty="0" err="1" smtClean="0"/>
              <a:t>pt</a:t>
            </a:r>
            <a:endParaRPr lang="de-DE" dirty="0"/>
          </a:p>
        </p:txBody>
      </p:sp>
      <p:sp>
        <p:nvSpPr>
          <p:cNvPr id="10" name="Textplatzhalter 12"/>
          <p:cNvSpPr>
            <a:spLocks noGrp="1"/>
          </p:cNvSpPr>
          <p:nvPr>
            <p:ph type="body" sz="quarter" idx="13" hasCustomPrompt="1"/>
          </p:nvPr>
        </p:nvSpPr>
        <p:spPr>
          <a:xfrm>
            <a:off x="398673" y="974879"/>
            <a:ext cx="9074150" cy="360362"/>
          </a:xfrm>
          <a:prstGeom prst="rect">
            <a:avLst/>
          </a:prstGeom>
        </p:spPr>
        <p:txBody>
          <a:bodyPr/>
          <a:lstStyle>
            <a:lvl1pPr>
              <a:defRPr sz="2200">
                <a:solidFill>
                  <a:srgbClr val="00B0F0"/>
                </a:solidFill>
                <a:latin typeface="Arial" pitchFamily="34" charset="0"/>
                <a:cs typeface="Arial" pitchFamily="34" charset="0"/>
              </a:defRPr>
            </a:lvl1pPr>
          </a:lstStyle>
          <a:p>
            <a:pPr lvl="0"/>
            <a:r>
              <a:rPr lang="de-DE" dirty="0" err="1" smtClean="0"/>
              <a:t>Subtitle</a:t>
            </a:r>
            <a:r>
              <a:rPr lang="de-DE" dirty="0" smtClean="0"/>
              <a:t>: </a:t>
            </a:r>
            <a:r>
              <a:rPr lang="de-DE" dirty="0" err="1" smtClean="0"/>
              <a:t>Draft</a:t>
            </a:r>
            <a:r>
              <a:rPr lang="de-DE" dirty="0" smtClean="0"/>
              <a:t>; Arial Regular, </a:t>
            </a:r>
            <a:r>
              <a:rPr lang="de-DE" dirty="0" err="1" smtClean="0"/>
              <a:t>font</a:t>
            </a:r>
            <a:r>
              <a:rPr lang="de-DE" dirty="0" smtClean="0"/>
              <a:t> </a:t>
            </a:r>
            <a:r>
              <a:rPr lang="de-DE" dirty="0" err="1" smtClean="0"/>
              <a:t>size</a:t>
            </a:r>
            <a:r>
              <a:rPr lang="de-DE" dirty="0" smtClean="0"/>
              <a:t> 22 </a:t>
            </a:r>
            <a:r>
              <a:rPr lang="de-DE" dirty="0" err="1" smtClean="0"/>
              <a:t>pt</a:t>
            </a:r>
            <a:endParaRPr lang="de-DE" dirty="0"/>
          </a:p>
        </p:txBody>
      </p:sp>
    </p:spTree>
    <p:extLst>
      <p:ext uri="{BB962C8B-B14F-4D97-AF65-F5344CB8AC3E}">
        <p14:creationId xmlns:p14="http://schemas.microsoft.com/office/powerpoint/2010/main" val="368037643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platzhalter 4"/>
          <p:cNvSpPr>
            <a:spLocks noGrp="1"/>
          </p:cNvSpPr>
          <p:nvPr>
            <p:ph type="body" sz="quarter" idx="10" hasCustomPrompt="1"/>
          </p:nvPr>
        </p:nvSpPr>
        <p:spPr>
          <a:xfrm>
            <a:off x="5097016" y="5689823"/>
            <a:ext cx="4392613" cy="431800"/>
          </a:xfrm>
          <a:prstGeom prst="rect">
            <a:avLst/>
          </a:prstGeom>
        </p:spPr>
        <p:txBody>
          <a:bodyPr/>
          <a:lstStyle>
            <a:lvl1pPr>
              <a:defRPr sz="2200" b="1" baseline="0">
                <a:solidFill>
                  <a:schemeClr val="bg1"/>
                </a:solidFill>
                <a:latin typeface="Arial" pitchFamily="34" charset="0"/>
                <a:cs typeface="Arial" pitchFamily="34" charset="0"/>
              </a:defRPr>
            </a:lvl1pPr>
          </a:lstStyle>
          <a:p>
            <a:pPr lvl="0"/>
            <a:r>
              <a:rPr lang="de-DE" dirty="0" smtClean="0"/>
              <a:t>Title </a:t>
            </a:r>
            <a:r>
              <a:rPr lang="de-DE" dirty="0" err="1" smtClean="0"/>
              <a:t>of</a:t>
            </a:r>
            <a:r>
              <a:rPr lang="de-DE" dirty="0" smtClean="0"/>
              <a:t> Image</a:t>
            </a:r>
            <a:endParaRPr lang="de-DE" dirty="0"/>
          </a:p>
        </p:txBody>
      </p:sp>
      <p:sp>
        <p:nvSpPr>
          <p:cNvPr id="6" name="Textplatzhalter 2"/>
          <p:cNvSpPr>
            <a:spLocks noGrp="1"/>
          </p:cNvSpPr>
          <p:nvPr>
            <p:ph type="body" sz="quarter" idx="11" hasCustomPrompt="1"/>
          </p:nvPr>
        </p:nvSpPr>
        <p:spPr>
          <a:xfrm>
            <a:off x="360000" y="1602000"/>
            <a:ext cx="4500000" cy="4500000"/>
          </a:xfrm>
          <a:prstGeom prst="rect">
            <a:avLst/>
          </a:prstGeom>
        </p:spPr>
        <p:txBody>
          <a:bodyPr/>
          <a:lstStyle>
            <a:lvl1pPr>
              <a:defRPr sz="1800" b="1">
                <a:solidFill>
                  <a:schemeClr val="tx1">
                    <a:lumMod val="65000"/>
                    <a:lumOff val="35000"/>
                  </a:schemeClr>
                </a:solidFill>
                <a:latin typeface="Arial" pitchFamily="34" charset="0"/>
                <a:cs typeface="Arial" pitchFamily="34" charset="0"/>
              </a:defRPr>
            </a:lvl1pPr>
            <a:lvl2pPr marL="285750" indent="-285750">
              <a:buFont typeface="Arial" pitchFamily="34" charset="0"/>
              <a:buChar char="›"/>
              <a:defRPr sz="1800">
                <a:solidFill>
                  <a:schemeClr val="tx1">
                    <a:lumMod val="65000"/>
                    <a:lumOff val="35000"/>
                  </a:schemeClr>
                </a:solidFill>
                <a:latin typeface="Arial" pitchFamily="34" charset="0"/>
                <a:cs typeface="Arial" pitchFamily="34" charset="0"/>
              </a:defRPr>
            </a:lvl2pPr>
            <a:lvl3pPr marL="266700" indent="268288">
              <a:buFont typeface="Arial" pitchFamily="34" charset="0"/>
              <a:buChar char="›"/>
              <a:defRPr sz="1800">
                <a:solidFill>
                  <a:schemeClr val="tx1">
                    <a:lumMod val="65000"/>
                    <a:lumOff val="35000"/>
                  </a:schemeClr>
                </a:solidFill>
                <a:latin typeface="Arial" pitchFamily="34" charset="0"/>
                <a:cs typeface="Arial" pitchFamily="34" charset="0"/>
              </a:defRPr>
            </a:lvl3pPr>
            <a:lvl4pPr marL="534988" indent="266700">
              <a:buFont typeface="Arial" pitchFamily="34" charset="0"/>
              <a:buChar char="›"/>
              <a:defRPr sz="1800">
                <a:solidFill>
                  <a:schemeClr val="tx1">
                    <a:lumMod val="65000"/>
                    <a:lumOff val="35000"/>
                  </a:schemeClr>
                </a:solidFill>
                <a:latin typeface="Arial" pitchFamily="34" charset="0"/>
                <a:cs typeface="Arial" pitchFamily="34" charset="0"/>
              </a:defRPr>
            </a:lvl4pPr>
            <a:lvl5pPr marL="1077913" indent="-268288" defTabSz="1165225">
              <a:buFont typeface="Arial" pitchFamily="34" charset="0"/>
              <a:buChar char="›"/>
              <a:defRPr sz="1800">
                <a:solidFill>
                  <a:schemeClr val="tx1">
                    <a:lumMod val="65000"/>
                    <a:lumOff val="35000"/>
                  </a:schemeClr>
                </a:solidFill>
                <a:latin typeface="Arial" pitchFamily="34" charset="0"/>
                <a:cs typeface="Arial" pitchFamily="34" charset="0"/>
              </a:defRPr>
            </a:lvl5pPr>
            <a:lvl6pPr marL="1077913" indent="266700">
              <a:buFont typeface="Arial" pitchFamily="34" charset="0"/>
              <a:buChar char="›"/>
              <a:defRPr sz="1800" baseline="0">
                <a:solidFill>
                  <a:schemeClr val="tx1">
                    <a:lumMod val="65000"/>
                    <a:lumOff val="35000"/>
                  </a:schemeClr>
                </a:solidFill>
                <a:latin typeface="Arial" pitchFamily="34" charset="0"/>
                <a:cs typeface="Arial" pitchFamily="34" charset="0"/>
              </a:defRPr>
            </a:lvl6pPr>
            <a:lvl7pPr marL="2743200" indent="0">
              <a:buNone/>
              <a:defRPr/>
            </a:lvl7pPr>
          </a:lstStyle>
          <a:p>
            <a:pPr lvl="0"/>
            <a:r>
              <a:rPr lang="de-DE" dirty="0" smtClean="0"/>
              <a:t>Content</a:t>
            </a:r>
          </a:p>
          <a:p>
            <a:pPr lvl="1"/>
            <a:r>
              <a:rPr lang="de-DE" dirty="0" smtClean="0"/>
              <a:t>Level 1</a:t>
            </a:r>
          </a:p>
          <a:p>
            <a:pPr lvl="2"/>
            <a:r>
              <a:rPr lang="de-DE" dirty="0" smtClean="0"/>
              <a:t>Level 2</a:t>
            </a:r>
          </a:p>
          <a:p>
            <a:pPr lvl="3"/>
            <a:r>
              <a:rPr lang="de-DE" dirty="0" smtClean="0"/>
              <a:t>Level 3</a:t>
            </a:r>
          </a:p>
          <a:p>
            <a:pPr lvl="4"/>
            <a:r>
              <a:rPr lang="de-DE" dirty="0" smtClean="0"/>
              <a:t>Level 4</a:t>
            </a:r>
          </a:p>
          <a:p>
            <a:pPr lvl="5"/>
            <a:r>
              <a:rPr lang="de-DE" dirty="0" smtClean="0"/>
              <a:t>Level 5</a:t>
            </a:r>
          </a:p>
        </p:txBody>
      </p:sp>
      <p:sp>
        <p:nvSpPr>
          <p:cNvPr id="9" name="Textplatzhalter 10"/>
          <p:cNvSpPr>
            <a:spLocks noGrp="1"/>
          </p:cNvSpPr>
          <p:nvPr>
            <p:ph type="body" sz="quarter" idx="12" hasCustomPrompt="1"/>
          </p:nvPr>
        </p:nvSpPr>
        <p:spPr>
          <a:xfrm>
            <a:off x="398673" y="618283"/>
            <a:ext cx="9074150" cy="431800"/>
          </a:xfrm>
          <a:prstGeom prst="rect">
            <a:avLst/>
          </a:prstGeom>
        </p:spPr>
        <p:txBody>
          <a:bodyPr/>
          <a:lstStyle>
            <a:lvl1pPr>
              <a:defRPr sz="2200" b="1" baseline="0">
                <a:solidFill>
                  <a:srgbClr val="00B0F0"/>
                </a:solidFill>
                <a:latin typeface="Arial" pitchFamily="34" charset="0"/>
                <a:cs typeface="Arial" pitchFamily="34" charset="0"/>
              </a:defRPr>
            </a:lvl1pPr>
          </a:lstStyle>
          <a:p>
            <a:pPr lvl="0"/>
            <a:r>
              <a:rPr lang="de-DE" dirty="0" smtClean="0"/>
              <a:t>Title: </a:t>
            </a:r>
            <a:r>
              <a:rPr lang="de-DE" dirty="0" err="1" smtClean="0"/>
              <a:t>Powerpoint</a:t>
            </a:r>
            <a:r>
              <a:rPr lang="de-DE" dirty="0" smtClean="0"/>
              <a:t>; Arial </a:t>
            </a:r>
            <a:r>
              <a:rPr lang="de-DE" dirty="0" err="1" smtClean="0"/>
              <a:t>Bold</a:t>
            </a:r>
            <a:r>
              <a:rPr lang="de-DE" dirty="0" smtClean="0"/>
              <a:t>, </a:t>
            </a:r>
            <a:r>
              <a:rPr lang="de-DE" dirty="0" err="1" smtClean="0"/>
              <a:t>font</a:t>
            </a:r>
            <a:r>
              <a:rPr lang="de-DE" dirty="0" smtClean="0"/>
              <a:t> </a:t>
            </a:r>
            <a:r>
              <a:rPr lang="de-DE" dirty="0" err="1" smtClean="0"/>
              <a:t>size</a:t>
            </a:r>
            <a:r>
              <a:rPr lang="de-DE" dirty="0" smtClean="0"/>
              <a:t> 22 </a:t>
            </a:r>
            <a:r>
              <a:rPr lang="de-DE" dirty="0" err="1" smtClean="0"/>
              <a:t>pt</a:t>
            </a:r>
            <a:endParaRPr lang="de-DE" dirty="0"/>
          </a:p>
        </p:txBody>
      </p:sp>
      <p:sp>
        <p:nvSpPr>
          <p:cNvPr id="10" name="Textplatzhalter 12"/>
          <p:cNvSpPr>
            <a:spLocks noGrp="1"/>
          </p:cNvSpPr>
          <p:nvPr>
            <p:ph type="body" sz="quarter" idx="13" hasCustomPrompt="1"/>
          </p:nvPr>
        </p:nvSpPr>
        <p:spPr>
          <a:xfrm>
            <a:off x="398673" y="974879"/>
            <a:ext cx="9074150" cy="360362"/>
          </a:xfrm>
          <a:prstGeom prst="rect">
            <a:avLst/>
          </a:prstGeom>
        </p:spPr>
        <p:txBody>
          <a:bodyPr/>
          <a:lstStyle>
            <a:lvl1pPr>
              <a:defRPr sz="2200">
                <a:solidFill>
                  <a:srgbClr val="00B0F0"/>
                </a:solidFill>
                <a:latin typeface="Arial" pitchFamily="34" charset="0"/>
                <a:cs typeface="Arial" pitchFamily="34" charset="0"/>
              </a:defRPr>
            </a:lvl1pPr>
          </a:lstStyle>
          <a:p>
            <a:pPr lvl="0"/>
            <a:r>
              <a:rPr lang="de-DE" dirty="0" err="1" smtClean="0"/>
              <a:t>Subtitle</a:t>
            </a:r>
            <a:r>
              <a:rPr lang="de-DE" dirty="0" smtClean="0"/>
              <a:t>: </a:t>
            </a:r>
            <a:r>
              <a:rPr lang="de-DE" dirty="0" err="1" smtClean="0"/>
              <a:t>Draft</a:t>
            </a:r>
            <a:r>
              <a:rPr lang="de-DE" dirty="0" smtClean="0"/>
              <a:t>; Arial Regular, </a:t>
            </a:r>
            <a:r>
              <a:rPr lang="de-DE" dirty="0" err="1" smtClean="0"/>
              <a:t>font</a:t>
            </a:r>
            <a:r>
              <a:rPr lang="de-DE" dirty="0" smtClean="0"/>
              <a:t> </a:t>
            </a:r>
            <a:r>
              <a:rPr lang="de-DE" dirty="0" err="1" smtClean="0"/>
              <a:t>size</a:t>
            </a:r>
            <a:r>
              <a:rPr lang="de-DE" dirty="0" smtClean="0"/>
              <a:t> 22 </a:t>
            </a:r>
            <a:r>
              <a:rPr lang="de-DE" dirty="0" err="1" smtClean="0"/>
              <a:t>pt</a:t>
            </a:r>
            <a:endParaRPr lang="de-DE" dirty="0"/>
          </a:p>
        </p:txBody>
      </p:sp>
    </p:spTree>
    <p:extLst>
      <p:ext uri="{BB962C8B-B14F-4D97-AF65-F5344CB8AC3E}">
        <p14:creationId xmlns:p14="http://schemas.microsoft.com/office/powerpoint/2010/main" val="153235375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352800" y="547200"/>
            <a:ext cx="9180000" cy="5400000"/>
          </a:xfrm>
          <a:prstGeom prst="rect">
            <a:avLst/>
          </a:prstGeom>
          <a:solidFill>
            <a:schemeClr val="bg1">
              <a:lumMod val="85000"/>
            </a:schemeClr>
          </a:solidFill>
        </p:spPr>
        <p:txBody>
          <a:bodyPr/>
          <a:lstStyle>
            <a:lvl1pPr>
              <a:defRPr sz="2200">
                <a:latin typeface="Arial" pitchFamily="34" charset="0"/>
                <a:cs typeface="Arial" pitchFamily="34" charset="0"/>
              </a:defRPr>
            </a:lvl1pPr>
          </a:lstStyle>
          <a:p>
            <a:pPr lvl="0"/>
            <a:r>
              <a:rPr lang="de-DE" dirty="0" smtClean="0"/>
              <a:t>Image</a:t>
            </a:r>
            <a:endParaRPr lang="de-DE" dirty="0"/>
          </a:p>
        </p:txBody>
      </p:sp>
      <p:sp>
        <p:nvSpPr>
          <p:cNvPr id="4" name="Textplatzhalter 3"/>
          <p:cNvSpPr>
            <a:spLocks noGrp="1"/>
          </p:cNvSpPr>
          <p:nvPr>
            <p:ph type="body" sz="quarter" idx="10" hasCustomPrompt="1"/>
          </p:nvPr>
        </p:nvSpPr>
        <p:spPr>
          <a:xfrm>
            <a:off x="344488" y="4869160"/>
            <a:ext cx="9217024" cy="576263"/>
          </a:xfrm>
          <a:prstGeom prst="rect">
            <a:avLst/>
          </a:prstGeom>
        </p:spPr>
        <p:txBody>
          <a:bodyPr anchor="ctr"/>
          <a:lstStyle>
            <a:lvl1pPr algn="ctr">
              <a:defRPr sz="2200" b="1">
                <a:solidFill>
                  <a:schemeClr val="tx1">
                    <a:lumMod val="65000"/>
                    <a:lumOff val="35000"/>
                  </a:schemeClr>
                </a:solidFill>
                <a:latin typeface="Arial" pitchFamily="34" charset="0"/>
                <a:cs typeface="Arial" pitchFamily="34" charset="0"/>
              </a:defRPr>
            </a:lvl1pPr>
          </a:lstStyle>
          <a:p>
            <a:pPr lvl="0"/>
            <a:r>
              <a:rPr lang="de-DE" dirty="0" smtClean="0"/>
              <a:t>Title</a:t>
            </a:r>
          </a:p>
        </p:txBody>
      </p:sp>
    </p:spTree>
    <p:extLst>
      <p:ext uri="{BB962C8B-B14F-4D97-AF65-F5344CB8AC3E}">
        <p14:creationId xmlns:p14="http://schemas.microsoft.com/office/powerpoint/2010/main" val="411102553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97435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eck 7"/>
          <p:cNvSpPr>
            <a:spLocks noChangeArrowheads="1"/>
          </p:cNvSpPr>
          <p:nvPr/>
        </p:nvSpPr>
        <p:spPr bwMode="auto">
          <a:xfrm>
            <a:off x="363174" y="255816"/>
            <a:ext cx="1800000" cy="288000"/>
          </a:xfrm>
          <a:prstGeom prst="rect">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fontAlgn="base" hangingPunct="0">
              <a:spcBef>
                <a:spcPct val="0"/>
              </a:spcBef>
              <a:spcAft>
                <a:spcPct val="0"/>
              </a:spcAft>
            </a:pPr>
            <a:endParaRPr lang="de-CH" sz="2400">
              <a:solidFill>
                <a:srgbClr val="000000"/>
              </a:solidFill>
              <a:latin typeface="Times New Roman" pitchFamily="18" charset="0"/>
            </a:endParaRPr>
          </a:p>
        </p:txBody>
      </p:sp>
      <p:sp>
        <p:nvSpPr>
          <p:cNvPr id="12" name="Rechteck 8"/>
          <p:cNvSpPr>
            <a:spLocks noChangeArrowheads="1"/>
          </p:cNvSpPr>
          <p:nvPr/>
        </p:nvSpPr>
        <p:spPr bwMode="auto">
          <a:xfrm>
            <a:off x="363174" y="540988"/>
            <a:ext cx="9180000" cy="936625"/>
          </a:xfrm>
          <a:prstGeom prst="rect">
            <a:avLst/>
          </a:prstGeom>
          <a:noFill/>
          <a:ln w="12700"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de-CH" sz="2400" dirty="0">
              <a:solidFill>
                <a:srgbClr val="000000"/>
              </a:solidFill>
              <a:latin typeface="Times New Roman" pitchFamily="18" charset="0"/>
            </a:endParaRPr>
          </a:p>
        </p:txBody>
      </p:sp>
      <p:sp>
        <p:nvSpPr>
          <p:cNvPr id="14" name="Textfeld 1"/>
          <p:cNvSpPr txBox="1">
            <a:spLocks noChangeArrowheads="1"/>
          </p:cNvSpPr>
          <p:nvPr/>
        </p:nvSpPr>
        <p:spPr bwMode="auto">
          <a:xfrm>
            <a:off x="342448" y="245498"/>
            <a:ext cx="123911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de-DE" sz="1400" dirty="0" smtClean="0">
                <a:solidFill>
                  <a:srgbClr val="FFFFFF"/>
                </a:solidFill>
                <a:latin typeface="Arial" charset="0"/>
              </a:rPr>
              <a:t>Page </a:t>
            </a:r>
            <a:fld id="{EAB5E871-D8CD-4B2F-89C1-66F7EFD2F2F6}" type="slidenum">
              <a:rPr lang="en-US" altLang="de-DE" sz="1400" smtClean="0">
                <a:solidFill>
                  <a:srgbClr val="FFFFFF"/>
                </a:solidFill>
                <a:latin typeface="Arial" charset="0"/>
              </a:rPr>
              <a:pPr eaLnBrk="1" fontAlgn="base" hangingPunct="1">
                <a:spcBef>
                  <a:spcPct val="0"/>
                </a:spcBef>
                <a:spcAft>
                  <a:spcPct val="0"/>
                </a:spcAft>
                <a:defRPr/>
              </a:pPr>
              <a:t>‹#›</a:t>
            </a:fld>
            <a:endParaRPr lang="en-US" altLang="de-DE" sz="1400" dirty="0" smtClean="0">
              <a:solidFill>
                <a:srgbClr val="FFFFFF"/>
              </a:solidFill>
              <a:latin typeface="Arial" charset="0"/>
            </a:endParaRPr>
          </a:p>
        </p:txBody>
      </p:sp>
      <p:sp>
        <p:nvSpPr>
          <p:cNvPr id="18" name="Text Box 22"/>
          <p:cNvSpPr txBox="1">
            <a:spLocks noChangeArrowheads="1"/>
          </p:cNvSpPr>
          <p:nvPr/>
        </p:nvSpPr>
        <p:spPr bwMode="auto">
          <a:xfrm>
            <a:off x="377216" y="6216900"/>
            <a:ext cx="3571916" cy="230832"/>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indent="0" algn="l" defTabSz="914400" rtl="0" eaLnBrk="0" fontAlgn="base" latinLnBrk="0" hangingPunct="0">
              <a:lnSpc>
                <a:spcPct val="100000"/>
              </a:lnSpc>
              <a:spcBef>
                <a:spcPct val="0"/>
              </a:spcBef>
              <a:spcAft>
                <a:spcPct val="0"/>
              </a:spcAft>
              <a:buClrTx/>
              <a:buSzTx/>
              <a:buFontTx/>
              <a:buNone/>
              <a:tabLst/>
              <a:defRPr/>
            </a:pPr>
            <a:r>
              <a:rPr lang="cs-CZ" sz="900" dirty="0" err="1" smtClean="0">
                <a:solidFill>
                  <a:srgbClr val="808080">
                    <a:lumMod val="75000"/>
                  </a:srgbClr>
                </a:solidFill>
                <a:latin typeface="Arial" charset="0"/>
              </a:rPr>
              <a:t>MČa</a:t>
            </a:r>
            <a:r>
              <a:rPr lang="de-DE" sz="900" dirty="0" smtClean="0">
                <a:solidFill>
                  <a:srgbClr val="808080">
                    <a:lumMod val="75000"/>
                  </a:srgbClr>
                </a:solidFill>
                <a:latin typeface="Arial" charset="0"/>
              </a:rPr>
              <a:t> &gt; </a:t>
            </a:r>
            <a:r>
              <a:rPr lang="cs-CZ" sz="900" dirty="0" smtClean="0">
                <a:solidFill>
                  <a:srgbClr val="808080">
                    <a:lumMod val="75000"/>
                  </a:srgbClr>
                </a:solidFill>
                <a:latin typeface="Arial" charset="0"/>
              </a:rPr>
              <a:t>09/2013</a:t>
            </a:r>
            <a:r>
              <a:rPr lang="de-DE" sz="900" dirty="0" smtClean="0">
                <a:solidFill>
                  <a:srgbClr val="808080">
                    <a:lumMod val="75000"/>
                  </a:srgbClr>
                </a:solidFill>
                <a:latin typeface="Arial" charset="0"/>
              </a:rPr>
              <a:t>&gt;</a:t>
            </a:r>
            <a:r>
              <a:rPr lang="cs-CZ" sz="900" dirty="0" smtClean="0">
                <a:solidFill>
                  <a:srgbClr val="808080">
                    <a:lumMod val="75000"/>
                  </a:srgbClr>
                </a:solidFill>
                <a:latin typeface="Arial" charset="0"/>
              </a:rPr>
              <a:t> PM FCM</a:t>
            </a:r>
          </a:p>
        </p:txBody>
      </p:sp>
      <p:sp>
        <p:nvSpPr>
          <p:cNvPr id="19" name="Text Box 20"/>
          <p:cNvSpPr txBox="1">
            <a:spLocks noChangeArrowheads="1"/>
          </p:cNvSpPr>
          <p:nvPr/>
        </p:nvSpPr>
        <p:spPr bwMode="auto">
          <a:xfrm>
            <a:off x="3487052" y="6216899"/>
            <a:ext cx="2932244"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defRPr/>
            </a:pPr>
            <a:r>
              <a:rPr lang="de-DE" sz="1200" dirty="0" err="1" smtClean="0">
                <a:solidFill>
                  <a:srgbClr val="808080">
                    <a:lumMod val="75000"/>
                  </a:srgbClr>
                </a:solidFill>
                <a:latin typeface="Arial" charset="0"/>
              </a:rPr>
              <a:t>We</a:t>
            </a:r>
            <a:r>
              <a:rPr lang="de-DE" sz="1200" dirty="0" smtClean="0">
                <a:solidFill>
                  <a:srgbClr val="808080">
                    <a:lumMod val="75000"/>
                  </a:srgbClr>
                </a:solidFill>
                <a:latin typeface="Arial" charset="0"/>
              </a:rPr>
              <a:t> </a:t>
            </a:r>
            <a:r>
              <a:rPr lang="de-DE" sz="1200" dirty="0" err="1" smtClean="0">
                <a:solidFill>
                  <a:srgbClr val="808080">
                    <a:lumMod val="75000"/>
                  </a:srgbClr>
                </a:solidFill>
                <a:latin typeface="Arial" charset="0"/>
              </a:rPr>
              <a:t>produce</a:t>
            </a:r>
            <a:r>
              <a:rPr lang="de-DE" sz="1200" dirty="0" smtClean="0">
                <a:solidFill>
                  <a:srgbClr val="808080">
                    <a:lumMod val="75000"/>
                  </a:srgbClr>
                </a:solidFill>
                <a:latin typeface="Arial" charset="0"/>
              </a:rPr>
              <a:t> fluid power </a:t>
            </a:r>
            <a:r>
              <a:rPr lang="de-DE" sz="1200" b="0" dirty="0" err="1" smtClean="0">
                <a:solidFill>
                  <a:srgbClr val="808080">
                    <a:lumMod val="75000"/>
                  </a:srgbClr>
                </a:solidFill>
                <a:latin typeface="Arial" charset="0"/>
              </a:rPr>
              <a:t>solutions</a:t>
            </a:r>
            <a:endParaRPr lang="de-DE" sz="1400" b="0" dirty="0" smtClean="0">
              <a:solidFill>
                <a:srgbClr val="808080">
                  <a:lumMod val="75000"/>
                </a:srgbClr>
              </a:solidFill>
              <a:latin typeface="Arial" charset="0"/>
            </a:endParaRPr>
          </a:p>
        </p:txBody>
      </p:sp>
    </p:spTree>
    <p:extLst>
      <p:ext uri="{BB962C8B-B14F-4D97-AF65-F5344CB8AC3E}">
        <p14:creationId xmlns:p14="http://schemas.microsoft.com/office/powerpoint/2010/main" val="2559989651"/>
      </p:ext>
    </p:extLst>
  </p:cSld>
  <p:clrMap bg1="lt1" tx1="dk1" bg2="lt2" tx2="dk2" accent1="accent1" accent2="accent2" accent3="accent3" accent4="accent4" accent5="accent5" accent6="accent6" hlink="hlink" folHlink="folHlink"/>
  <p:sldLayoutIdLst>
    <p:sldLayoutId id="2147483694" r:id="rId1"/>
    <p:sldLayoutId id="2147483724" r:id="rId2"/>
    <p:sldLayoutId id="2147483729" r:id="rId3"/>
    <p:sldLayoutId id="2147483730" r:id="rId4"/>
    <p:sldLayoutId id="2147483731" r:id="rId5"/>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Textfeld 1"/>
          <p:cNvSpPr txBox="1">
            <a:spLocks noChangeArrowheads="1"/>
          </p:cNvSpPr>
          <p:nvPr/>
        </p:nvSpPr>
        <p:spPr bwMode="auto">
          <a:xfrm>
            <a:off x="342448" y="245498"/>
            <a:ext cx="123911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de-DE" sz="1400" dirty="0" smtClean="0">
                <a:solidFill>
                  <a:srgbClr val="FFFFFF"/>
                </a:solidFill>
                <a:latin typeface="Arial" charset="0"/>
              </a:rPr>
              <a:t>Page</a:t>
            </a:r>
          </a:p>
        </p:txBody>
      </p:sp>
      <p:sp>
        <p:nvSpPr>
          <p:cNvPr id="18" name="Text Box 22"/>
          <p:cNvSpPr txBox="1">
            <a:spLocks noChangeArrowheads="1"/>
          </p:cNvSpPr>
          <p:nvPr/>
        </p:nvSpPr>
        <p:spPr bwMode="auto">
          <a:xfrm>
            <a:off x="444980" y="6216900"/>
            <a:ext cx="3571916" cy="400110"/>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indent="0" algn="l" defTabSz="914400" rtl="0" eaLnBrk="0" fontAlgn="base" latinLnBrk="0" hangingPunct="0">
              <a:lnSpc>
                <a:spcPct val="100000"/>
              </a:lnSpc>
              <a:spcBef>
                <a:spcPct val="0"/>
              </a:spcBef>
              <a:spcAft>
                <a:spcPct val="0"/>
              </a:spcAft>
              <a:buClrTx/>
              <a:buSzTx/>
              <a:buFontTx/>
              <a:buNone/>
              <a:tabLst/>
              <a:defRPr/>
            </a:pPr>
            <a:r>
              <a:rPr lang="cs-CZ" sz="800" dirty="0" err="1" smtClean="0">
                <a:solidFill>
                  <a:srgbClr val="808080">
                    <a:lumMod val="75000"/>
                  </a:srgbClr>
                </a:solidFill>
                <a:latin typeface="Arial" charset="0"/>
              </a:rPr>
              <a:t>MČa</a:t>
            </a:r>
            <a:r>
              <a:rPr lang="de-DE" sz="800" dirty="0" smtClean="0">
                <a:solidFill>
                  <a:srgbClr val="808080">
                    <a:lumMod val="75000"/>
                  </a:srgbClr>
                </a:solidFill>
                <a:latin typeface="Arial" charset="0"/>
              </a:rPr>
              <a:t> &gt; </a:t>
            </a:r>
            <a:r>
              <a:rPr lang="cs-CZ" sz="800" dirty="0" smtClean="0">
                <a:solidFill>
                  <a:srgbClr val="808080">
                    <a:lumMod val="75000"/>
                  </a:srgbClr>
                </a:solidFill>
                <a:latin typeface="Arial" charset="0"/>
              </a:rPr>
              <a:t>09/2013</a:t>
            </a:r>
            <a:r>
              <a:rPr lang="de-DE" sz="800" dirty="0" smtClean="0">
                <a:solidFill>
                  <a:srgbClr val="808080">
                    <a:lumMod val="75000"/>
                  </a:srgbClr>
                </a:solidFill>
                <a:latin typeface="Arial" charset="0"/>
              </a:rPr>
              <a:t> &gt;</a:t>
            </a:r>
            <a:r>
              <a:rPr lang="cs-CZ" sz="800" kern="1200" baseline="0" dirty="0" smtClean="0">
                <a:solidFill>
                  <a:srgbClr val="808080">
                    <a:lumMod val="75000"/>
                  </a:srgbClr>
                </a:solidFill>
                <a:latin typeface="Arial" charset="0"/>
                <a:ea typeface="+mn-ea"/>
                <a:cs typeface="+mn-cs"/>
              </a:rPr>
              <a:t> PM FCM</a:t>
            </a:r>
            <a:endParaRPr lang="en-US" altLang="cs-CZ" sz="800" kern="1200" dirty="0" smtClean="0">
              <a:solidFill>
                <a:srgbClr val="808080">
                  <a:lumMod val="75000"/>
                </a:srgbClr>
              </a:solidFill>
              <a:latin typeface="Arial" charset="0"/>
              <a:ea typeface="+mn-ea"/>
              <a:cs typeface="+mn-cs"/>
            </a:endParaRPr>
          </a:p>
          <a:p>
            <a:pPr fontAlgn="base">
              <a:spcBef>
                <a:spcPct val="0"/>
              </a:spcBef>
              <a:spcAft>
                <a:spcPct val="0"/>
              </a:spcAft>
              <a:defRPr/>
            </a:pPr>
            <a:endParaRPr lang="de-DE" sz="1200" kern="1200" dirty="0" smtClean="0">
              <a:solidFill>
                <a:srgbClr val="808080">
                  <a:lumMod val="75000"/>
                </a:srgbClr>
              </a:solidFill>
              <a:latin typeface="Arial" charset="0"/>
              <a:ea typeface="+mn-ea"/>
              <a:cs typeface="+mn-cs"/>
            </a:endParaRPr>
          </a:p>
        </p:txBody>
      </p:sp>
      <p:sp>
        <p:nvSpPr>
          <p:cNvPr id="19" name="Text Box 20"/>
          <p:cNvSpPr txBox="1">
            <a:spLocks noChangeArrowheads="1"/>
          </p:cNvSpPr>
          <p:nvPr/>
        </p:nvSpPr>
        <p:spPr bwMode="auto">
          <a:xfrm>
            <a:off x="3487052" y="6216899"/>
            <a:ext cx="2932244"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defRPr/>
            </a:pPr>
            <a:r>
              <a:rPr lang="de-DE" sz="1200" dirty="0" err="1" smtClean="0">
                <a:solidFill>
                  <a:srgbClr val="808080">
                    <a:lumMod val="75000"/>
                  </a:srgbClr>
                </a:solidFill>
                <a:latin typeface="Arial" charset="0"/>
              </a:rPr>
              <a:t>We</a:t>
            </a:r>
            <a:r>
              <a:rPr lang="de-DE" sz="1200" dirty="0" smtClean="0">
                <a:solidFill>
                  <a:srgbClr val="808080">
                    <a:lumMod val="75000"/>
                  </a:srgbClr>
                </a:solidFill>
                <a:latin typeface="Arial" charset="0"/>
              </a:rPr>
              <a:t> </a:t>
            </a:r>
            <a:r>
              <a:rPr lang="de-DE" sz="1200" dirty="0" err="1" smtClean="0">
                <a:solidFill>
                  <a:srgbClr val="808080">
                    <a:lumMod val="75000"/>
                  </a:srgbClr>
                </a:solidFill>
                <a:latin typeface="Arial" charset="0"/>
              </a:rPr>
              <a:t>produce</a:t>
            </a:r>
            <a:r>
              <a:rPr lang="de-DE" sz="1200" dirty="0" smtClean="0">
                <a:solidFill>
                  <a:srgbClr val="808080">
                    <a:lumMod val="75000"/>
                  </a:srgbClr>
                </a:solidFill>
                <a:latin typeface="Arial" charset="0"/>
              </a:rPr>
              <a:t> fluid power </a:t>
            </a:r>
            <a:r>
              <a:rPr lang="de-DE" sz="1200" b="0" dirty="0" err="1" smtClean="0">
                <a:solidFill>
                  <a:srgbClr val="808080">
                    <a:lumMod val="75000"/>
                  </a:srgbClr>
                </a:solidFill>
                <a:latin typeface="Arial" charset="0"/>
              </a:rPr>
              <a:t>solutions</a:t>
            </a:r>
            <a:endParaRPr lang="de-DE" sz="1400" b="0" dirty="0" smtClean="0">
              <a:solidFill>
                <a:srgbClr val="808080">
                  <a:lumMod val="75000"/>
                </a:srgbClr>
              </a:solidFill>
              <a:latin typeface="Arial" charset="0"/>
            </a:endParaRPr>
          </a:p>
        </p:txBody>
      </p:sp>
    </p:spTree>
    <p:extLst>
      <p:ext uri="{BB962C8B-B14F-4D97-AF65-F5344CB8AC3E}">
        <p14:creationId xmlns:p14="http://schemas.microsoft.com/office/powerpoint/2010/main" val="260446236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2.jpe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5.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40.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jpeg"/></Relationships>
</file>

<file path=ppt/slides/_rels/slide1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94.png"/><Relationship Id="rId11" Type="http://schemas.microsoft.com/office/2007/relationships/hdphoto" Target="../media/hdphoto2.wdp"/><Relationship Id="rId5" Type="http://schemas.openxmlformats.org/officeDocument/2006/relationships/image" Target="../media/image93.jpeg"/><Relationship Id="rId10" Type="http://schemas.openxmlformats.org/officeDocument/2006/relationships/image" Target="../media/image97.png"/><Relationship Id="rId4" Type="http://schemas.openxmlformats.org/officeDocument/2006/relationships/image" Target="../media/image92.png"/><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image" Target="../media/image9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png"/><Relationship Id="rId7" Type="http://schemas.openxmlformats.org/officeDocument/2006/relationships/image" Target="../media/image104.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03.png"/><Relationship Id="rId4" Type="http://schemas.openxmlformats.org/officeDocument/2006/relationships/image" Target="../media/image102.png"/></Relationships>
</file>

<file path=ppt/slides/_rels/slide2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00.png"/><Relationship Id="rId4" Type="http://schemas.openxmlformats.org/officeDocument/2006/relationships/image" Target="../media/image108.jpeg"/></Relationships>
</file>

<file path=ppt/slides/_rels/slide22.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00.png"/><Relationship Id="rId2" Type="http://schemas.openxmlformats.org/officeDocument/2006/relationships/image" Target="../media/image109.pn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112.png"/><Relationship Id="rId4" Type="http://schemas.openxmlformats.org/officeDocument/2006/relationships/image" Target="../media/image111.png"/></Relationships>
</file>

<file path=ppt/slides/_rels/slide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00.png"/><Relationship Id="rId4" Type="http://schemas.openxmlformats.org/officeDocument/2006/relationships/image" Target="../media/image120.png"/></Relationships>
</file>

<file path=ppt/slides/_rels/slide26.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3.jpeg"/><Relationship Id="rId7" Type="http://schemas.openxmlformats.org/officeDocument/2006/relationships/image" Target="../media/image126.png"/><Relationship Id="rId2" Type="http://schemas.openxmlformats.org/officeDocument/2006/relationships/image" Target="../media/image122.png"/><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00.png"/><Relationship Id="rId9" Type="http://schemas.openxmlformats.org/officeDocument/2006/relationships/image" Target="../media/image128.png"/></Relationships>
</file>

<file path=ppt/slides/_rels/slide27.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9.png"/><Relationship Id="rId7"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png"/><Relationship Id="rId9" Type="http://schemas.openxmlformats.org/officeDocument/2006/relationships/image" Target="../media/image100.png"/></Relationships>
</file>

<file path=ppt/slides/_rels/slide28.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0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jpeg"/><Relationship Id="rId12" Type="http://schemas.openxmlformats.org/officeDocument/2006/relationships/image" Target="../media/image34.png"/><Relationship Id="rId2" Type="http://schemas.openxmlformats.org/officeDocument/2006/relationships/image" Target="../media/image24.png"/><Relationship Id="rId16"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0.pn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2.jpeg"/><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0.png"/><Relationship Id="rId9" Type="http://schemas.openxmlformats.org/officeDocument/2006/relationships/image" Target="../media/image5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064568" y="2713275"/>
            <a:ext cx="792088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cs-CZ" sz="4400" b="1" dirty="0" smtClean="0">
                <a:solidFill>
                  <a:srgbClr val="00B3E3"/>
                </a:solidFill>
                <a:latin typeface="Calibri" pitchFamily="34" charset="0"/>
              </a:rPr>
              <a:t>Hydraulika moderního traktoru</a:t>
            </a:r>
            <a:endParaRPr lang="en-US" sz="4400" b="1" dirty="0">
              <a:solidFill>
                <a:srgbClr val="00B3E3"/>
              </a:solidFill>
              <a:latin typeface="Calibri" pitchFamily="34" charset="0"/>
            </a:endParaRPr>
          </a:p>
        </p:txBody>
      </p:sp>
      <p:sp>
        <p:nvSpPr>
          <p:cNvPr id="2" name="Obdélník 1"/>
          <p:cNvSpPr/>
          <p:nvPr/>
        </p:nvSpPr>
        <p:spPr>
          <a:xfrm>
            <a:off x="4880992" y="5013176"/>
            <a:ext cx="4680520" cy="784830"/>
          </a:xfrm>
          <a:prstGeom prst="rect">
            <a:avLst/>
          </a:prstGeom>
        </p:spPr>
        <p:txBody>
          <a:bodyPr wrap="square">
            <a:spAutoFit/>
          </a:bodyPr>
          <a:lstStyle/>
          <a:p>
            <a:pPr>
              <a:spcBef>
                <a:spcPct val="50000"/>
              </a:spcBef>
            </a:pPr>
            <a:r>
              <a:rPr lang="en-GB" altLang="cs-CZ" sz="900" dirty="0">
                <a:latin typeface="Arial" charset="0"/>
              </a:rPr>
              <a:t>The reproduction, distribution and utilization of this presentation as well as the communication of its content to others without explicit authorization is prohibited. Offenders will be held liable for the payment of damages.</a:t>
            </a:r>
            <a:br>
              <a:rPr lang="en-GB" altLang="cs-CZ" sz="900" dirty="0">
                <a:latin typeface="Arial" charset="0"/>
              </a:rPr>
            </a:br>
            <a:r>
              <a:rPr lang="en-GB" altLang="cs-CZ" sz="900" dirty="0">
                <a:latin typeface="Arial" charset="0"/>
              </a:rPr>
              <a:t>All rights reserved in the event of the grant of a patent, utility model or design. (ISO 16016:2002)</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5208" y="620688"/>
            <a:ext cx="2560687" cy="1979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4" descr="C:\Users\jjebavyjun\Desktop\obr06_Steuerblock mit Einsteckventilen für ..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281" y="597847"/>
            <a:ext cx="2532008" cy="2024949"/>
          </a:xfrm>
          <a:prstGeom prst="rect">
            <a:avLst/>
          </a:prstGeom>
          <a:noFill/>
          <a:ln>
            <a:noFill/>
          </a:ln>
          <a:extLst/>
        </p:spPr>
      </p:pic>
      <p:pic>
        <p:nvPicPr>
          <p:cNvPr id="10"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691" y="3677502"/>
            <a:ext cx="1933189" cy="2107920"/>
          </a:xfrm>
          <a:prstGeom prst="rect">
            <a:avLst/>
          </a:prstGeom>
          <a:noFill/>
          <a:ln>
            <a:noFill/>
          </a:ln>
          <a:extLst/>
        </p:spPr>
      </p:pic>
    </p:spTree>
    <p:extLst>
      <p:ext uri="{BB962C8B-B14F-4D97-AF65-F5344CB8AC3E}">
        <p14:creationId xmlns:p14="http://schemas.microsoft.com/office/powerpoint/2010/main" val="28479180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9" descr="BF043-1400_150dpi"/>
          <p:cNvPicPr>
            <a:picLocks noChangeAspect="1" noChangeArrowheads="1"/>
          </p:cNvPicPr>
          <p:nvPr/>
        </p:nvPicPr>
        <p:blipFill rotWithShape="1">
          <a:blip r:embed="rId2" cstate="print"/>
          <a:srcRect l="-10288" t="-13448" r="-9450"/>
          <a:stretch/>
        </p:blipFill>
        <p:spPr bwMode="auto">
          <a:xfrm>
            <a:off x="344488" y="1560839"/>
            <a:ext cx="2592288" cy="2569453"/>
          </a:xfrm>
          <a:prstGeom prst="rect">
            <a:avLst/>
          </a:prstGeom>
          <a:noFill/>
          <a:ln>
            <a:noFill/>
          </a:ln>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4768" y="2560072"/>
            <a:ext cx="5296712" cy="2611967"/>
          </a:xfrm>
          <a:prstGeom prst="rect">
            <a:avLst/>
          </a:prstGeom>
          <a:noFill/>
          <a:ln>
            <a:noFill/>
          </a:ln>
          <a:extLst/>
        </p:spPr>
      </p:pic>
      <p:sp>
        <p:nvSpPr>
          <p:cNvPr id="10" name="Zástupný symbol pro text 22"/>
          <p:cNvSpPr>
            <a:spLocks noGrp="1"/>
          </p:cNvSpPr>
          <p:nvPr>
            <p:ph type="body" sz="quarter" idx="12"/>
          </p:nvPr>
        </p:nvSpPr>
        <p:spPr>
          <a:xfrm>
            <a:off x="398673" y="618283"/>
            <a:ext cx="9074150" cy="431800"/>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s-CZ" dirty="0">
                <a:latin typeface="Calibri" pitchFamily="34" charset="0"/>
              </a:rPr>
              <a:t>Hydraulika moderního traktoru</a:t>
            </a:r>
          </a:p>
          <a:p>
            <a:r>
              <a:rPr lang="cs-CZ" b="0" dirty="0"/>
              <a:t>Převodová ústrojí </a:t>
            </a:r>
            <a:r>
              <a:rPr lang="cs-CZ" b="0" dirty="0" smtClean="0"/>
              <a:t>traktoru, </a:t>
            </a:r>
            <a:r>
              <a:rPr lang="cs-CZ" b="0" dirty="0" smtClean="0">
                <a:solidFill>
                  <a:srgbClr val="FF0000"/>
                </a:solidFill>
              </a:rPr>
              <a:t>základní </a:t>
            </a:r>
            <a:r>
              <a:rPr lang="cs-CZ" b="0" dirty="0" err="1" smtClean="0">
                <a:solidFill>
                  <a:srgbClr val="FF0000"/>
                </a:solidFill>
              </a:rPr>
              <a:t>schema</a:t>
            </a:r>
            <a:endParaRPr lang="en-US" b="0" dirty="0">
              <a:solidFill>
                <a:srgbClr val="FF0000"/>
              </a:solidFill>
            </a:endParaRPr>
          </a:p>
        </p:txBody>
      </p:sp>
      <p:pic>
        <p:nvPicPr>
          <p:cNvPr id="11" name="Picture 40"/>
          <p:cNvPicPr>
            <a:picLocks noChangeAspect="1" noChangeArrowheads="1"/>
          </p:cNvPicPr>
          <p:nvPr/>
        </p:nvPicPr>
        <p:blipFill>
          <a:blip r:embed="rId4" cstate="print"/>
          <a:srcRect/>
          <a:stretch>
            <a:fillRect/>
          </a:stretch>
        </p:blipFill>
        <p:spPr bwMode="auto">
          <a:xfrm>
            <a:off x="7977336" y="620688"/>
            <a:ext cx="1440160" cy="811303"/>
          </a:xfrm>
          <a:prstGeom prst="rect">
            <a:avLst/>
          </a:prstGeom>
          <a:noFill/>
          <a:ln w="9525">
            <a:noFill/>
            <a:miter lim="800000"/>
            <a:headEnd/>
            <a:tailEnd/>
          </a:ln>
        </p:spPr>
      </p:pic>
      <p:sp>
        <p:nvSpPr>
          <p:cNvPr id="2" name="Šipka nahoru 1"/>
          <p:cNvSpPr/>
          <p:nvPr/>
        </p:nvSpPr>
        <p:spPr>
          <a:xfrm>
            <a:off x="6913408" y="5172039"/>
            <a:ext cx="468052" cy="57606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nahoru 11"/>
          <p:cNvSpPr/>
          <p:nvPr/>
        </p:nvSpPr>
        <p:spPr>
          <a:xfrm flipV="1">
            <a:off x="3800872" y="5172039"/>
            <a:ext cx="504056" cy="58538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nahoru 12"/>
          <p:cNvSpPr/>
          <p:nvPr/>
        </p:nvSpPr>
        <p:spPr>
          <a:xfrm flipV="1">
            <a:off x="5169024" y="5172039"/>
            <a:ext cx="504056" cy="585384"/>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Šipka nahoru 13"/>
          <p:cNvSpPr/>
          <p:nvPr/>
        </p:nvSpPr>
        <p:spPr>
          <a:xfrm>
            <a:off x="6753200" y="1872316"/>
            <a:ext cx="468052" cy="576064"/>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p:cNvSpPr txBox="1"/>
          <p:nvPr/>
        </p:nvSpPr>
        <p:spPr>
          <a:xfrm>
            <a:off x="8193360" y="3521632"/>
            <a:ext cx="1085577" cy="646331"/>
          </a:xfrm>
          <a:prstGeom prst="rect">
            <a:avLst/>
          </a:prstGeom>
          <a:noFill/>
        </p:spPr>
        <p:txBody>
          <a:bodyPr wrap="square" rtlCol="0">
            <a:spAutoFit/>
          </a:bodyPr>
          <a:lstStyle/>
          <a:p>
            <a:r>
              <a:rPr lang="cs-CZ" dirty="0" smtClean="0"/>
              <a:t>Ochranný filtr</a:t>
            </a:r>
            <a:endParaRPr lang="cs-CZ" dirty="0"/>
          </a:p>
        </p:txBody>
      </p:sp>
      <p:sp>
        <p:nvSpPr>
          <p:cNvPr id="15" name="TextovéPole 14"/>
          <p:cNvSpPr txBox="1"/>
          <p:nvPr/>
        </p:nvSpPr>
        <p:spPr>
          <a:xfrm>
            <a:off x="7381460" y="1797300"/>
            <a:ext cx="2185509" cy="646331"/>
          </a:xfrm>
          <a:prstGeom prst="rect">
            <a:avLst/>
          </a:prstGeom>
          <a:noFill/>
        </p:spPr>
        <p:txBody>
          <a:bodyPr wrap="square" rtlCol="0">
            <a:spAutoFit/>
          </a:bodyPr>
          <a:lstStyle/>
          <a:p>
            <a:r>
              <a:rPr lang="cs-CZ" dirty="0" smtClean="0"/>
              <a:t>Ventily ovládání spojek</a:t>
            </a:r>
            <a:endParaRPr lang="cs-CZ" dirty="0"/>
          </a:p>
        </p:txBody>
      </p:sp>
      <p:sp>
        <p:nvSpPr>
          <p:cNvPr id="16" name="TextovéPole 15"/>
          <p:cNvSpPr txBox="1"/>
          <p:nvPr/>
        </p:nvSpPr>
        <p:spPr>
          <a:xfrm>
            <a:off x="7518451" y="5172039"/>
            <a:ext cx="2185509" cy="646331"/>
          </a:xfrm>
          <a:prstGeom prst="rect">
            <a:avLst/>
          </a:prstGeom>
          <a:noFill/>
        </p:spPr>
        <p:txBody>
          <a:bodyPr wrap="square" rtlCol="0">
            <a:spAutoFit/>
          </a:bodyPr>
          <a:lstStyle/>
          <a:p>
            <a:r>
              <a:rPr lang="cs-CZ" dirty="0" smtClean="0"/>
              <a:t>Konstantní zdroj tlaku a průtoku</a:t>
            </a:r>
            <a:endParaRPr lang="cs-CZ" dirty="0"/>
          </a:p>
        </p:txBody>
      </p:sp>
      <p:sp>
        <p:nvSpPr>
          <p:cNvPr id="17" name="TextovéPole 16"/>
          <p:cNvSpPr txBox="1"/>
          <p:nvPr/>
        </p:nvSpPr>
        <p:spPr>
          <a:xfrm>
            <a:off x="2792760" y="5805264"/>
            <a:ext cx="2185509" cy="369332"/>
          </a:xfrm>
          <a:prstGeom prst="rect">
            <a:avLst/>
          </a:prstGeom>
          <a:noFill/>
        </p:spPr>
        <p:txBody>
          <a:bodyPr wrap="square" rtlCol="0">
            <a:spAutoFit/>
          </a:bodyPr>
          <a:lstStyle/>
          <a:p>
            <a:r>
              <a:rPr lang="cs-CZ" dirty="0" smtClean="0"/>
              <a:t>Skříň transmise</a:t>
            </a:r>
            <a:endParaRPr lang="cs-CZ" dirty="0"/>
          </a:p>
        </p:txBody>
      </p:sp>
      <p:sp>
        <p:nvSpPr>
          <p:cNvPr id="19" name="TextovéPole 18"/>
          <p:cNvSpPr txBox="1"/>
          <p:nvPr/>
        </p:nvSpPr>
        <p:spPr>
          <a:xfrm>
            <a:off x="4834101" y="5805264"/>
            <a:ext cx="2185509" cy="369332"/>
          </a:xfrm>
          <a:prstGeom prst="rect">
            <a:avLst/>
          </a:prstGeom>
          <a:noFill/>
        </p:spPr>
        <p:txBody>
          <a:bodyPr wrap="square" rtlCol="0">
            <a:spAutoFit/>
          </a:bodyPr>
          <a:lstStyle/>
          <a:p>
            <a:r>
              <a:rPr lang="cs-CZ" dirty="0" smtClean="0"/>
              <a:t>Lubrikace, chlazení</a:t>
            </a:r>
            <a:endParaRPr lang="cs-CZ" dirty="0"/>
          </a:p>
        </p:txBody>
      </p:sp>
      <p:sp>
        <p:nvSpPr>
          <p:cNvPr id="20" name="TextovéPole 19"/>
          <p:cNvSpPr txBox="1"/>
          <p:nvPr/>
        </p:nvSpPr>
        <p:spPr>
          <a:xfrm>
            <a:off x="4420369" y="1961168"/>
            <a:ext cx="2185509" cy="369332"/>
          </a:xfrm>
          <a:prstGeom prst="rect">
            <a:avLst/>
          </a:prstGeom>
          <a:noFill/>
        </p:spPr>
        <p:txBody>
          <a:bodyPr wrap="square" rtlCol="0">
            <a:spAutoFit/>
          </a:bodyPr>
          <a:lstStyle/>
          <a:p>
            <a:r>
              <a:rPr lang="cs-CZ" dirty="0" smtClean="0"/>
              <a:t>Lubrikace, chlazení</a:t>
            </a:r>
            <a:endParaRPr lang="cs-CZ" dirty="0"/>
          </a:p>
        </p:txBody>
      </p:sp>
      <p:sp>
        <p:nvSpPr>
          <p:cNvPr id="21" name="Šipka nahoru 20"/>
          <p:cNvSpPr/>
          <p:nvPr/>
        </p:nvSpPr>
        <p:spPr>
          <a:xfrm>
            <a:off x="3836740" y="1844824"/>
            <a:ext cx="504056" cy="590872"/>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4582685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72" y="1995656"/>
            <a:ext cx="9608762" cy="4025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Zástupný symbol pro text 22"/>
          <p:cNvSpPr>
            <a:spLocks noGrp="1"/>
          </p:cNvSpPr>
          <p:nvPr>
            <p:ph type="body" sz="quarter" idx="12"/>
          </p:nvPr>
        </p:nvSpPr>
        <p:spPr>
          <a:xfrm>
            <a:off x="398673" y="618283"/>
            <a:ext cx="9074150" cy="431800"/>
          </a:xfrm>
        </p:spPr>
        <p:txBody>
          <a:bodyPr/>
          <a:lstStyle/>
          <a:p>
            <a:r>
              <a:rPr lang="cs-CZ" dirty="0">
                <a:latin typeface="Calibri" pitchFamily="34" charset="0"/>
              </a:rPr>
              <a:t>Hydraulika moderního traktoru</a:t>
            </a:r>
          </a:p>
          <a:p>
            <a:r>
              <a:rPr lang="cs-CZ" b="0" dirty="0"/>
              <a:t>Převodová ústrojí </a:t>
            </a:r>
            <a:r>
              <a:rPr lang="cs-CZ" b="0" dirty="0" smtClean="0"/>
              <a:t>traktoru, </a:t>
            </a:r>
            <a:r>
              <a:rPr lang="cs-CZ" b="0" dirty="0" smtClean="0">
                <a:solidFill>
                  <a:srgbClr val="FF0000"/>
                </a:solidFill>
              </a:rPr>
              <a:t>kompletní </a:t>
            </a:r>
            <a:r>
              <a:rPr lang="cs-CZ" b="0" dirty="0" err="1" smtClean="0">
                <a:solidFill>
                  <a:srgbClr val="FF0000"/>
                </a:solidFill>
              </a:rPr>
              <a:t>schema</a:t>
            </a:r>
            <a:endParaRPr lang="en-US" b="0" dirty="0">
              <a:solidFill>
                <a:srgbClr val="FF0000"/>
              </a:solidFill>
            </a:endParaRPr>
          </a:p>
        </p:txBody>
      </p:sp>
      <p:pic>
        <p:nvPicPr>
          <p:cNvPr id="13" name="Picture 40"/>
          <p:cNvPicPr>
            <a:picLocks noChangeAspect="1" noChangeArrowheads="1"/>
          </p:cNvPicPr>
          <p:nvPr/>
        </p:nvPicPr>
        <p:blipFill>
          <a:blip r:embed="rId3" cstate="print"/>
          <a:srcRect/>
          <a:stretch>
            <a:fillRect/>
          </a:stretch>
        </p:blipFill>
        <p:spPr bwMode="auto">
          <a:xfrm>
            <a:off x="7977336" y="620688"/>
            <a:ext cx="1440160" cy="811303"/>
          </a:xfrm>
          <a:prstGeom prst="rect">
            <a:avLst/>
          </a:prstGeom>
          <a:noFill/>
          <a:ln w="9525">
            <a:noFill/>
            <a:miter lim="800000"/>
            <a:headEnd/>
            <a:tailEnd/>
          </a:ln>
        </p:spPr>
      </p:pic>
      <p:pic>
        <p:nvPicPr>
          <p:cNvPr id="14" name="Picture 17" descr="steyrplatte"/>
          <p:cNvPicPr>
            <a:picLocks noChangeAspect="1" noChangeArrowheads="1"/>
          </p:cNvPicPr>
          <p:nvPr/>
        </p:nvPicPr>
        <p:blipFill rotWithShape="1">
          <a:blip r:embed="rId4" cstate="print"/>
          <a:srcRect l="617" r="103"/>
          <a:stretch/>
        </p:blipFill>
        <p:spPr bwMode="auto">
          <a:xfrm>
            <a:off x="422190" y="1556792"/>
            <a:ext cx="2730610" cy="2115044"/>
          </a:xfrm>
          <a:prstGeom prst="rect">
            <a:avLst/>
          </a:prstGeom>
          <a:noFill/>
          <a:ln>
            <a:noFill/>
          </a:ln>
        </p:spPr>
      </p:pic>
    </p:spTree>
    <p:extLst>
      <p:ext uri="{BB962C8B-B14F-4D97-AF65-F5344CB8AC3E}">
        <p14:creationId xmlns:p14="http://schemas.microsoft.com/office/powerpoint/2010/main" val="42727248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14" t="21333" r="42396" b="10001"/>
          <a:stretch/>
        </p:blipFill>
        <p:spPr bwMode="auto">
          <a:xfrm>
            <a:off x="5025008" y="1628800"/>
            <a:ext cx="4464495" cy="3895366"/>
          </a:xfrm>
          <a:prstGeom prst="rect">
            <a:avLst/>
          </a:prstGeom>
          <a:noFill/>
          <a:ln>
            <a:noFill/>
          </a:ln>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0832" y="2204865"/>
            <a:ext cx="1516765"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888" y="1501254"/>
            <a:ext cx="1080120" cy="743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813" y="2348880"/>
            <a:ext cx="1310835" cy="2840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0672" y="2420888"/>
            <a:ext cx="1277608" cy="2768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7" cstate="print"/>
          <a:srcRect/>
          <a:stretch>
            <a:fillRect/>
          </a:stretch>
        </p:blipFill>
        <p:spPr bwMode="auto">
          <a:xfrm>
            <a:off x="603258" y="1556792"/>
            <a:ext cx="1181390" cy="614012"/>
          </a:xfrm>
          <a:prstGeom prst="rect">
            <a:avLst/>
          </a:prstGeom>
          <a:noFill/>
          <a:ln w="9525">
            <a:noFill/>
            <a:miter lim="800000"/>
            <a:headEnd/>
            <a:tailEnd/>
          </a:ln>
        </p:spPr>
      </p:pic>
      <p:pic>
        <p:nvPicPr>
          <p:cNvPr id="14"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8609" y="1526797"/>
            <a:ext cx="929020" cy="822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Dvojitá šipka 14"/>
          <p:cNvSpPr/>
          <p:nvPr/>
        </p:nvSpPr>
        <p:spPr bwMode="auto">
          <a:xfrm>
            <a:off x="437885" y="5456078"/>
            <a:ext cx="5379211" cy="349186"/>
          </a:xfrm>
          <a:prstGeom prst="chevron">
            <a:avLst/>
          </a:prstGeom>
          <a:solidFill>
            <a:schemeClr val="bg1">
              <a:lumMod val="75000"/>
            </a:schemeClr>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imes New Roman" pitchFamily="18" charset="0"/>
            </a:endParaRPr>
          </a:p>
        </p:txBody>
      </p:sp>
      <p:sp>
        <p:nvSpPr>
          <p:cNvPr id="16" name="TextovéPole 15"/>
          <p:cNvSpPr txBox="1"/>
          <p:nvPr/>
        </p:nvSpPr>
        <p:spPr>
          <a:xfrm>
            <a:off x="200472" y="5445224"/>
            <a:ext cx="5544616" cy="369332"/>
          </a:xfrm>
          <a:prstGeom prst="rect">
            <a:avLst/>
          </a:prstGeom>
          <a:noFill/>
        </p:spPr>
        <p:txBody>
          <a:bodyPr wrap="square" rtlCol="0">
            <a:spAutoFit/>
          </a:bodyPr>
          <a:lstStyle/>
          <a:p>
            <a:r>
              <a:rPr lang="cs-CZ" sz="1800" b="1" dirty="0" smtClean="0">
                <a:latin typeface="Arial" panose="020B0604020202020204" pitchFamily="34" charset="0"/>
                <a:cs typeface="Arial" panose="020B0604020202020204" pitchFamily="34" charset="0"/>
              </a:rPr>
              <a:t>	</a:t>
            </a:r>
            <a:r>
              <a:rPr lang="cs-CZ" sz="1600" b="1" dirty="0" smtClean="0">
                <a:latin typeface="Arial" panose="020B0604020202020204" pitchFamily="34" charset="0"/>
                <a:cs typeface="Arial" panose="020B0604020202020204" pitchFamily="34" charset="0"/>
              </a:rPr>
              <a:t>30 </a:t>
            </a:r>
            <a:r>
              <a:rPr lang="cs-CZ" sz="1600" b="1" dirty="0" err="1" smtClean="0">
                <a:latin typeface="Arial" panose="020B0604020202020204" pitchFamily="34" charset="0"/>
                <a:cs typeface="Arial" panose="020B0604020202020204" pitchFamily="34" charset="0"/>
              </a:rPr>
              <a:t>lpm</a:t>
            </a:r>
            <a:r>
              <a:rPr lang="cs-CZ" sz="1600" b="1" dirty="0" smtClean="0">
                <a:latin typeface="Arial" panose="020B0604020202020204" pitchFamily="34" charset="0"/>
                <a:cs typeface="Arial" panose="020B0604020202020204" pitchFamily="34" charset="0"/>
              </a:rPr>
              <a:t> / 80 bar		40 </a:t>
            </a:r>
            <a:r>
              <a:rPr lang="cs-CZ" sz="1600" b="1" dirty="0" err="1" smtClean="0">
                <a:latin typeface="Arial" panose="020B0604020202020204" pitchFamily="34" charset="0"/>
                <a:cs typeface="Arial" panose="020B0604020202020204" pitchFamily="34" charset="0"/>
              </a:rPr>
              <a:t>lpm</a:t>
            </a:r>
            <a:r>
              <a:rPr lang="cs-CZ" sz="1600" b="1" dirty="0" smtClean="0">
                <a:latin typeface="Arial" panose="020B0604020202020204" pitchFamily="34" charset="0"/>
                <a:cs typeface="Arial" panose="020B0604020202020204" pitchFamily="34" charset="0"/>
              </a:rPr>
              <a:t> / 30 bar</a:t>
            </a:r>
          </a:p>
        </p:txBody>
      </p:sp>
      <p:sp>
        <p:nvSpPr>
          <p:cNvPr id="2" name="Obdélník 1"/>
          <p:cNvSpPr/>
          <p:nvPr/>
        </p:nvSpPr>
        <p:spPr>
          <a:xfrm>
            <a:off x="629226" y="5840532"/>
            <a:ext cx="2595582" cy="369332"/>
          </a:xfrm>
          <a:prstGeom prst="rect">
            <a:avLst/>
          </a:prstGeom>
        </p:spPr>
        <p:txBody>
          <a:bodyPr wrap="none">
            <a:spAutoFit/>
          </a:bodyPr>
          <a:lstStyle/>
          <a:p>
            <a:r>
              <a:rPr lang="cs-CZ" b="1" dirty="0">
                <a:solidFill>
                  <a:srgbClr val="009FE3"/>
                </a:solidFill>
                <a:latin typeface="Arial" panose="020B0604020202020204" pitchFamily="34" charset="0"/>
                <a:cs typeface="Arial" panose="020B0604020202020204" pitchFamily="34" charset="0"/>
              </a:rPr>
              <a:t>PD2E-Y(W) / PP2P3-W</a:t>
            </a:r>
          </a:p>
        </p:txBody>
      </p:sp>
      <p:sp>
        <p:nvSpPr>
          <p:cNvPr id="5" name="Obdélník 4"/>
          <p:cNvSpPr/>
          <p:nvPr/>
        </p:nvSpPr>
        <p:spPr>
          <a:xfrm>
            <a:off x="3512840" y="5843050"/>
            <a:ext cx="2531462" cy="369332"/>
          </a:xfrm>
          <a:prstGeom prst="rect">
            <a:avLst/>
          </a:prstGeom>
        </p:spPr>
        <p:txBody>
          <a:bodyPr wrap="none">
            <a:spAutoFit/>
          </a:bodyPr>
          <a:lstStyle/>
          <a:p>
            <a:r>
              <a:rPr lang="cs-CZ" b="1" dirty="0" smtClean="0">
                <a:solidFill>
                  <a:srgbClr val="009FE3"/>
                </a:solidFill>
                <a:latin typeface="Arial" panose="020B0604020202020204" pitchFamily="34" charset="0"/>
                <a:cs typeface="Arial" panose="020B0604020202020204" pitchFamily="34" charset="0"/>
              </a:rPr>
              <a:t>PP4P1-Z3 / SP4P1-B4</a:t>
            </a:r>
            <a:endParaRPr lang="cs-CZ" b="1" dirty="0">
              <a:solidFill>
                <a:srgbClr val="009FE3"/>
              </a:solidFill>
              <a:latin typeface="Arial" panose="020B0604020202020204" pitchFamily="34" charset="0"/>
              <a:cs typeface="Arial" panose="020B0604020202020204" pitchFamily="34" charset="0"/>
            </a:endParaRPr>
          </a:p>
        </p:txBody>
      </p:sp>
      <p:sp>
        <p:nvSpPr>
          <p:cNvPr id="17" name="Zástupný symbol pro text 22"/>
          <p:cNvSpPr>
            <a:spLocks noGrp="1"/>
          </p:cNvSpPr>
          <p:nvPr>
            <p:ph type="body" sz="quarter" idx="12"/>
          </p:nvPr>
        </p:nvSpPr>
        <p:spPr>
          <a:xfrm>
            <a:off x="398673" y="618283"/>
            <a:ext cx="9074150" cy="431800"/>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s-CZ" dirty="0">
                <a:latin typeface="Calibri" pitchFamily="34" charset="0"/>
              </a:rPr>
              <a:t>Hydraulika moderního traktoru</a:t>
            </a:r>
          </a:p>
          <a:p>
            <a:r>
              <a:rPr lang="cs-CZ" b="0" dirty="0"/>
              <a:t>Převodová ústrojí </a:t>
            </a:r>
            <a:r>
              <a:rPr lang="cs-CZ" b="0" dirty="0" smtClean="0"/>
              <a:t>traktoru, </a:t>
            </a:r>
            <a:r>
              <a:rPr lang="cs-CZ" b="0" dirty="0" smtClean="0">
                <a:solidFill>
                  <a:srgbClr val="FF0000"/>
                </a:solidFill>
              </a:rPr>
              <a:t>Ovládací ventily</a:t>
            </a:r>
            <a:endParaRPr lang="en-US" b="0" dirty="0">
              <a:solidFill>
                <a:srgbClr val="FF0000"/>
              </a:solidFill>
            </a:endParaRPr>
          </a:p>
        </p:txBody>
      </p:sp>
      <p:pic>
        <p:nvPicPr>
          <p:cNvPr id="18" name="Picture 40"/>
          <p:cNvPicPr>
            <a:picLocks noChangeAspect="1" noChangeArrowheads="1"/>
          </p:cNvPicPr>
          <p:nvPr/>
        </p:nvPicPr>
        <p:blipFill>
          <a:blip r:embed="rId9" cstate="print"/>
          <a:srcRect/>
          <a:stretch>
            <a:fillRect/>
          </a:stretch>
        </p:blipFill>
        <p:spPr bwMode="auto">
          <a:xfrm>
            <a:off x="7977336" y="620688"/>
            <a:ext cx="1440160" cy="811303"/>
          </a:xfrm>
          <a:prstGeom prst="rect">
            <a:avLst/>
          </a:prstGeom>
          <a:noFill/>
          <a:ln w="9525">
            <a:noFill/>
            <a:miter lim="800000"/>
            <a:headEnd/>
            <a:tailEnd/>
          </a:ln>
        </p:spPr>
      </p:pic>
    </p:spTree>
    <p:extLst>
      <p:ext uri="{BB962C8B-B14F-4D97-AF65-F5344CB8AC3E}">
        <p14:creationId xmlns:p14="http://schemas.microsoft.com/office/powerpoint/2010/main" val="153375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3"/>
          <p:cNvSpPr txBox="1">
            <a:spLocks noChangeArrowheads="1"/>
          </p:cNvSpPr>
          <p:nvPr/>
        </p:nvSpPr>
        <p:spPr bwMode="auto">
          <a:xfrm>
            <a:off x="5060510" y="3312170"/>
            <a:ext cx="23214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smtClean="0">
                <a:latin typeface="Arial" charset="0"/>
              </a:rPr>
              <a:t>Proportional valve</a:t>
            </a:r>
            <a:endParaRPr lang="en-US" sz="1400" dirty="0">
              <a:latin typeface="Arial" charset="0"/>
              <a:cs typeface="Arial" charset="0"/>
            </a:endParaRPr>
          </a:p>
        </p:txBody>
      </p:sp>
      <p:sp>
        <p:nvSpPr>
          <p:cNvPr id="4" name="Textfeld 4"/>
          <p:cNvSpPr txBox="1">
            <a:spLocks noChangeArrowheads="1"/>
          </p:cNvSpPr>
          <p:nvPr/>
        </p:nvSpPr>
        <p:spPr bwMode="auto">
          <a:xfrm>
            <a:off x="5946459" y="5886951"/>
            <a:ext cx="2651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GB" sz="1400" dirty="0">
                <a:latin typeface="Arial" charset="0"/>
                <a:cs typeface="Arial" charset="0"/>
              </a:rPr>
              <a:t>Installation </a:t>
            </a:r>
            <a:r>
              <a:rPr lang="en-GB" sz="1400" dirty="0" smtClean="0">
                <a:latin typeface="Arial" charset="0"/>
                <a:cs typeface="Arial" charset="0"/>
              </a:rPr>
              <a:t>situation</a:t>
            </a:r>
            <a:r>
              <a:rPr lang="cs-CZ" sz="1400" dirty="0" smtClean="0">
                <a:latin typeface="Arial" charset="0"/>
                <a:cs typeface="Arial" charset="0"/>
              </a:rPr>
              <a:t> free </a:t>
            </a:r>
            <a:r>
              <a:rPr lang="cs-CZ" sz="1400" dirty="0" err="1" smtClean="0">
                <a:latin typeface="Arial" charset="0"/>
                <a:cs typeface="Arial" charset="0"/>
              </a:rPr>
              <a:t>valves</a:t>
            </a:r>
            <a:r>
              <a:rPr lang="en-GB" sz="1400" dirty="0" smtClean="0">
                <a:latin typeface="Arial" charset="0"/>
                <a:cs typeface="Arial" charset="0"/>
              </a:rPr>
              <a:t> </a:t>
            </a:r>
            <a:endParaRPr lang="en-GB" sz="1400" dirty="0">
              <a:latin typeface="Arial" charset="0"/>
              <a:cs typeface="Arial" charset="0"/>
            </a:endParaRPr>
          </a:p>
        </p:txBody>
      </p:sp>
      <p:sp>
        <p:nvSpPr>
          <p:cNvPr id="6" name="Text Box 5"/>
          <p:cNvSpPr txBox="1">
            <a:spLocks noChangeArrowheads="1"/>
          </p:cNvSpPr>
          <p:nvPr/>
        </p:nvSpPr>
        <p:spPr bwMode="auto">
          <a:xfrm>
            <a:off x="416496" y="1605839"/>
            <a:ext cx="4459039" cy="5159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30400" indent="-230400">
              <a:lnSpc>
                <a:spcPct val="110000"/>
              </a:lnSpc>
              <a:spcBef>
                <a:spcPts val="864"/>
              </a:spcBef>
              <a:buClr>
                <a:srgbClr val="00AEEF"/>
              </a:buClr>
              <a:tabLst>
                <a:tab pos="2509838" algn="l"/>
              </a:tabLst>
              <a:defRPr/>
            </a:pPr>
            <a:r>
              <a:rPr lang="en-US" sz="1400" b="1" dirty="0" smtClean="0">
                <a:latin typeface="Arial" charset="0"/>
              </a:rPr>
              <a:t>Application</a:t>
            </a:r>
          </a:p>
          <a:p>
            <a:pPr marL="230400" indent="-230400">
              <a:lnSpc>
                <a:spcPct val="110000"/>
              </a:lnSpc>
              <a:spcBef>
                <a:spcPts val="864"/>
              </a:spcBef>
              <a:buClr>
                <a:srgbClr val="00AEEF"/>
              </a:buClr>
              <a:buFont typeface="Webdings" pitchFamily="18" charset="2"/>
              <a:buChar char="4"/>
              <a:tabLst>
                <a:tab pos="2509838" algn="l"/>
              </a:tabLst>
              <a:defRPr/>
            </a:pPr>
            <a:r>
              <a:rPr lang="en-US" sz="1400" dirty="0" smtClean="0">
                <a:latin typeface="Arial" charset="0"/>
              </a:rPr>
              <a:t>4WD, PTO, Differential Lock Valves</a:t>
            </a:r>
          </a:p>
          <a:p>
            <a:pPr>
              <a:lnSpc>
                <a:spcPct val="110000"/>
              </a:lnSpc>
              <a:spcBef>
                <a:spcPts val="864"/>
              </a:spcBef>
              <a:buClr>
                <a:srgbClr val="00AEEF"/>
              </a:buClr>
              <a:tabLst>
                <a:tab pos="2509838" algn="l"/>
              </a:tabLst>
              <a:defRPr/>
            </a:pPr>
            <a:r>
              <a:rPr lang="en-US" sz="1400" b="1" dirty="0" smtClean="0">
                <a:latin typeface="Arial" charset="0"/>
              </a:rPr>
              <a:t>Technical Data</a:t>
            </a:r>
          </a:p>
          <a:p>
            <a:pPr marL="230400" lvl="1" indent="-230400">
              <a:lnSpc>
                <a:spcPct val="110000"/>
              </a:lnSpc>
              <a:spcBef>
                <a:spcPts val="0"/>
              </a:spcBef>
              <a:buClr>
                <a:srgbClr val="00AEEF"/>
              </a:buClr>
              <a:buFont typeface="Webdings" pitchFamily="18" charset="2"/>
              <a:buChar char="4"/>
              <a:tabLst>
                <a:tab pos="2509838" algn="l"/>
              </a:tabLst>
              <a:defRPr/>
            </a:pPr>
            <a:r>
              <a:rPr lang="en-US" sz="1400" dirty="0" smtClean="0">
                <a:latin typeface="Arial" charset="0"/>
              </a:rPr>
              <a:t>Slip In Valves PD2E and PP2P</a:t>
            </a:r>
          </a:p>
          <a:p>
            <a:pPr marL="230400" lvl="1" indent="-230400">
              <a:lnSpc>
                <a:spcPct val="110000"/>
              </a:lnSpc>
              <a:spcBef>
                <a:spcPts val="0"/>
              </a:spcBef>
              <a:buClr>
                <a:srgbClr val="00AEEF"/>
              </a:buClr>
              <a:buFont typeface="Webdings" pitchFamily="18" charset="2"/>
              <a:buChar char="4"/>
              <a:tabLst>
                <a:tab pos="2509838" algn="l"/>
              </a:tabLst>
              <a:defRPr/>
            </a:pPr>
            <a:r>
              <a:rPr lang="en-US" sz="1400" dirty="0" smtClean="0">
                <a:latin typeface="Arial" charset="0"/>
              </a:rPr>
              <a:t>Flow rate 	up to 30 l/min</a:t>
            </a:r>
          </a:p>
          <a:p>
            <a:pPr marL="230400" lvl="1" indent="-230400">
              <a:lnSpc>
                <a:spcPct val="110000"/>
              </a:lnSpc>
              <a:spcBef>
                <a:spcPts val="0"/>
              </a:spcBef>
              <a:buClr>
                <a:srgbClr val="00AEEF"/>
              </a:buClr>
              <a:buFont typeface="Webdings" pitchFamily="18" charset="2"/>
              <a:buChar char="4"/>
              <a:tabLst>
                <a:tab pos="2509838" algn="l"/>
              </a:tabLst>
              <a:defRPr/>
            </a:pPr>
            <a:r>
              <a:rPr lang="en-US" sz="1400" dirty="0" smtClean="0">
                <a:latin typeface="Arial" charset="0"/>
              </a:rPr>
              <a:t>Pressure 	up to 25 bar</a:t>
            </a:r>
          </a:p>
          <a:p>
            <a:pPr marL="230400" lvl="1" indent="-230400">
              <a:lnSpc>
                <a:spcPct val="110000"/>
              </a:lnSpc>
              <a:spcBef>
                <a:spcPts val="0"/>
              </a:spcBef>
              <a:buClr>
                <a:srgbClr val="00AEEF"/>
              </a:buClr>
              <a:buFont typeface="Webdings" pitchFamily="18" charset="2"/>
              <a:buChar char="4"/>
              <a:tabLst>
                <a:tab pos="2509838" algn="l"/>
              </a:tabLst>
              <a:defRPr/>
            </a:pPr>
            <a:r>
              <a:rPr lang="en-US" sz="1400" dirty="0" smtClean="0">
                <a:latin typeface="Arial" charset="0"/>
              </a:rPr>
              <a:t>With or without safety strainer</a:t>
            </a:r>
          </a:p>
          <a:p>
            <a:pPr marL="230400" indent="-230400">
              <a:lnSpc>
                <a:spcPct val="110000"/>
              </a:lnSpc>
              <a:spcBef>
                <a:spcPts val="864"/>
              </a:spcBef>
              <a:buClr>
                <a:srgbClr val="00AEEF"/>
              </a:buClr>
              <a:tabLst>
                <a:tab pos="2509838" algn="l"/>
              </a:tabLst>
              <a:defRPr/>
            </a:pPr>
            <a:r>
              <a:rPr lang="en-US" sz="1400" b="1" dirty="0" smtClean="0">
                <a:latin typeface="Arial" charset="0"/>
              </a:rPr>
              <a:t>Special Features and Benefits</a:t>
            </a:r>
          </a:p>
          <a:p>
            <a:pPr marL="230400" lvl="1" indent="-230400">
              <a:lnSpc>
                <a:spcPct val="110000"/>
              </a:lnSpc>
              <a:spcBef>
                <a:spcPts val="0"/>
              </a:spcBef>
              <a:buClr>
                <a:srgbClr val="00AEEF"/>
              </a:buClr>
              <a:buFont typeface="Webdings" pitchFamily="18" charset="2"/>
              <a:buChar char="4"/>
              <a:tabLst>
                <a:tab pos="2509838" algn="l"/>
              </a:tabLst>
              <a:defRPr/>
            </a:pPr>
            <a:r>
              <a:rPr lang="en-US" sz="1400" dirty="0" smtClean="0">
                <a:latin typeface="Arial" charset="0"/>
              </a:rPr>
              <a:t>High resistance against metal chips</a:t>
            </a:r>
          </a:p>
          <a:p>
            <a:pPr marL="230400" lvl="1" indent="-230400">
              <a:lnSpc>
                <a:spcPct val="110000"/>
              </a:lnSpc>
              <a:spcBef>
                <a:spcPts val="0"/>
              </a:spcBef>
              <a:buClr>
                <a:srgbClr val="00AEEF"/>
              </a:buClr>
              <a:buFont typeface="Webdings" pitchFamily="18" charset="2"/>
              <a:buChar char="4"/>
              <a:tabLst>
                <a:tab pos="2509838" algn="l"/>
              </a:tabLst>
              <a:defRPr/>
            </a:pPr>
            <a:r>
              <a:rPr lang="en-US" sz="1400" dirty="0" smtClean="0">
                <a:latin typeface="Arial" charset="0"/>
              </a:rPr>
              <a:t>High transmitted hydraulic power</a:t>
            </a:r>
          </a:p>
          <a:p>
            <a:pPr marL="230400" lvl="1" indent="-230400">
              <a:lnSpc>
                <a:spcPct val="110000"/>
              </a:lnSpc>
              <a:spcBef>
                <a:spcPts val="0"/>
              </a:spcBef>
              <a:buClr>
                <a:srgbClr val="00AEEF"/>
              </a:buClr>
              <a:buFont typeface="Webdings" pitchFamily="18" charset="2"/>
              <a:buChar char="4"/>
              <a:tabLst>
                <a:tab pos="2509838" algn="l"/>
              </a:tabLst>
              <a:defRPr/>
            </a:pPr>
            <a:r>
              <a:rPr lang="en-US" sz="1400" dirty="0" smtClean="0">
                <a:latin typeface="Arial" charset="0"/>
              </a:rPr>
              <a:t>Best in reactivity</a:t>
            </a:r>
          </a:p>
          <a:p>
            <a:pPr marL="230400" lvl="1" indent="-230400">
              <a:lnSpc>
                <a:spcPct val="110000"/>
              </a:lnSpc>
              <a:spcBef>
                <a:spcPts val="0"/>
              </a:spcBef>
              <a:buClr>
                <a:srgbClr val="00AEEF"/>
              </a:buClr>
              <a:buFont typeface="Webdings" pitchFamily="18" charset="2"/>
              <a:buChar char="4"/>
              <a:tabLst>
                <a:tab pos="2509838" algn="l"/>
              </a:tabLst>
              <a:defRPr/>
            </a:pPr>
            <a:r>
              <a:rPr lang="en-US" sz="1400" dirty="0" smtClean="0">
                <a:latin typeface="Arial" charset="0"/>
              </a:rPr>
              <a:t>Variety of pressure gain variants</a:t>
            </a:r>
          </a:p>
          <a:p>
            <a:pPr marL="0" lvl="1">
              <a:lnSpc>
                <a:spcPct val="110000"/>
              </a:lnSpc>
              <a:spcBef>
                <a:spcPts val="0"/>
              </a:spcBef>
              <a:buClr>
                <a:srgbClr val="00AEEF"/>
              </a:buClr>
              <a:tabLst>
                <a:tab pos="2509838" algn="l"/>
              </a:tabLst>
              <a:defRPr/>
            </a:pPr>
            <a:r>
              <a:rPr lang="en-US" sz="1400" b="1" dirty="0" smtClean="0">
                <a:solidFill>
                  <a:srgbClr val="FF0000"/>
                </a:solidFill>
                <a:latin typeface="Arial" charset="0"/>
              </a:rPr>
              <a:t>TIP</a:t>
            </a:r>
          </a:p>
          <a:p>
            <a:pPr marL="230400" lvl="1" indent="-230400">
              <a:lnSpc>
                <a:spcPct val="110000"/>
              </a:lnSpc>
              <a:spcBef>
                <a:spcPts val="0"/>
              </a:spcBef>
              <a:buClr>
                <a:srgbClr val="00AEEF"/>
              </a:buClr>
              <a:buFont typeface="Webdings" pitchFamily="18" charset="2"/>
              <a:buChar char="4"/>
              <a:tabLst>
                <a:tab pos="2509838" algn="l"/>
              </a:tabLst>
              <a:defRPr/>
            </a:pPr>
            <a:r>
              <a:rPr lang="en-US" sz="1400" b="1" dirty="0" smtClean="0">
                <a:solidFill>
                  <a:srgbClr val="FF0000"/>
                </a:solidFill>
                <a:latin typeface="Arial" charset="0"/>
              </a:rPr>
              <a:t>ONE4ALL CAVITY System</a:t>
            </a:r>
            <a:r>
              <a:rPr lang="en-US" sz="1400" dirty="0" smtClean="0">
                <a:latin typeface="Arial" charset="0"/>
              </a:rPr>
              <a:t> Interchangeable 3/2 directional and </a:t>
            </a:r>
            <a:r>
              <a:rPr lang="en-US" sz="1400" dirty="0" err="1" smtClean="0">
                <a:latin typeface="Arial" charset="0"/>
              </a:rPr>
              <a:t>and</a:t>
            </a:r>
            <a:r>
              <a:rPr lang="en-US" sz="1400" dirty="0" smtClean="0">
                <a:latin typeface="Arial" charset="0"/>
              </a:rPr>
              <a:t> Proportional pressure regulator</a:t>
            </a:r>
          </a:p>
          <a:p>
            <a:pPr marL="230400" lvl="1" indent="-230400">
              <a:lnSpc>
                <a:spcPct val="110000"/>
              </a:lnSpc>
              <a:spcBef>
                <a:spcPts val="0"/>
              </a:spcBef>
              <a:buClr>
                <a:srgbClr val="00AEEF"/>
              </a:buClr>
              <a:buFont typeface="Webdings" pitchFamily="18" charset="2"/>
              <a:buChar char="4"/>
              <a:tabLst>
                <a:tab pos="2509838" algn="l"/>
              </a:tabLst>
              <a:defRPr/>
            </a:pPr>
            <a:r>
              <a:rPr lang="en-US" sz="1400" dirty="0" smtClean="0">
                <a:latin typeface="Arial" charset="0"/>
              </a:rPr>
              <a:t>Results in money saving by smaller and compact in-</a:t>
            </a:r>
            <a:r>
              <a:rPr lang="en-US" sz="1400" dirty="0" err="1" smtClean="0">
                <a:latin typeface="Arial" charset="0"/>
              </a:rPr>
              <a:t>buil</a:t>
            </a:r>
            <a:r>
              <a:rPr lang="cs-CZ" sz="1400" dirty="0" smtClean="0">
                <a:latin typeface="Arial" charset="0"/>
              </a:rPr>
              <a:t>d</a:t>
            </a:r>
            <a:r>
              <a:rPr lang="en-US" sz="1400" dirty="0" smtClean="0">
                <a:latin typeface="Arial" charset="0"/>
              </a:rPr>
              <a:t> space</a:t>
            </a:r>
          </a:p>
          <a:p>
            <a:pPr marL="230400" lvl="1" indent="-230400">
              <a:lnSpc>
                <a:spcPct val="110000"/>
              </a:lnSpc>
              <a:spcBef>
                <a:spcPts val="0"/>
              </a:spcBef>
              <a:buClr>
                <a:srgbClr val="00AEEF"/>
              </a:buClr>
              <a:buFont typeface="Webdings" pitchFamily="18" charset="2"/>
              <a:buChar char="4"/>
              <a:tabLst>
                <a:tab pos="2509838" algn="l"/>
              </a:tabLst>
              <a:defRPr/>
            </a:pPr>
            <a:endParaRPr lang="cs-CZ" sz="1400" dirty="0" smtClean="0">
              <a:latin typeface="Arial" charset="0"/>
            </a:endParaRPr>
          </a:p>
          <a:p>
            <a:pPr marL="230400" lvl="1" indent="-230400">
              <a:lnSpc>
                <a:spcPct val="110000"/>
              </a:lnSpc>
              <a:spcBef>
                <a:spcPts val="0"/>
              </a:spcBef>
              <a:buClr>
                <a:srgbClr val="00AEEF"/>
              </a:buClr>
              <a:buFont typeface="Webdings" pitchFamily="18" charset="2"/>
              <a:buChar char="4"/>
              <a:tabLst>
                <a:tab pos="2509838" algn="l"/>
              </a:tabLst>
              <a:defRPr/>
            </a:pPr>
            <a:endParaRPr lang="cs-CZ" sz="1400" dirty="0" smtClean="0">
              <a:latin typeface="Arial" charset="0"/>
            </a:endParaRPr>
          </a:p>
          <a:p>
            <a:pPr marL="0" lvl="1">
              <a:lnSpc>
                <a:spcPct val="110000"/>
              </a:lnSpc>
              <a:spcBef>
                <a:spcPts val="0"/>
              </a:spcBef>
              <a:buClr>
                <a:srgbClr val="00AEEF"/>
              </a:buClr>
              <a:tabLst>
                <a:tab pos="2509838" algn="l"/>
              </a:tabLst>
              <a:defRPr/>
            </a:pPr>
            <a:endParaRPr lang="en-US" sz="1400" dirty="0">
              <a:latin typeface="Arial"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5039" y="1605839"/>
            <a:ext cx="2033009" cy="1664658"/>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7839" b="4635"/>
          <a:stretch/>
        </p:blipFill>
        <p:spPr bwMode="auto">
          <a:xfrm>
            <a:off x="7451082" y="3797952"/>
            <a:ext cx="2085222" cy="2001921"/>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4368" y="1605838"/>
            <a:ext cx="1901936" cy="1622071"/>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a:extLst/>
        </p:spPr>
      </p:pic>
      <p:sp>
        <p:nvSpPr>
          <p:cNvPr id="10" name="Textfeld 3"/>
          <p:cNvSpPr txBox="1">
            <a:spLocks noChangeArrowheads="1"/>
          </p:cNvSpPr>
          <p:nvPr/>
        </p:nvSpPr>
        <p:spPr bwMode="auto">
          <a:xfrm>
            <a:off x="7702591" y="3302297"/>
            <a:ext cx="20749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cs-CZ" sz="1400" dirty="0" err="1" smtClean="0">
                <a:latin typeface="Arial" charset="0"/>
              </a:rPr>
              <a:t>Directional</a:t>
            </a:r>
            <a:r>
              <a:rPr lang="cs-CZ" sz="1400" dirty="0" smtClean="0">
                <a:latin typeface="Arial" charset="0"/>
              </a:rPr>
              <a:t> </a:t>
            </a:r>
            <a:r>
              <a:rPr lang="cs-CZ" sz="1400" dirty="0" err="1" smtClean="0">
                <a:latin typeface="Arial" charset="0"/>
              </a:rPr>
              <a:t>valve</a:t>
            </a:r>
            <a:endParaRPr lang="en-US" sz="1400" dirty="0">
              <a:latin typeface="Arial" charset="0"/>
              <a:cs typeface="Arial" charset="0"/>
            </a:endParaRPr>
          </a:p>
        </p:txBody>
      </p:sp>
      <p:pic>
        <p:nvPicPr>
          <p:cNvPr id="11" name="Picture 14" descr="C:\Users\jjebavyjun\Desktop\obr06_Steuerblock mit Einsteckventilen für ..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8984" y="3813977"/>
            <a:ext cx="2483175" cy="1985896"/>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a:extLst/>
        </p:spPr>
      </p:pic>
      <p:sp>
        <p:nvSpPr>
          <p:cNvPr id="12" name="Obousměrná vodorovná šipka 11"/>
          <p:cNvSpPr/>
          <p:nvPr/>
        </p:nvSpPr>
        <p:spPr bwMode="auto">
          <a:xfrm>
            <a:off x="6720462" y="2264128"/>
            <a:ext cx="1040850" cy="459532"/>
          </a:xfrm>
          <a:prstGeom prst="lef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imes New Roman" pitchFamily="18" charset="0"/>
            </a:endParaRPr>
          </a:p>
        </p:txBody>
      </p:sp>
      <p:sp>
        <p:nvSpPr>
          <p:cNvPr id="14" name="Zástupný symbol pro text 22"/>
          <p:cNvSpPr>
            <a:spLocks noGrp="1"/>
          </p:cNvSpPr>
          <p:nvPr>
            <p:ph type="body" sz="quarter" idx="12"/>
          </p:nvPr>
        </p:nvSpPr>
        <p:spPr>
          <a:xfrm>
            <a:off x="398673" y="618283"/>
            <a:ext cx="9074150" cy="431800"/>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s-CZ" dirty="0">
                <a:latin typeface="Calibri" pitchFamily="34" charset="0"/>
              </a:rPr>
              <a:t>Hydraulika moderního traktoru</a:t>
            </a:r>
          </a:p>
          <a:p>
            <a:r>
              <a:rPr lang="cs-CZ" b="0" dirty="0"/>
              <a:t>Převodová ústrojí </a:t>
            </a:r>
            <a:r>
              <a:rPr lang="cs-CZ" b="0" dirty="0" smtClean="0"/>
              <a:t>traktoru, </a:t>
            </a:r>
            <a:r>
              <a:rPr lang="cs-CZ" b="0" dirty="0" smtClean="0">
                <a:solidFill>
                  <a:srgbClr val="FF0000"/>
                </a:solidFill>
              </a:rPr>
              <a:t>Ovládací ventily</a:t>
            </a:r>
            <a:endParaRPr lang="en-US" b="0" dirty="0">
              <a:solidFill>
                <a:srgbClr val="FF0000"/>
              </a:solidFill>
            </a:endParaRPr>
          </a:p>
        </p:txBody>
      </p:sp>
      <p:pic>
        <p:nvPicPr>
          <p:cNvPr id="15" name="Picture 40"/>
          <p:cNvPicPr>
            <a:picLocks noChangeAspect="1" noChangeArrowheads="1"/>
          </p:cNvPicPr>
          <p:nvPr/>
        </p:nvPicPr>
        <p:blipFill>
          <a:blip r:embed="rId6" cstate="print"/>
          <a:srcRect/>
          <a:stretch>
            <a:fillRect/>
          </a:stretch>
        </p:blipFill>
        <p:spPr bwMode="auto">
          <a:xfrm>
            <a:off x="7977336" y="620688"/>
            <a:ext cx="1440160" cy="811303"/>
          </a:xfrm>
          <a:prstGeom prst="rect">
            <a:avLst/>
          </a:prstGeom>
          <a:noFill/>
          <a:ln w="9525">
            <a:noFill/>
            <a:miter lim="800000"/>
            <a:headEnd/>
            <a:tailEnd/>
          </a:ln>
        </p:spPr>
      </p:pic>
    </p:spTree>
    <p:extLst>
      <p:ext uri="{BB962C8B-B14F-4D97-AF65-F5344CB8AC3E}">
        <p14:creationId xmlns:p14="http://schemas.microsoft.com/office/powerpoint/2010/main" val="17724149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text 5"/>
          <p:cNvSpPr>
            <a:spLocks noGrp="1"/>
          </p:cNvSpPr>
          <p:nvPr>
            <p:ph type="body" sz="quarter" idx="10"/>
          </p:nvPr>
        </p:nvSpPr>
        <p:spPr>
          <a:xfrm>
            <a:off x="4952875" y="5545809"/>
            <a:ext cx="4392613" cy="431800"/>
          </a:xfrm>
        </p:spPr>
        <p:txBody>
          <a:bodyPr/>
          <a:lstStyle/>
          <a:p>
            <a:r>
              <a:rPr lang="en-US" dirty="0">
                <a:latin typeface="Arial" charset="0"/>
              </a:rPr>
              <a:t>FMC Product Line</a:t>
            </a:r>
          </a:p>
          <a:p>
            <a:endParaRPr lang="cs-CZ" dirty="0"/>
          </a:p>
        </p:txBody>
      </p:sp>
      <p:sp>
        <p:nvSpPr>
          <p:cNvPr id="12" name="Text Box 3"/>
          <p:cNvSpPr txBox="1">
            <a:spLocks noChangeArrowheads="1"/>
          </p:cNvSpPr>
          <p:nvPr/>
        </p:nvSpPr>
        <p:spPr bwMode="auto">
          <a:xfrm>
            <a:off x="344488" y="1556794"/>
            <a:ext cx="835292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223838">
              <a:defRPr sz="2400">
                <a:solidFill>
                  <a:schemeClr val="tx1"/>
                </a:solidFill>
                <a:latin typeface="Arial" charset="0"/>
              </a:defRPr>
            </a:lvl1pPr>
            <a:lvl2pPr defTabSz="223838">
              <a:defRPr sz="2400">
                <a:solidFill>
                  <a:schemeClr val="tx1"/>
                </a:solidFill>
                <a:latin typeface="Arial" charset="0"/>
              </a:defRPr>
            </a:lvl2pPr>
            <a:lvl3pPr defTabSz="223838">
              <a:defRPr sz="2400">
                <a:solidFill>
                  <a:schemeClr val="tx1"/>
                </a:solidFill>
                <a:latin typeface="Arial" charset="0"/>
              </a:defRPr>
            </a:lvl3pPr>
            <a:lvl4pPr defTabSz="223838">
              <a:defRPr sz="2400">
                <a:solidFill>
                  <a:schemeClr val="tx1"/>
                </a:solidFill>
                <a:latin typeface="Arial" charset="0"/>
              </a:defRPr>
            </a:lvl4pPr>
            <a:lvl5pPr defTabSz="223838">
              <a:defRPr sz="2400">
                <a:solidFill>
                  <a:schemeClr val="tx1"/>
                </a:solidFill>
                <a:latin typeface="Arial" charset="0"/>
              </a:defRPr>
            </a:lvl5pPr>
            <a:lvl6pPr defTabSz="223838" eaLnBrk="0" fontAlgn="base" hangingPunct="0">
              <a:spcBef>
                <a:spcPct val="0"/>
              </a:spcBef>
              <a:spcAft>
                <a:spcPct val="0"/>
              </a:spcAft>
              <a:defRPr sz="2400">
                <a:solidFill>
                  <a:schemeClr val="tx1"/>
                </a:solidFill>
                <a:latin typeface="Arial" charset="0"/>
              </a:defRPr>
            </a:lvl6pPr>
            <a:lvl7pPr defTabSz="223838" eaLnBrk="0" fontAlgn="base" hangingPunct="0">
              <a:spcBef>
                <a:spcPct val="0"/>
              </a:spcBef>
              <a:spcAft>
                <a:spcPct val="0"/>
              </a:spcAft>
              <a:defRPr sz="2400">
                <a:solidFill>
                  <a:schemeClr val="tx1"/>
                </a:solidFill>
                <a:latin typeface="Arial" charset="0"/>
              </a:defRPr>
            </a:lvl7pPr>
            <a:lvl8pPr defTabSz="223838" eaLnBrk="0" fontAlgn="base" hangingPunct="0">
              <a:spcBef>
                <a:spcPct val="0"/>
              </a:spcBef>
              <a:spcAft>
                <a:spcPct val="0"/>
              </a:spcAft>
              <a:defRPr sz="2400">
                <a:solidFill>
                  <a:schemeClr val="tx1"/>
                </a:solidFill>
                <a:latin typeface="Arial" charset="0"/>
              </a:defRPr>
            </a:lvl8pPr>
            <a:lvl9pPr defTabSz="223838" eaLnBrk="0" fontAlgn="base" hangingPunct="0">
              <a:spcBef>
                <a:spcPct val="0"/>
              </a:spcBef>
              <a:spcAft>
                <a:spcPct val="0"/>
              </a:spcAft>
              <a:defRPr sz="2400">
                <a:solidFill>
                  <a:schemeClr val="tx1"/>
                </a:solidFill>
                <a:latin typeface="Arial" charset="0"/>
              </a:defRPr>
            </a:lvl9pPr>
          </a:lstStyle>
          <a:p>
            <a:r>
              <a:rPr lang="en-US" sz="1800" dirty="0">
                <a:latin typeface="Calibri" pitchFamily="34" charset="0"/>
              </a:rPr>
              <a:t>Extended Thermal Shock Immersion Test</a:t>
            </a:r>
          </a:p>
          <a:p>
            <a:r>
              <a:rPr lang="en-US" sz="1800" dirty="0">
                <a:latin typeface="Calibri" pitchFamily="34" charset="0"/>
              </a:rPr>
              <a:t>Salt Spray Test 		</a:t>
            </a:r>
            <a:r>
              <a:rPr lang="cs-CZ" sz="1800" dirty="0" smtClean="0">
                <a:latin typeface="Calibri" pitchFamily="34" charset="0"/>
              </a:rPr>
              <a:t>				</a:t>
            </a:r>
            <a:r>
              <a:rPr lang="en-US" sz="1800" dirty="0" smtClean="0">
                <a:latin typeface="Arial"/>
                <a:cs typeface="Arial"/>
              </a:rPr>
              <a:t>►</a:t>
            </a:r>
            <a:r>
              <a:rPr lang="cs-CZ" sz="1800" dirty="0" smtClean="0">
                <a:latin typeface="Arial"/>
                <a:cs typeface="Arial"/>
              </a:rPr>
              <a:t> </a:t>
            </a:r>
            <a:r>
              <a:rPr lang="en-US" sz="1800" dirty="0" smtClean="0">
                <a:latin typeface="Calibri" pitchFamily="34" charset="0"/>
              </a:rPr>
              <a:t>according </a:t>
            </a:r>
            <a:r>
              <a:rPr lang="en-US" sz="1800" dirty="0">
                <a:latin typeface="Calibri" pitchFamily="34" charset="0"/>
              </a:rPr>
              <a:t>to Standard ISO 9227</a:t>
            </a:r>
          </a:p>
          <a:p>
            <a:r>
              <a:rPr lang="en-US" sz="1800" dirty="0">
                <a:latin typeface="Calibri" pitchFamily="34" charset="0"/>
              </a:rPr>
              <a:t>Inorganic Dust Test		</a:t>
            </a:r>
            <a:r>
              <a:rPr lang="cs-CZ" sz="1800" dirty="0" smtClean="0">
                <a:latin typeface="Arial"/>
                <a:cs typeface="Arial"/>
              </a:rPr>
              <a:t>			</a:t>
            </a:r>
            <a:r>
              <a:rPr lang="en-US" sz="1800" dirty="0" smtClean="0">
                <a:latin typeface="Arial"/>
                <a:cs typeface="Arial"/>
              </a:rPr>
              <a:t>► </a:t>
            </a:r>
            <a:r>
              <a:rPr lang="en-US" sz="1800" dirty="0" smtClean="0">
                <a:latin typeface="Calibri" pitchFamily="34" charset="0"/>
              </a:rPr>
              <a:t>IP6x </a:t>
            </a:r>
            <a:r>
              <a:rPr lang="en-US" sz="1800" dirty="0">
                <a:latin typeface="Calibri" pitchFamily="34" charset="0"/>
              </a:rPr>
              <a:t>according to IEC 60529</a:t>
            </a:r>
          </a:p>
          <a:p>
            <a:r>
              <a:rPr lang="en-US" sz="1800" dirty="0">
                <a:latin typeface="Calibri" pitchFamily="34" charset="0"/>
              </a:rPr>
              <a:t>Vibration Test			</a:t>
            </a:r>
            <a:r>
              <a:rPr lang="cs-CZ" sz="1800" dirty="0" smtClean="0">
                <a:latin typeface="Calibri" pitchFamily="34" charset="0"/>
              </a:rPr>
              <a:t>				</a:t>
            </a:r>
            <a:r>
              <a:rPr lang="en-US" sz="1800" dirty="0" smtClean="0">
                <a:latin typeface="Arial"/>
                <a:cs typeface="Arial"/>
              </a:rPr>
              <a:t>► </a:t>
            </a:r>
            <a:r>
              <a:rPr lang="en-US" sz="1800" dirty="0" smtClean="0">
                <a:latin typeface="Calibri" pitchFamily="34" charset="0"/>
              </a:rPr>
              <a:t>Random </a:t>
            </a:r>
            <a:r>
              <a:rPr lang="en-US" sz="1800" dirty="0">
                <a:latin typeface="Calibri" pitchFamily="34" charset="0"/>
              </a:rPr>
              <a:t>vibrations </a:t>
            </a:r>
            <a:r>
              <a:rPr lang="en-US" sz="1800" dirty="0" err="1" smtClean="0">
                <a:latin typeface="Calibri" pitchFamily="34" charset="0"/>
              </a:rPr>
              <a:t>acc</a:t>
            </a:r>
            <a:r>
              <a:rPr lang="cs-CZ" sz="1800" dirty="0" smtClean="0">
                <a:latin typeface="Calibri" pitchFamily="34" charset="0"/>
              </a:rPr>
              <a:t>.</a:t>
            </a:r>
            <a:r>
              <a:rPr lang="en-US" sz="1800" dirty="0" smtClean="0">
                <a:latin typeface="Calibri" pitchFamily="34" charset="0"/>
              </a:rPr>
              <a:t> </a:t>
            </a:r>
            <a:r>
              <a:rPr lang="en-US" sz="1800" dirty="0">
                <a:latin typeface="Calibri" pitchFamily="34" charset="0"/>
              </a:rPr>
              <a:t>EN 60068-2-6</a:t>
            </a:r>
          </a:p>
          <a:p>
            <a:r>
              <a:rPr lang="en-US" sz="1800" dirty="0" err="1">
                <a:latin typeface="Calibri" pitchFamily="34" charset="0"/>
              </a:rPr>
              <a:t>Bumb</a:t>
            </a:r>
            <a:r>
              <a:rPr lang="en-US" sz="1800" dirty="0">
                <a:latin typeface="Calibri" pitchFamily="34" charset="0"/>
              </a:rPr>
              <a:t> Test			</a:t>
            </a:r>
            <a:r>
              <a:rPr lang="cs-CZ" sz="1800" dirty="0" smtClean="0">
                <a:latin typeface="Calibri" pitchFamily="34" charset="0"/>
              </a:rPr>
              <a:t>					</a:t>
            </a:r>
            <a:r>
              <a:rPr lang="en-US" sz="1800" dirty="0" smtClean="0">
                <a:latin typeface="Arial"/>
                <a:cs typeface="Arial"/>
              </a:rPr>
              <a:t>► </a:t>
            </a:r>
            <a:r>
              <a:rPr lang="en-US" sz="1800" dirty="0" smtClean="0">
                <a:latin typeface="Calibri" pitchFamily="34" charset="0"/>
              </a:rPr>
              <a:t>according </a:t>
            </a:r>
            <a:r>
              <a:rPr lang="en-US" sz="1800" dirty="0">
                <a:latin typeface="Calibri" pitchFamily="34" charset="0"/>
              </a:rPr>
              <a:t>to EN 60068-2-29 </a:t>
            </a:r>
          </a:p>
          <a:p>
            <a:r>
              <a:rPr lang="en-US" sz="1800" dirty="0">
                <a:latin typeface="Calibri" pitchFamily="34" charset="0"/>
              </a:rPr>
              <a:t>Chemical Resistance Test </a:t>
            </a:r>
            <a:r>
              <a:rPr lang="cs-CZ" sz="1800" dirty="0" smtClean="0">
                <a:latin typeface="Calibri" pitchFamily="34" charset="0"/>
              </a:rPr>
              <a:t>	</a:t>
            </a:r>
            <a:endParaRPr lang="en-US" sz="1800" dirty="0">
              <a:latin typeface="Calibri" pitchFamily="34" charset="0"/>
            </a:endParaRPr>
          </a:p>
          <a:p>
            <a:r>
              <a:rPr lang="en-US" sz="1800" dirty="0">
                <a:latin typeface="Calibri" pitchFamily="34" charset="0"/>
              </a:rPr>
              <a:t>Storage Temperature Test 	</a:t>
            </a:r>
            <a:r>
              <a:rPr lang="en-US" sz="1800" dirty="0">
                <a:latin typeface="Arial"/>
                <a:cs typeface="Arial"/>
              </a:rPr>
              <a:t> </a:t>
            </a:r>
            <a:r>
              <a:rPr lang="cs-CZ" sz="1800" dirty="0" smtClean="0">
                <a:latin typeface="Arial"/>
                <a:cs typeface="Arial"/>
              </a:rPr>
              <a:t>	</a:t>
            </a:r>
            <a:r>
              <a:rPr lang="en-US" sz="1800" dirty="0" smtClean="0">
                <a:latin typeface="Arial"/>
                <a:cs typeface="Arial"/>
              </a:rPr>
              <a:t>► </a:t>
            </a:r>
            <a:r>
              <a:rPr lang="en-US" sz="1800" dirty="0" smtClean="0">
                <a:latin typeface="Calibri" pitchFamily="34" charset="0"/>
              </a:rPr>
              <a:t>according </a:t>
            </a:r>
            <a:r>
              <a:rPr lang="en-US" sz="1800" dirty="0">
                <a:latin typeface="Calibri" pitchFamily="34" charset="0"/>
              </a:rPr>
              <a:t>to EN 60068-2-14 </a:t>
            </a:r>
          </a:p>
          <a:p>
            <a:r>
              <a:rPr lang="en-US" sz="1800" dirty="0">
                <a:latin typeface="Calibri" pitchFamily="34" charset="0"/>
              </a:rPr>
              <a:t>Maximum Load Cycling Test</a:t>
            </a:r>
          </a:p>
          <a:p>
            <a:r>
              <a:rPr lang="en-US" sz="1800" dirty="0">
                <a:latin typeface="Calibri" pitchFamily="34" charset="0"/>
              </a:rPr>
              <a:t>High Pressure Cleaning Test </a:t>
            </a:r>
            <a:r>
              <a:rPr lang="cs-CZ" sz="1800" dirty="0" smtClean="0">
                <a:latin typeface="Calibri" pitchFamily="34" charset="0"/>
              </a:rPr>
              <a:t>	</a:t>
            </a:r>
            <a:r>
              <a:rPr lang="en-US" sz="1800" dirty="0" smtClean="0">
                <a:latin typeface="Arial"/>
                <a:cs typeface="Arial"/>
              </a:rPr>
              <a:t>►</a:t>
            </a:r>
            <a:r>
              <a:rPr lang="en-US" sz="1800" dirty="0" smtClean="0">
                <a:latin typeface="Calibri" pitchFamily="34" charset="0"/>
              </a:rPr>
              <a:t> </a:t>
            </a:r>
            <a:r>
              <a:rPr lang="en-US" sz="1800" dirty="0">
                <a:latin typeface="Calibri" pitchFamily="34" charset="0"/>
              </a:rPr>
              <a:t>IPX9K	Standard DIN 40 050, part 9 </a:t>
            </a:r>
          </a:p>
          <a:p>
            <a:r>
              <a:rPr lang="en-US" sz="1800" dirty="0">
                <a:latin typeface="Calibri" pitchFamily="34" charset="0"/>
              </a:rPr>
              <a:t>Combined Operating Voltage, Humidity and Temperature Test</a:t>
            </a:r>
          </a:p>
        </p:txBody>
      </p:sp>
      <p:pic>
        <p:nvPicPr>
          <p:cNvPr id="13" name="Picture 2" descr="image001"/>
          <p:cNvPicPr>
            <a:picLocks noChangeAspect="1" noChangeArrowheads="1"/>
          </p:cNvPicPr>
          <p:nvPr/>
        </p:nvPicPr>
        <p:blipFill>
          <a:blip r:embed="rId2" cstate="print"/>
          <a:srcRect/>
          <a:stretch>
            <a:fillRect/>
          </a:stretch>
        </p:blipFill>
        <p:spPr bwMode="auto">
          <a:xfrm>
            <a:off x="7185248" y="1772816"/>
            <a:ext cx="2304256" cy="2431413"/>
          </a:xfrm>
          <a:prstGeom prst="rect">
            <a:avLst/>
          </a:prstGeom>
          <a:noFill/>
          <a:ln w="9525">
            <a:noFill/>
            <a:miter lim="800000"/>
            <a:headEnd/>
            <a:tailEnd/>
          </a:ln>
        </p:spPr>
      </p:pic>
      <p:sp>
        <p:nvSpPr>
          <p:cNvPr id="15" name="Zástupný symbol pro text 22"/>
          <p:cNvSpPr>
            <a:spLocks noGrp="1"/>
          </p:cNvSpPr>
          <p:nvPr>
            <p:ph type="body" sz="quarter" idx="12"/>
          </p:nvPr>
        </p:nvSpPr>
        <p:spPr>
          <a:xfrm>
            <a:off x="398673" y="618283"/>
            <a:ext cx="9074150" cy="431800"/>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s-CZ" dirty="0">
                <a:latin typeface="Calibri" pitchFamily="34" charset="0"/>
              </a:rPr>
              <a:t>Hydraulika moderního traktoru</a:t>
            </a:r>
          </a:p>
          <a:p>
            <a:r>
              <a:rPr lang="cs-CZ" b="0" dirty="0"/>
              <a:t>Převodová ústrojí </a:t>
            </a:r>
            <a:r>
              <a:rPr lang="cs-CZ" b="0" dirty="0" smtClean="0"/>
              <a:t>traktoru, </a:t>
            </a:r>
            <a:r>
              <a:rPr lang="cs-CZ" b="0" dirty="0" smtClean="0">
                <a:solidFill>
                  <a:srgbClr val="FF0000"/>
                </a:solidFill>
              </a:rPr>
              <a:t>Ovládací ventily, elektromagnety</a:t>
            </a:r>
            <a:endParaRPr lang="en-US" b="0" dirty="0">
              <a:solidFill>
                <a:srgbClr val="FF0000"/>
              </a:solidFill>
            </a:endParaRPr>
          </a:p>
        </p:txBody>
      </p:sp>
      <p:pic>
        <p:nvPicPr>
          <p:cNvPr id="17" name="Picture 2" descr="C:\Users\d.grusak\Desktop\Nová složka (2)\Pikto cívka 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2121" y="4653138"/>
            <a:ext cx="1373242" cy="13732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d.grusak\Desktop\Cívka 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7199" y="4653137"/>
            <a:ext cx="1371109" cy="13711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d.grusak\Desktop\Nová složka (2)\Pikto cívka 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7807" y="4653138"/>
            <a:ext cx="1357364" cy="13573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d.grusak\Desktop\Nová složka (2)\Pikto cívka 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1949" y="4653136"/>
            <a:ext cx="1357365" cy="13573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d.grusak\Desktop\Nová složka (2)\Pikto cívka 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4597" y="4653138"/>
            <a:ext cx="1371612" cy="137161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d.grusak\Desktop\Nová složka (2)\Pikto cívka 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2395" y="4656463"/>
            <a:ext cx="1391645" cy="139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709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vojitá šipka 14"/>
          <p:cNvSpPr/>
          <p:nvPr/>
        </p:nvSpPr>
        <p:spPr bwMode="auto">
          <a:xfrm>
            <a:off x="437885" y="5456078"/>
            <a:ext cx="2066843" cy="349186"/>
          </a:xfrm>
          <a:prstGeom prst="chevron">
            <a:avLst/>
          </a:prstGeom>
          <a:solidFill>
            <a:schemeClr val="bg1">
              <a:lumMod val="75000"/>
            </a:schemeClr>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imes New Roman" pitchFamily="18" charset="0"/>
            </a:endParaRPr>
          </a:p>
        </p:txBody>
      </p:sp>
      <p:sp>
        <p:nvSpPr>
          <p:cNvPr id="16" name="TextovéPole 15"/>
          <p:cNvSpPr txBox="1"/>
          <p:nvPr/>
        </p:nvSpPr>
        <p:spPr>
          <a:xfrm>
            <a:off x="704528" y="5445224"/>
            <a:ext cx="2160240" cy="338554"/>
          </a:xfrm>
          <a:prstGeom prst="rect">
            <a:avLst/>
          </a:prstGeom>
          <a:noFill/>
        </p:spPr>
        <p:txBody>
          <a:bodyPr wrap="square" rtlCol="0">
            <a:spAutoFit/>
          </a:bodyPr>
          <a:lstStyle/>
          <a:p>
            <a:r>
              <a:rPr lang="cs-CZ" sz="1600" b="1" dirty="0" smtClean="0">
                <a:latin typeface="Arial" panose="020B0604020202020204" pitchFamily="34" charset="0"/>
                <a:cs typeface="Arial" panose="020B0604020202020204" pitchFamily="34" charset="0"/>
              </a:rPr>
              <a:t>20 l/min/ 30 bar</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752" y="1736364"/>
            <a:ext cx="1270538" cy="900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74" y="1736365"/>
            <a:ext cx="1907954" cy="370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Obdélník 20"/>
          <p:cNvSpPr/>
          <p:nvPr/>
        </p:nvSpPr>
        <p:spPr>
          <a:xfrm>
            <a:off x="958781" y="5877272"/>
            <a:ext cx="825867" cy="369332"/>
          </a:xfrm>
          <a:prstGeom prst="rect">
            <a:avLst/>
          </a:prstGeom>
        </p:spPr>
        <p:txBody>
          <a:bodyPr wrap="none">
            <a:spAutoFit/>
          </a:bodyPr>
          <a:lstStyle/>
          <a:p>
            <a:r>
              <a:rPr lang="cs-CZ" b="1" dirty="0" smtClean="0">
                <a:solidFill>
                  <a:srgbClr val="009FE3"/>
                </a:solidFill>
                <a:latin typeface="Arial" panose="020B0604020202020204" pitchFamily="34" charset="0"/>
                <a:cs typeface="Arial" panose="020B0604020202020204" pitchFamily="34" charset="0"/>
              </a:rPr>
              <a:t>PVRR</a:t>
            </a:r>
            <a:endParaRPr lang="cs-CZ" b="1" dirty="0">
              <a:solidFill>
                <a:srgbClr val="009FE3"/>
              </a:solidFill>
              <a:latin typeface="Arial" panose="020B0604020202020204" pitchFamily="34" charset="0"/>
              <a:cs typeface="Arial" panose="020B0604020202020204" pitchFamily="34" charset="0"/>
            </a:endParaRPr>
          </a:p>
        </p:txBody>
      </p:sp>
      <p:sp>
        <p:nvSpPr>
          <p:cNvPr id="17" name="Zástupný symbol pro text 22"/>
          <p:cNvSpPr>
            <a:spLocks noGrp="1"/>
          </p:cNvSpPr>
          <p:nvPr>
            <p:ph type="body" sz="quarter" idx="12"/>
          </p:nvPr>
        </p:nvSpPr>
        <p:spPr>
          <a:xfrm>
            <a:off x="398673" y="618283"/>
            <a:ext cx="9074150" cy="431800"/>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s-CZ" dirty="0">
                <a:latin typeface="Calibri" pitchFamily="34" charset="0"/>
              </a:rPr>
              <a:t>Hydraulika moderního traktoru</a:t>
            </a:r>
          </a:p>
          <a:p>
            <a:r>
              <a:rPr lang="cs-CZ" b="0" dirty="0"/>
              <a:t>Převodová ústrojí </a:t>
            </a:r>
            <a:r>
              <a:rPr lang="cs-CZ" b="0" dirty="0" smtClean="0"/>
              <a:t>traktoru, </a:t>
            </a:r>
            <a:r>
              <a:rPr lang="cs-CZ" b="0" dirty="0" smtClean="0">
                <a:solidFill>
                  <a:srgbClr val="FF0000"/>
                </a:solidFill>
              </a:rPr>
              <a:t>Ovládací ventily PTO (ruční)</a:t>
            </a:r>
            <a:endParaRPr lang="en-US" b="0" dirty="0">
              <a:solidFill>
                <a:srgbClr val="FF0000"/>
              </a:solidFill>
            </a:endParaRPr>
          </a:p>
        </p:txBody>
      </p:sp>
      <p:pic>
        <p:nvPicPr>
          <p:cNvPr id="18" name="Picture 10" descr="Fendt_6A"/>
          <p:cNvPicPr>
            <a:picLocks noChangeAspect="1" noChangeArrowheads="1"/>
          </p:cNvPicPr>
          <p:nvPr/>
        </p:nvPicPr>
        <p:blipFill>
          <a:blip r:embed="rId4" cstate="print"/>
          <a:srcRect/>
          <a:stretch>
            <a:fillRect/>
          </a:stretch>
        </p:blipFill>
        <p:spPr bwMode="auto">
          <a:xfrm>
            <a:off x="2610746" y="4369837"/>
            <a:ext cx="2198239" cy="1705797"/>
          </a:xfrm>
          <a:prstGeom prst="rect">
            <a:avLst/>
          </a:prstGeom>
          <a:noFill/>
          <a:ln>
            <a:noFill/>
          </a:ln>
        </p:spPr>
      </p:pic>
      <p:pic>
        <p:nvPicPr>
          <p:cNvPr id="22" name="Picture 4"/>
          <p:cNvPicPr>
            <a:picLocks noChangeAspect="1" noChangeArrowheads="1"/>
          </p:cNvPicPr>
          <p:nvPr/>
        </p:nvPicPr>
        <p:blipFill>
          <a:blip r:embed="rId5" cstate="print"/>
          <a:srcRect/>
          <a:stretch>
            <a:fillRect/>
          </a:stretch>
        </p:blipFill>
        <p:spPr bwMode="auto">
          <a:xfrm>
            <a:off x="4808985" y="1519166"/>
            <a:ext cx="4713786" cy="3054656"/>
          </a:xfrm>
          <a:prstGeom prst="rect">
            <a:avLst/>
          </a:prstGeom>
          <a:noFill/>
          <a:ln>
            <a:noFill/>
          </a:ln>
        </p:spPr>
      </p:pic>
      <p:pic>
        <p:nvPicPr>
          <p:cNvPr id="2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8115" y="2639191"/>
            <a:ext cx="2360870" cy="1639717"/>
          </a:xfrm>
          <a:prstGeom prst="rect">
            <a:avLst/>
          </a:prstGeom>
          <a:noFill/>
          <a:ln>
            <a:noFill/>
          </a:ln>
          <a:extLst/>
        </p:spPr>
      </p:pic>
      <p:pic>
        <p:nvPicPr>
          <p:cNvPr id="25" name="Picture 40"/>
          <p:cNvPicPr>
            <a:picLocks noChangeAspect="1" noChangeArrowheads="1"/>
          </p:cNvPicPr>
          <p:nvPr/>
        </p:nvPicPr>
        <p:blipFill>
          <a:blip r:embed="rId7" cstate="print"/>
          <a:srcRect/>
          <a:stretch>
            <a:fillRect/>
          </a:stretch>
        </p:blipFill>
        <p:spPr bwMode="auto">
          <a:xfrm>
            <a:off x="7977336" y="620688"/>
            <a:ext cx="1440160" cy="811303"/>
          </a:xfrm>
          <a:prstGeom prst="rect">
            <a:avLst/>
          </a:prstGeom>
          <a:noFill/>
          <a:ln w="9525">
            <a:noFill/>
            <a:miter lim="800000"/>
            <a:headEnd/>
            <a:tailEnd/>
          </a:ln>
        </p:spPr>
      </p:pic>
    </p:spTree>
    <p:extLst>
      <p:ext uri="{BB962C8B-B14F-4D97-AF65-F5344CB8AC3E}">
        <p14:creationId xmlns:p14="http://schemas.microsoft.com/office/powerpoint/2010/main" val="1073809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ástupný symbol pro text 22"/>
          <p:cNvSpPr>
            <a:spLocks noGrp="1"/>
          </p:cNvSpPr>
          <p:nvPr>
            <p:ph type="body" sz="quarter" idx="12"/>
          </p:nvPr>
        </p:nvSpPr>
        <p:spPr/>
        <p:txBody>
          <a:bodyPr/>
          <a:lstStyle/>
          <a:p>
            <a:r>
              <a:rPr lang="cs-CZ" dirty="0">
                <a:latin typeface="Calibri" pitchFamily="34" charset="0"/>
              </a:rPr>
              <a:t>Hydraulika moderního traktoru</a:t>
            </a:r>
          </a:p>
          <a:p>
            <a:r>
              <a:rPr lang="cs-CZ" b="0" dirty="0" smtClean="0">
                <a:latin typeface="Calibri" pitchFamily="34" charset="0"/>
              </a:rPr>
              <a:t>Základní dělení hydraulických okruhů traktoru dle funkce</a:t>
            </a:r>
            <a:endParaRPr lang="en-US" b="0" dirty="0">
              <a:latin typeface="Calibri" pitchFamily="34" charset="0"/>
            </a:endParaRPr>
          </a:p>
        </p:txBody>
      </p:sp>
      <p:sp>
        <p:nvSpPr>
          <p:cNvPr id="3" name="Rectangle 1"/>
          <p:cNvSpPr>
            <a:spLocks noChangeArrowheads="1"/>
          </p:cNvSpPr>
          <p:nvPr/>
        </p:nvSpPr>
        <p:spPr bwMode="auto">
          <a:xfrm>
            <a:off x="3368824" y="1585856"/>
            <a:ext cx="5904656" cy="4368361"/>
          </a:xfrm>
          <a:prstGeom prst="rect">
            <a:avLst/>
          </a:prstGeom>
          <a:noFill/>
          <a:ln w="9525">
            <a:noFill/>
            <a:miter lim="800000"/>
            <a:headEnd/>
            <a:tailEnd/>
          </a:ln>
        </p:spPr>
        <p:txBody>
          <a:bodyPr wrap="square" lIns="89394" tIns="44697" rIns="89394" bIns="44697" anchor="ctr">
            <a:spAutoFit/>
          </a:bodyPr>
          <a:lstStyle/>
          <a:p>
            <a:pPr marL="457200" indent="-457200"/>
            <a:r>
              <a:rPr lang="cs-CZ" b="1" dirty="0" smtClean="0">
                <a:solidFill>
                  <a:schemeClr val="bg1">
                    <a:lumMod val="50000"/>
                  </a:schemeClr>
                </a:solidFill>
                <a:latin typeface="Arial" charset="0"/>
                <a:cs typeface="Arial" charset="0"/>
              </a:rPr>
              <a:t>Převodová ústrojí traktoru</a:t>
            </a:r>
            <a:endParaRPr lang="en-US" b="1" dirty="0" smtClean="0">
              <a:solidFill>
                <a:schemeClr val="bg1">
                  <a:lumMod val="50000"/>
                </a:schemeClr>
              </a:solidFill>
              <a:latin typeface="Arial" charset="0"/>
              <a:cs typeface="Arial" charset="0"/>
            </a:endParaRPr>
          </a:p>
          <a:p>
            <a:pPr marL="457200" indent="-457200">
              <a:buFont typeface="Wingdings" pitchFamily="2" charset="2"/>
              <a:buChar char="Ø"/>
            </a:pPr>
            <a:r>
              <a:rPr lang="cs-CZ" sz="1600" dirty="0" smtClean="0">
                <a:solidFill>
                  <a:schemeClr val="bg1">
                    <a:lumMod val="50000"/>
                  </a:schemeClr>
                </a:solidFill>
                <a:latin typeface="Arial" charset="0"/>
                <a:cs typeface="Arial" charset="0"/>
                <a:sym typeface="Webdings" pitchFamily="18" charset="2"/>
              </a:rPr>
              <a:t>Rychlostní spojky </a:t>
            </a:r>
          </a:p>
          <a:p>
            <a:pPr marL="457200" indent="-457200">
              <a:buFont typeface="Wingdings" pitchFamily="2" charset="2"/>
              <a:buChar char="Ø"/>
            </a:pPr>
            <a:r>
              <a:rPr lang="cs-CZ" sz="1600" dirty="0" smtClean="0">
                <a:solidFill>
                  <a:schemeClr val="bg1">
                    <a:lumMod val="50000"/>
                  </a:schemeClr>
                </a:solidFill>
                <a:latin typeface="Arial" charset="0"/>
                <a:cs typeface="Arial" charset="0"/>
                <a:sym typeface="Webdings" pitchFamily="18" charset="2"/>
              </a:rPr>
              <a:t>Spojky reverzace</a:t>
            </a:r>
            <a:endParaRPr lang="en-US" sz="1600" dirty="0">
              <a:solidFill>
                <a:schemeClr val="bg1">
                  <a:lumMod val="50000"/>
                </a:schemeClr>
              </a:solidFill>
              <a:latin typeface="Arial" charset="0"/>
              <a:cs typeface="Arial" charset="0"/>
              <a:sym typeface="Webdings" pitchFamily="18" charset="2"/>
            </a:endParaRPr>
          </a:p>
          <a:p>
            <a:pPr marL="457200" indent="-457200">
              <a:buFont typeface="Wingdings" pitchFamily="2" charset="2"/>
              <a:buChar char="Ø"/>
            </a:pPr>
            <a:r>
              <a:rPr lang="cs-CZ" sz="1600" dirty="0">
                <a:solidFill>
                  <a:schemeClr val="bg1">
                    <a:lumMod val="50000"/>
                  </a:schemeClr>
                </a:solidFill>
                <a:latin typeface="Arial" charset="0"/>
                <a:cs typeface="Arial" charset="0"/>
                <a:sym typeface="Webdings" pitchFamily="18" charset="2"/>
              </a:rPr>
              <a:t>Ovládání výstupních hřídelů PTO</a:t>
            </a:r>
          </a:p>
          <a:p>
            <a:pPr marL="457200" indent="-457200">
              <a:buFont typeface="Wingdings" pitchFamily="2" charset="2"/>
              <a:buChar char="Ø"/>
            </a:pPr>
            <a:r>
              <a:rPr lang="cs-CZ" sz="1600" dirty="0">
                <a:solidFill>
                  <a:schemeClr val="bg1">
                    <a:lumMod val="50000"/>
                  </a:schemeClr>
                </a:solidFill>
                <a:latin typeface="Arial" charset="0"/>
                <a:cs typeface="Arial" charset="0"/>
                <a:sym typeface="Webdings" pitchFamily="18" charset="2"/>
              </a:rPr>
              <a:t>Ovládání spojek zadní </a:t>
            </a:r>
            <a:r>
              <a:rPr lang="cs-CZ" sz="1600" dirty="0" smtClean="0">
                <a:solidFill>
                  <a:schemeClr val="bg1">
                    <a:lumMod val="50000"/>
                  </a:schemeClr>
                </a:solidFill>
                <a:latin typeface="Arial" charset="0"/>
                <a:cs typeface="Arial" charset="0"/>
                <a:sym typeface="Webdings" pitchFamily="18" charset="2"/>
              </a:rPr>
              <a:t>nápravy 4WD, DL</a:t>
            </a:r>
            <a:endParaRPr lang="en-US" sz="1600" dirty="0">
              <a:solidFill>
                <a:schemeClr val="bg1">
                  <a:lumMod val="50000"/>
                </a:schemeClr>
              </a:solidFill>
              <a:latin typeface="Arial" charset="0"/>
              <a:cs typeface="Arial" charset="0"/>
              <a:sym typeface="Webdings" pitchFamily="18" charset="2"/>
            </a:endParaRPr>
          </a:p>
          <a:p>
            <a:pPr marL="457200" indent="-457200">
              <a:buFont typeface="Wingdings" pitchFamily="2" charset="2"/>
              <a:buChar char="Ø"/>
            </a:pPr>
            <a:r>
              <a:rPr lang="cs-CZ" sz="1600" dirty="0">
                <a:solidFill>
                  <a:schemeClr val="bg1">
                    <a:lumMod val="50000"/>
                  </a:schemeClr>
                </a:solidFill>
                <a:latin typeface="Arial" charset="0"/>
                <a:cs typeface="Arial" charset="0"/>
                <a:sym typeface="Webdings" pitchFamily="18" charset="2"/>
              </a:rPr>
              <a:t>Chlazení</a:t>
            </a:r>
            <a:endParaRPr lang="en-US" sz="1600" dirty="0">
              <a:solidFill>
                <a:schemeClr val="bg1">
                  <a:lumMod val="50000"/>
                </a:schemeClr>
              </a:solidFill>
              <a:latin typeface="Arial" charset="0"/>
              <a:cs typeface="Arial" charset="0"/>
              <a:sym typeface="Webdings" pitchFamily="18" charset="2"/>
            </a:endParaRPr>
          </a:p>
          <a:p>
            <a:pPr marL="457200" indent="-457200">
              <a:buFont typeface="Wingdings" pitchFamily="2" charset="2"/>
              <a:buChar char="Ø"/>
            </a:pPr>
            <a:r>
              <a:rPr lang="cs-CZ" sz="1600" dirty="0">
                <a:solidFill>
                  <a:schemeClr val="bg1">
                    <a:lumMod val="50000"/>
                  </a:schemeClr>
                </a:solidFill>
                <a:latin typeface="Arial" charset="0"/>
                <a:cs typeface="Arial" charset="0"/>
                <a:sym typeface="Webdings" pitchFamily="18" charset="2"/>
              </a:rPr>
              <a:t>Mazání</a:t>
            </a:r>
            <a:endParaRPr lang="en-US" sz="1600" dirty="0">
              <a:solidFill>
                <a:schemeClr val="bg1">
                  <a:lumMod val="50000"/>
                </a:schemeClr>
              </a:solidFill>
              <a:latin typeface="Arial" charset="0"/>
              <a:cs typeface="Arial" charset="0"/>
              <a:sym typeface="Webdings" pitchFamily="18" charset="2"/>
            </a:endParaRPr>
          </a:p>
          <a:p>
            <a:pPr marL="457200" indent="-457200">
              <a:buFont typeface="Wingdings" pitchFamily="2" charset="2"/>
              <a:buChar char="Ø"/>
            </a:pPr>
            <a:r>
              <a:rPr lang="cs-CZ" sz="1600" dirty="0">
                <a:solidFill>
                  <a:schemeClr val="bg1">
                    <a:lumMod val="50000"/>
                  </a:schemeClr>
                </a:solidFill>
                <a:latin typeface="Arial" charset="0"/>
                <a:cs typeface="Arial" charset="0"/>
                <a:sym typeface="Webdings" pitchFamily="18" charset="2"/>
              </a:rPr>
              <a:t>Bezpečnostní </a:t>
            </a:r>
            <a:r>
              <a:rPr lang="cs-CZ" sz="1600" dirty="0" smtClean="0">
                <a:solidFill>
                  <a:schemeClr val="bg1">
                    <a:lumMod val="50000"/>
                  </a:schemeClr>
                </a:solidFill>
                <a:latin typeface="Arial" charset="0"/>
                <a:cs typeface="Arial" charset="0"/>
                <a:sym typeface="Webdings" pitchFamily="18" charset="2"/>
              </a:rPr>
              <a:t>funkce a filtrace</a:t>
            </a:r>
            <a:endParaRPr lang="en-US" sz="1600" dirty="0">
              <a:solidFill>
                <a:schemeClr val="bg1">
                  <a:lumMod val="50000"/>
                </a:schemeClr>
              </a:solidFill>
              <a:latin typeface="Arial" charset="0"/>
              <a:cs typeface="Arial" charset="0"/>
              <a:sym typeface="Webdings" pitchFamily="18" charset="2"/>
            </a:endParaRPr>
          </a:p>
          <a:p>
            <a:pPr marL="457200" indent="-457200"/>
            <a:endParaRPr lang="en-US" dirty="0" smtClean="0">
              <a:latin typeface="Arial" charset="0"/>
              <a:cs typeface="Arial" charset="0"/>
            </a:endParaRPr>
          </a:p>
          <a:p>
            <a:pPr marL="457200" indent="-457200"/>
            <a:r>
              <a:rPr lang="cs-CZ" b="1" dirty="0" smtClean="0">
                <a:latin typeface="Arial" charset="0"/>
                <a:cs typeface="Arial" charset="0"/>
              </a:rPr>
              <a:t>Funkce traktoru / Pracovní hydraulika</a:t>
            </a:r>
            <a:endParaRPr lang="en-US" b="1" dirty="0" smtClean="0">
              <a:latin typeface="Arial" charset="0"/>
              <a:cs typeface="Arial" charset="0"/>
            </a:endParaRPr>
          </a:p>
          <a:p>
            <a:pPr marL="457200" indent="-457200">
              <a:buFont typeface="Wingdings" pitchFamily="2" charset="2"/>
              <a:buChar char="Ø"/>
            </a:pPr>
            <a:r>
              <a:rPr lang="cs-CZ" sz="1600" dirty="0" smtClean="0">
                <a:latin typeface="Arial" charset="0"/>
                <a:cs typeface="Arial" charset="0"/>
                <a:sym typeface="Webdings" pitchFamily="18" charset="2"/>
              </a:rPr>
              <a:t>Řízení směru jízdy a brzy </a:t>
            </a:r>
          </a:p>
          <a:p>
            <a:pPr marL="457200" indent="-457200">
              <a:buFont typeface="Wingdings" pitchFamily="2" charset="2"/>
              <a:buChar char="Ø"/>
            </a:pPr>
            <a:r>
              <a:rPr lang="cs-CZ" sz="1600" dirty="0" smtClean="0">
                <a:latin typeface="Arial" charset="0"/>
                <a:cs typeface="Arial" charset="0"/>
                <a:sym typeface="Webdings" pitchFamily="18" charset="2"/>
              </a:rPr>
              <a:t>Automatická činnost mechanizmů (Tříbodový závěs)</a:t>
            </a:r>
            <a:endParaRPr lang="en-US" sz="1600" dirty="0" smtClean="0">
              <a:latin typeface="Arial" charset="0"/>
              <a:cs typeface="Arial" charset="0"/>
              <a:sym typeface="Webdings" pitchFamily="18" charset="2"/>
            </a:endParaRPr>
          </a:p>
          <a:p>
            <a:pPr marL="457200" indent="-457200">
              <a:buFont typeface="Wingdings" pitchFamily="2" charset="2"/>
              <a:buChar char="Ø"/>
            </a:pPr>
            <a:r>
              <a:rPr lang="cs-CZ" sz="1600" dirty="0" smtClean="0">
                <a:latin typeface="Arial" charset="0"/>
                <a:cs typeface="Arial" charset="0"/>
                <a:sym typeface="Webdings" pitchFamily="18" charset="2"/>
              </a:rPr>
              <a:t>Pohon pracovních mechanizmů</a:t>
            </a:r>
          </a:p>
          <a:p>
            <a:pPr marL="457200" indent="-457200">
              <a:buFont typeface="Wingdings" pitchFamily="2" charset="2"/>
              <a:buChar char="Ø"/>
            </a:pPr>
            <a:r>
              <a:rPr lang="cs-CZ" sz="1600" dirty="0" smtClean="0">
                <a:latin typeface="Arial" charset="0"/>
                <a:cs typeface="Arial" charset="0"/>
                <a:sym typeface="Webdings" pitchFamily="18" charset="2"/>
              </a:rPr>
              <a:t>Chlazení provozních kapalin</a:t>
            </a:r>
            <a:endParaRPr lang="en-US" sz="1600" dirty="0" smtClean="0">
              <a:latin typeface="Arial" charset="0"/>
              <a:cs typeface="Arial" charset="0"/>
              <a:sym typeface="Webdings" pitchFamily="18" charset="2"/>
            </a:endParaRPr>
          </a:p>
          <a:p>
            <a:pPr marL="457200" indent="-457200">
              <a:buFont typeface="Wingdings" pitchFamily="2" charset="2"/>
              <a:buChar char="Ø"/>
            </a:pPr>
            <a:r>
              <a:rPr lang="cs-CZ" sz="1600" dirty="0" smtClean="0">
                <a:latin typeface="Arial" charset="0"/>
                <a:cs typeface="Arial" charset="0"/>
                <a:sym typeface="Webdings" pitchFamily="18" charset="2"/>
              </a:rPr>
              <a:t>Tlumení kabiny</a:t>
            </a:r>
            <a:endParaRPr lang="en-US" sz="1600" dirty="0" smtClean="0">
              <a:latin typeface="Arial" charset="0"/>
              <a:cs typeface="Arial" charset="0"/>
              <a:sym typeface="Webdings" pitchFamily="18" charset="2"/>
            </a:endParaRPr>
          </a:p>
          <a:p>
            <a:pPr marL="457200" indent="-457200">
              <a:buFont typeface="Wingdings" pitchFamily="2" charset="2"/>
              <a:buChar char="Ø"/>
            </a:pPr>
            <a:r>
              <a:rPr lang="cs-CZ" sz="1600" dirty="0" smtClean="0">
                <a:latin typeface="Arial" charset="0"/>
                <a:cs typeface="Arial" charset="0"/>
                <a:sym typeface="Webdings" pitchFamily="18" charset="2"/>
              </a:rPr>
              <a:t>Tlumení náprav</a:t>
            </a:r>
          </a:p>
          <a:p>
            <a:pPr marL="457200" indent="-457200">
              <a:buFont typeface="Wingdings" pitchFamily="2" charset="2"/>
              <a:buChar char="Ø"/>
            </a:pPr>
            <a:r>
              <a:rPr lang="cs-CZ" sz="1600" dirty="0" smtClean="0">
                <a:latin typeface="Arial" charset="0"/>
                <a:cs typeface="Arial" charset="0"/>
                <a:sym typeface="Webdings" pitchFamily="18" charset="2"/>
              </a:rPr>
              <a:t>Pracovní hydraulika závěsných zařízení</a:t>
            </a:r>
            <a:endParaRPr lang="en-US" sz="1600" dirty="0" smtClean="0">
              <a:latin typeface="Arial" charset="0"/>
              <a:cs typeface="Arial" charset="0"/>
              <a:sym typeface="Webdings" pitchFamily="18" charset="2"/>
            </a:endParaRPr>
          </a:p>
        </p:txBody>
      </p:sp>
      <p:pic>
        <p:nvPicPr>
          <p:cNvPr id="5" name="Picture 40"/>
          <p:cNvPicPr>
            <a:picLocks noChangeAspect="1" noChangeArrowheads="1"/>
          </p:cNvPicPr>
          <p:nvPr/>
        </p:nvPicPr>
        <p:blipFill>
          <a:blip r:embed="rId2" cstate="print"/>
          <a:srcRect/>
          <a:stretch>
            <a:fillRect/>
          </a:stretch>
        </p:blipFill>
        <p:spPr bwMode="auto">
          <a:xfrm>
            <a:off x="344489" y="1806394"/>
            <a:ext cx="2880320" cy="1622606"/>
          </a:xfrm>
          <a:prstGeom prst="rect">
            <a:avLst/>
          </a:prstGeom>
          <a:noFill/>
          <a:ln w="9525">
            <a:noFill/>
            <a:miter lim="800000"/>
            <a:headEnd/>
            <a:tailEnd/>
          </a:ln>
        </p:spPr>
      </p:pic>
      <p:sp>
        <p:nvSpPr>
          <p:cNvPr id="6" name="Šrafovaná šipka doprava 5"/>
          <p:cNvSpPr/>
          <p:nvPr/>
        </p:nvSpPr>
        <p:spPr bwMode="auto">
          <a:xfrm>
            <a:off x="7329264" y="1988840"/>
            <a:ext cx="936104" cy="720080"/>
          </a:xfrm>
          <a:prstGeom prst="stripedRightArrow">
            <a:avLst/>
          </a:prstGeom>
          <a:gradFill>
            <a:gsLst>
              <a:gs pos="0">
                <a:srgbClr val="FFF200"/>
              </a:gs>
              <a:gs pos="45000">
                <a:srgbClr val="FF7A00"/>
              </a:gs>
              <a:gs pos="70000">
                <a:srgbClr val="FF0300"/>
              </a:gs>
              <a:gs pos="100000">
                <a:srgbClr val="4D0808"/>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7" name="TextovéPole 6"/>
          <p:cNvSpPr txBox="1"/>
          <p:nvPr/>
        </p:nvSpPr>
        <p:spPr>
          <a:xfrm>
            <a:off x="8481392" y="2132856"/>
            <a:ext cx="1080120" cy="461665"/>
          </a:xfrm>
          <a:prstGeom prst="rect">
            <a:avLst/>
          </a:prstGeom>
          <a:gradFill>
            <a:gsLst>
              <a:gs pos="0">
                <a:srgbClr val="FFF200"/>
              </a:gs>
              <a:gs pos="45000">
                <a:srgbClr val="FF7A00"/>
              </a:gs>
              <a:gs pos="70000">
                <a:srgbClr val="FF0300"/>
              </a:gs>
              <a:gs pos="100000">
                <a:srgbClr val="4D0808"/>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cs-CZ" sz="2400" b="1" dirty="0" smtClean="0">
                <a:solidFill>
                  <a:schemeClr val="bg1"/>
                </a:solidFill>
                <a:latin typeface="Arial Narrow" pitchFamily="34" charset="0"/>
              </a:rPr>
              <a:t>25 bar</a:t>
            </a:r>
            <a:endParaRPr lang="en-US" sz="2400" b="1" dirty="0">
              <a:solidFill>
                <a:schemeClr val="bg1"/>
              </a:solidFill>
              <a:latin typeface="Arial Narrow" pitchFamily="34" charset="0"/>
            </a:endParaRPr>
          </a:p>
        </p:txBody>
      </p:sp>
      <p:sp>
        <p:nvSpPr>
          <p:cNvPr id="8" name="TextovéPole 7"/>
          <p:cNvSpPr txBox="1"/>
          <p:nvPr/>
        </p:nvSpPr>
        <p:spPr>
          <a:xfrm>
            <a:off x="8481392" y="4869160"/>
            <a:ext cx="1080120" cy="461665"/>
          </a:xfrm>
          <a:prstGeom prst="rect">
            <a:avLst/>
          </a:prstGeom>
          <a:gradFill>
            <a:gsLst>
              <a:gs pos="0">
                <a:srgbClr val="FFF200"/>
              </a:gs>
              <a:gs pos="45000">
                <a:srgbClr val="FF7A00"/>
              </a:gs>
              <a:gs pos="70000">
                <a:srgbClr val="FF0300"/>
              </a:gs>
              <a:gs pos="100000">
                <a:srgbClr val="4D0808"/>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cs-CZ" sz="2400" b="1" dirty="0" smtClean="0">
                <a:solidFill>
                  <a:schemeClr val="bg1"/>
                </a:solidFill>
                <a:latin typeface="Arial Narrow" pitchFamily="34" charset="0"/>
              </a:rPr>
              <a:t>320 bar</a:t>
            </a:r>
            <a:endParaRPr lang="en-US" sz="2400" b="1" dirty="0">
              <a:solidFill>
                <a:schemeClr val="bg1"/>
              </a:solidFill>
              <a:latin typeface="Arial Narrow" pitchFamily="34" charset="0"/>
            </a:endParaRPr>
          </a:p>
        </p:txBody>
      </p:sp>
      <p:sp>
        <p:nvSpPr>
          <p:cNvPr id="9" name="Šrafovaná šipka doprava 8"/>
          <p:cNvSpPr/>
          <p:nvPr/>
        </p:nvSpPr>
        <p:spPr bwMode="auto">
          <a:xfrm>
            <a:off x="7329264" y="4797152"/>
            <a:ext cx="936104" cy="720080"/>
          </a:xfrm>
          <a:prstGeom prst="stripedRightArrow">
            <a:avLst/>
          </a:prstGeom>
          <a:gradFill>
            <a:gsLst>
              <a:gs pos="0">
                <a:srgbClr val="FFF200"/>
              </a:gs>
              <a:gs pos="45000">
                <a:srgbClr val="FF7A00"/>
              </a:gs>
              <a:gs pos="70000">
                <a:srgbClr val="FF0300"/>
              </a:gs>
              <a:gs pos="100000">
                <a:srgbClr val="4D0808"/>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87" y="3969950"/>
            <a:ext cx="2716550" cy="2099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73130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62" y="1577544"/>
            <a:ext cx="8296590" cy="4515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uppieren 5"/>
          <p:cNvGrpSpPr>
            <a:grpSpLocks/>
          </p:cNvGrpSpPr>
          <p:nvPr/>
        </p:nvGrpSpPr>
        <p:grpSpPr bwMode="auto">
          <a:xfrm>
            <a:off x="560512" y="1620089"/>
            <a:ext cx="8434075" cy="4387100"/>
            <a:chOff x="0" y="863079"/>
            <a:chExt cx="10460963" cy="6142717"/>
          </a:xfrm>
        </p:grpSpPr>
        <p:pic>
          <p:nvPicPr>
            <p:cNvPr id="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98" y="1278572"/>
              <a:ext cx="1352551"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ChangeArrowheads="1"/>
            </p:cNvSpPr>
            <p:nvPr/>
          </p:nvSpPr>
          <p:spPr bwMode="auto">
            <a:xfrm>
              <a:off x="0" y="1714500"/>
              <a:ext cx="9906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TheSans B7 Bold" pitchFamily="34" charset="0"/>
                </a:defRPr>
              </a:lvl1pPr>
              <a:lvl2pPr marL="742950" indent="-285750">
                <a:defRPr>
                  <a:solidFill>
                    <a:schemeClr val="tx1"/>
                  </a:solidFill>
                  <a:latin typeface="TheSans B7 Bold" pitchFamily="34" charset="0"/>
                </a:defRPr>
              </a:lvl2pPr>
              <a:lvl3pPr marL="1143000" indent="-228600">
                <a:defRPr>
                  <a:solidFill>
                    <a:schemeClr val="tx1"/>
                  </a:solidFill>
                  <a:latin typeface="TheSans B7 Bold" pitchFamily="34" charset="0"/>
                </a:defRPr>
              </a:lvl3pPr>
              <a:lvl4pPr marL="1600200" indent="-228600">
                <a:defRPr>
                  <a:solidFill>
                    <a:schemeClr val="tx1"/>
                  </a:solidFill>
                  <a:latin typeface="TheSans B7 Bold" pitchFamily="34" charset="0"/>
                </a:defRPr>
              </a:lvl4pPr>
              <a:lvl5pPr marL="2057400" indent="-228600">
                <a:defRPr>
                  <a:solidFill>
                    <a:schemeClr val="tx1"/>
                  </a:solidFill>
                  <a:latin typeface="TheSans B7 Bold" pitchFamily="34" charset="0"/>
                </a:defRPr>
              </a:lvl5pPr>
              <a:lvl6pPr marL="25146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6pPr>
              <a:lvl7pPr marL="29718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7pPr>
              <a:lvl8pPr marL="34290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8pPr>
              <a:lvl9pPr marL="38862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9pPr>
            </a:lstStyle>
            <a:p>
              <a:endParaRPr lang="cs-CZ" altLang="cs-CZ"/>
            </a:p>
          </p:txBody>
        </p:sp>
        <p:sp>
          <p:nvSpPr>
            <p:cNvPr id="9" name="Rectangle 4"/>
            <p:cNvSpPr>
              <a:spLocks noChangeArrowheads="1"/>
            </p:cNvSpPr>
            <p:nvPr/>
          </p:nvSpPr>
          <p:spPr bwMode="auto">
            <a:xfrm>
              <a:off x="0" y="1714500"/>
              <a:ext cx="9906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TheSans B7 Bold" pitchFamily="34" charset="0"/>
                </a:defRPr>
              </a:lvl1pPr>
              <a:lvl2pPr marL="742950" indent="-285750">
                <a:defRPr>
                  <a:solidFill>
                    <a:schemeClr val="tx1"/>
                  </a:solidFill>
                  <a:latin typeface="TheSans B7 Bold" pitchFamily="34" charset="0"/>
                </a:defRPr>
              </a:lvl2pPr>
              <a:lvl3pPr marL="1143000" indent="-228600">
                <a:defRPr>
                  <a:solidFill>
                    <a:schemeClr val="tx1"/>
                  </a:solidFill>
                  <a:latin typeface="TheSans B7 Bold" pitchFamily="34" charset="0"/>
                </a:defRPr>
              </a:lvl3pPr>
              <a:lvl4pPr marL="1600200" indent="-228600">
                <a:defRPr>
                  <a:solidFill>
                    <a:schemeClr val="tx1"/>
                  </a:solidFill>
                  <a:latin typeface="TheSans B7 Bold" pitchFamily="34" charset="0"/>
                </a:defRPr>
              </a:lvl4pPr>
              <a:lvl5pPr marL="2057400" indent="-228600">
                <a:defRPr>
                  <a:solidFill>
                    <a:schemeClr val="tx1"/>
                  </a:solidFill>
                  <a:latin typeface="TheSans B7 Bold" pitchFamily="34" charset="0"/>
                </a:defRPr>
              </a:lvl5pPr>
              <a:lvl6pPr marL="25146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6pPr>
              <a:lvl7pPr marL="29718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7pPr>
              <a:lvl8pPr marL="34290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8pPr>
              <a:lvl9pPr marL="38862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9pPr>
            </a:lstStyle>
            <a:p>
              <a:endParaRPr lang="cs-CZ" altLang="cs-CZ"/>
            </a:p>
          </p:txBody>
        </p:sp>
        <p:sp>
          <p:nvSpPr>
            <p:cNvPr id="10" name="TextovéPole 32"/>
            <p:cNvSpPr txBox="1">
              <a:spLocks noChangeArrowheads="1"/>
            </p:cNvSpPr>
            <p:nvPr/>
          </p:nvSpPr>
          <p:spPr bwMode="auto">
            <a:xfrm>
              <a:off x="8326313" y="4391918"/>
              <a:ext cx="1944689" cy="818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heSans B7 Bold" pitchFamily="34" charset="0"/>
                </a:defRPr>
              </a:lvl1pPr>
              <a:lvl2pPr marL="742950" indent="-285750">
                <a:defRPr>
                  <a:solidFill>
                    <a:schemeClr val="tx1"/>
                  </a:solidFill>
                  <a:latin typeface="TheSans B7 Bold" pitchFamily="34" charset="0"/>
                </a:defRPr>
              </a:lvl2pPr>
              <a:lvl3pPr marL="1143000" indent="-228600">
                <a:defRPr>
                  <a:solidFill>
                    <a:schemeClr val="tx1"/>
                  </a:solidFill>
                  <a:latin typeface="TheSans B7 Bold" pitchFamily="34" charset="0"/>
                </a:defRPr>
              </a:lvl3pPr>
              <a:lvl4pPr marL="1600200" indent="-228600">
                <a:defRPr>
                  <a:solidFill>
                    <a:schemeClr val="tx1"/>
                  </a:solidFill>
                  <a:latin typeface="TheSans B7 Bold" pitchFamily="34" charset="0"/>
                </a:defRPr>
              </a:lvl4pPr>
              <a:lvl5pPr marL="2057400" indent="-228600">
                <a:defRPr>
                  <a:solidFill>
                    <a:schemeClr val="tx1"/>
                  </a:solidFill>
                  <a:latin typeface="TheSans B7 Bold" pitchFamily="34" charset="0"/>
                </a:defRPr>
              </a:lvl5pPr>
              <a:lvl6pPr marL="25146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6pPr>
              <a:lvl7pPr marL="29718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7pPr>
              <a:lvl8pPr marL="34290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8pPr>
              <a:lvl9pPr marL="38862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9pPr>
            </a:lstStyle>
            <a:p>
              <a:pPr>
                <a:buFont typeface="Wingdings" pitchFamily="2" charset="2"/>
                <a:buNone/>
              </a:pPr>
              <a:r>
                <a:rPr lang="cs-CZ" altLang="cs-CZ" sz="1600" b="1" dirty="0" smtClean="0">
                  <a:latin typeface="Calibri" pitchFamily="34" charset="0"/>
                </a:rPr>
                <a:t>Pracovní Hydraulika</a:t>
              </a:r>
              <a:endParaRPr lang="en-US" altLang="cs-CZ" sz="1600" b="1" dirty="0">
                <a:latin typeface="Calibri" pitchFamily="34" charset="0"/>
              </a:endParaRPr>
            </a:p>
          </p:txBody>
        </p:sp>
        <p:sp>
          <p:nvSpPr>
            <p:cNvPr id="11" name="TextovéPole 35"/>
            <p:cNvSpPr txBox="1">
              <a:spLocks noChangeArrowheads="1"/>
            </p:cNvSpPr>
            <p:nvPr/>
          </p:nvSpPr>
          <p:spPr bwMode="auto">
            <a:xfrm>
              <a:off x="2374760" y="863079"/>
              <a:ext cx="1944687" cy="818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heSans B7 Bold" pitchFamily="34" charset="0"/>
                </a:defRPr>
              </a:lvl1pPr>
              <a:lvl2pPr marL="742950" indent="-285750">
                <a:defRPr>
                  <a:solidFill>
                    <a:schemeClr val="tx1"/>
                  </a:solidFill>
                  <a:latin typeface="TheSans B7 Bold" pitchFamily="34" charset="0"/>
                </a:defRPr>
              </a:lvl2pPr>
              <a:lvl3pPr marL="1143000" indent="-228600">
                <a:defRPr>
                  <a:solidFill>
                    <a:schemeClr val="tx1"/>
                  </a:solidFill>
                  <a:latin typeface="TheSans B7 Bold" pitchFamily="34" charset="0"/>
                </a:defRPr>
              </a:lvl3pPr>
              <a:lvl4pPr marL="1600200" indent="-228600">
                <a:defRPr>
                  <a:solidFill>
                    <a:schemeClr val="tx1"/>
                  </a:solidFill>
                  <a:latin typeface="TheSans B7 Bold" pitchFamily="34" charset="0"/>
                </a:defRPr>
              </a:lvl4pPr>
              <a:lvl5pPr marL="2057400" indent="-228600">
                <a:defRPr>
                  <a:solidFill>
                    <a:schemeClr val="tx1"/>
                  </a:solidFill>
                  <a:latin typeface="TheSans B7 Bold" pitchFamily="34" charset="0"/>
                </a:defRPr>
              </a:lvl5pPr>
              <a:lvl6pPr marL="25146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6pPr>
              <a:lvl7pPr marL="29718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7pPr>
              <a:lvl8pPr marL="34290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8pPr>
              <a:lvl9pPr marL="38862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9pPr>
            </a:lstStyle>
            <a:p>
              <a:pPr>
                <a:buFont typeface="Wingdings" pitchFamily="2" charset="2"/>
                <a:buNone/>
              </a:pPr>
              <a:r>
                <a:rPr lang="cs-CZ" altLang="cs-CZ" sz="1600" b="1" dirty="0" smtClean="0">
                  <a:latin typeface="Calibri" pitchFamily="34" charset="0"/>
                </a:rPr>
                <a:t>Řízení směru</a:t>
              </a:r>
            </a:p>
            <a:p>
              <a:pPr>
                <a:buFont typeface="Wingdings" pitchFamily="2" charset="2"/>
                <a:buNone/>
              </a:pPr>
              <a:r>
                <a:rPr lang="cs-CZ" altLang="cs-CZ" sz="1600" b="1" dirty="0" smtClean="0">
                  <a:latin typeface="Calibri" pitchFamily="34" charset="0"/>
                </a:rPr>
                <a:t>vozidla</a:t>
              </a:r>
              <a:endParaRPr lang="en-US" altLang="cs-CZ" sz="1600" b="1" dirty="0">
                <a:latin typeface="Calibri" pitchFamily="34" charset="0"/>
              </a:endParaRPr>
            </a:p>
          </p:txBody>
        </p:sp>
        <p:sp>
          <p:nvSpPr>
            <p:cNvPr id="14" name="TextovéPole 45"/>
            <p:cNvSpPr txBox="1">
              <a:spLocks noChangeArrowheads="1"/>
            </p:cNvSpPr>
            <p:nvPr/>
          </p:nvSpPr>
          <p:spPr bwMode="auto">
            <a:xfrm>
              <a:off x="267939" y="4333375"/>
              <a:ext cx="3024386" cy="47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heSans B7 Bold" pitchFamily="34" charset="0"/>
                </a:defRPr>
              </a:lvl1pPr>
              <a:lvl2pPr marL="742950" indent="-285750">
                <a:defRPr>
                  <a:solidFill>
                    <a:schemeClr val="tx1"/>
                  </a:solidFill>
                  <a:latin typeface="TheSans B7 Bold" pitchFamily="34" charset="0"/>
                </a:defRPr>
              </a:lvl2pPr>
              <a:lvl3pPr marL="1143000" indent="-228600">
                <a:defRPr>
                  <a:solidFill>
                    <a:schemeClr val="tx1"/>
                  </a:solidFill>
                  <a:latin typeface="TheSans B7 Bold" pitchFamily="34" charset="0"/>
                </a:defRPr>
              </a:lvl3pPr>
              <a:lvl4pPr marL="1600200" indent="-228600">
                <a:defRPr>
                  <a:solidFill>
                    <a:schemeClr val="tx1"/>
                  </a:solidFill>
                  <a:latin typeface="TheSans B7 Bold" pitchFamily="34" charset="0"/>
                </a:defRPr>
              </a:lvl4pPr>
              <a:lvl5pPr marL="2057400" indent="-228600">
                <a:defRPr>
                  <a:solidFill>
                    <a:schemeClr val="tx1"/>
                  </a:solidFill>
                  <a:latin typeface="TheSans B7 Bold" pitchFamily="34" charset="0"/>
                </a:defRPr>
              </a:lvl5pPr>
              <a:lvl6pPr marL="25146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6pPr>
              <a:lvl7pPr marL="29718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7pPr>
              <a:lvl8pPr marL="34290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8pPr>
              <a:lvl9pPr marL="38862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9pPr>
            </a:lstStyle>
            <a:p>
              <a:pPr>
                <a:lnSpc>
                  <a:spcPct val="100000"/>
                </a:lnSpc>
                <a:buFont typeface="Wingdings" pitchFamily="2" charset="2"/>
                <a:buNone/>
              </a:pPr>
              <a:r>
                <a:rPr lang="cs-CZ" altLang="cs-CZ" sz="1600" b="1" dirty="0" smtClean="0">
                  <a:latin typeface="Calibri" pitchFamily="34" charset="0"/>
                </a:rPr>
                <a:t>Systémy tlumení</a:t>
              </a:r>
              <a:endParaRPr lang="en-US" altLang="cs-CZ" sz="1600" b="1" dirty="0">
                <a:latin typeface="Calibri" pitchFamily="34" charset="0"/>
              </a:endParaRPr>
            </a:p>
          </p:txBody>
        </p:sp>
        <p:sp>
          <p:nvSpPr>
            <p:cNvPr id="15" name="TextovéPole 46"/>
            <p:cNvSpPr txBox="1">
              <a:spLocks noChangeArrowheads="1"/>
            </p:cNvSpPr>
            <p:nvPr/>
          </p:nvSpPr>
          <p:spPr bwMode="auto">
            <a:xfrm>
              <a:off x="8488360" y="2964260"/>
              <a:ext cx="1871662" cy="47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heSans B7 Bold" pitchFamily="34" charset="0"/>
                </a:defRPr>
              </a:lvl1pPr>
              <a:lvl2pPr marL="742950" indent="-285750">
                <a:defRPr>
                  <a:solidFill>
                    <a:schemeClr val="tx1"/>
                  </a:solidFill>
                  <a:latin typeface="TheSans B7 Bold" pitchFamily="34" charset="0"/>
                </a:defRPr>
              </a:lvl2pPr>
              <a:lvl3pPr marL="1143000" indent="-228600">
                <a:defRPr>
                  <a:solidFill>
                    <a:schemeClr val="tx1"/>
                  </a:solidFill>
                  <a:latin typeface="TheSans B7 Bold" pitchFamily="34" charset="0"/>
                </a:defRPr>
              </a:lvl3pPr>
              <a:lvl4pPr marL="1600200" indent="-228600">
                <a:defRPr>
                  <a:solidFill>
                    <a:schemeClr val="tx1"/>
                  </a:solidFill>
                  <a:latin typeface="TheSans B7 Bold" pitchFamily="34" charset="0"/>
                </a:defRPr>
              </a:lvl4pPr>
              <a:lvl5pPr marL="2057400" indent="-228600">
                <a:defRPr>
                  <a:solidFill>
                    <a:schemeClr val="tx1"/>
                  </a:solidFill>
                  <a:latin typeface="TheSans B7 Bold" pitchFamily="34" charset="0"/>
                </a:defRPr>
              </a:lvl5pPr>
              <a:lvl6pPr marL="25146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6pPr>
              <a:lvl7pPr marL="29718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7pPr>
              <a:lvl8pPr marL="34290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8pPr>
              <a:lvl9pPr marL="38862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9pPr>
            </a:lstStyle>
            <a:p>
              <a:pPr>
                <a:buFont typeface="Wingdings" pitchFamily="2" charset="2"/>
                <a:buNone/>
              </a:pPr>
              <a:r>
                <a:rPr lang="cs-CZ" altLang="cs-CZ" sz="1600" b="1" dirty="0" smtClean="0">
                  <a:latin typeface="Calibri" pitchFamily="34" charset="0"/>
                </a:rPr>
                <a:t>Tlumení kabiny</a:t>
              </a:r>
              <a:endParaRPr lang="en-US" altLang="cs-CZ" sz="1600" b="1" dirty="0">
                <a:latin typeface="Calibri" pitchFamily="34" charset="0"/>
              </a:endParaRPr>
            </a:p>
          </p:txBody>
        </p:sp>
        <p:pic>
          <p:nvPicPr>
            <p:cNvPr id="16"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3370" y="3559899"/>
              <a:ext cx="1136652" cy="836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ovéPole 74"/>
            <p:cNvSpPr txBox="1">
              <a:spLocks noChangeArrowheads="1"/>
            </p:cNvSpPr>
            <p:nvPr/>
          </p:nvSpPr>
          <p:spPr bwMode="auto">
            <a:xfrm>
              <a:off x="267939" y="875276"/>
              <a:ext cx="1871663" cy="39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heSans B7 Bold" pitchFamily="34" charset="0"/>
                </a:defRPr>
              </a:lvl1pPr>
              <a:lvl2pPr marL="742950" indent="-285750">
                <a:defRPr>
                  <a:solidFill>
                    <a:schemeClr val="tx1"/>
                  </a:solidFill>
                  <a:latin typeface="TheSans B7 Bold" pitchFamily="34" charset="0"/>
                </a:defRPr>
              </a:lvl2pPr>
              <a:lvl3pPr marL="1143000" indent="-228600">
                <a:defRPr>
                  <a:solidFill>
                    <a:schemeClr val="tx1"/>
                  </a:solidFill>
                  <a:latin typeface="TheSans B7 Bold" pitchFamily="34" charset="0"/>
                </a:defRPr>
              </a:lvl3pPr>
              <a:lvl4pPr marL="1600200" indent="-228600">
                <a:defRPr>
                  <a:solidFill>
                    <a:schemeClr val="tx1"/>
                  </a:solidFill>
                  <a:latin typeface="TheSans B7 Bold" pitchFamily="34" charset="0"/>
                </a:defRPr>
              </a:lvl4pPr>
              <a:lvl5pPr marL="2057400" indent="-228600">
                <a:defRPr>
                  <a:solidFill>
                    <a:schemeClr val="tx1"/>
                  </a:solidFill>
                  <a:latin typeface="TheSans B7 Bold" pitchFamily="34" charset="0"/>
                </a:defRPr>
              </a:lvl5pPr>
              <a:lvl6pPr marL="25146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6pPr>
              <a:lvl7pPr marL="29718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7pPr>
              <a:lvl8pPr marL="34290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8pPr>
              <a:lvl9pPr marL="38862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9pPr>
            </a:lstStyle>
            <a:p>
              <a:pPr>
                <a:buFont typeface="Wingdings" pitchFamily="2" charset="2"/>
                <a:buNone/>
              </a:pPr>
              <a:r>
                <a:rPr lang="en-US" altLang="cs-CZ" sz="1600" b="1" dirty="0">
                  <a:latin typeface="Calibri" pitchFamily="34" charset="0"/>
                </a:rPr>
                <a:t>Pick up Hitch </a:t>
              </a:r>
            </a:p>
          </p:txBody>
        </p:sp>
        <p:sp>
          <p:nvSpPr>
            <p:cNvPr id="18" name="TextovéPole 84"/>
            <p:cNvSpPr txBox="1">
              <a:spLocks noChangeArrowheads="1"/>
            </p:cNvSpPr>
            <p:nvPr/>
          </p:nvSpPr>
          <p:spPr bwMode="auto">
            <a:xfrm>
              <a:off x="8084476" y="895712"/>
              <a:ext cx="2376487" cy="81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heSans B7 Bold" pitchFamily="34" charset="0"/>
                </a:defRPr>
              </a:lvl1pPr>
              <a:lvl2pPr marL="742950" indent="-285750">
                <a:defRPr>
                  <a:solidFill>
                    <a:schemeClr val="tx1"/>
                  </a:solidFill>
                  <a:latin typeface="TheSans B7 Bold" pitchFamily="34" charset="0"/>
                </a:defRPr>
              </a:lvl2pPr>
              <a:lvl3pPr marL="1143000" indent="-228600">
                <a:defRPr>
                  <a:solidFill>
                    <a:schemeClr val="tx1"/>
                  </a:solidFill>
                  <a:latin typeface="TheSans B7 Bold" pitchFamily="34" charset="0"/>
                </a:defRPr>
              </a:lvl3pPr>
              <a:lvl4pPr marL="1600200" indent="-228600">
                <a:defRPr>
                  <a:solidFill>
                    <a:schemeClr val="tx1"/>
                  </a:solidFill>
                  <a:latin typeface="TheSans B7 Bold" pitchFamily="34" charset="0"/>
                </a:defRPr>
              </a:lvl4pPr>
              <a:lvl5pPr marL="2057400" indent="-228600">
                <a:defRPr>
                  <a:solidFill>
                    <a:schemeClr val="tx1"/>
                  </a:solidFill>
                  <a:latin typeface="TheSans B7 Bold" pitchFamily="34" charset="0"/>
                </a:defRPr>
              </a:lvl5pPr>
              <a:lvl6pPr marL="25146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6pPr>
              <a:lvl7pPr marL="29718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7pPr>
              <a:lvl8pPr marL="34290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8pPr>
              <a:lvl9pPr marL="38862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9pPr>
            </a:lstStyle>
            <a:p>
              <a:pPr>
                <a:buFont typeface="Wingdings" pitchFamily="2" charset="2"/>
                <a:buNone/>
              </a:pPr>
              <a:r>
                <a:rPr lang="cs-CZ" altLang="cs-CZ" sz="1600" b="1" dirty="0" smtClean="0">
                  <a:latin typeface="Calibri" pitchFamily="34" charset="0"/>
                </a:rPr>
                <a:t>Systém tříbodového</a:t>
              </a:r>
            </a:p>
            <a:p>
              <a:pPr>
                <a:buFont typeface="Wingdings" pitchFamily="2" charset="2"/>
                <a:buNone/>
              </a:pPr>
              <a:r>
                <a:rPr lang="cs-CZ" altLang="cs-CZ" sz="1600" b="1" dirty="0" smtClean="0">
                  <a:latin typeface="Calibri" pitchFamily="34" charset="0"/>
                </a:rPr>
                <a:t>závěsu</a:t>
              </a:r>
              <a:endParaRPr lang="en-US" altLang="cs-CZ" sz="1600" b="1" dirty="0">
                <a:latin typeface="Calibri" pitchFamily="34" charset="0"/>
              </a:endParaRPr>
            </a:p>
          </p:txBody>
        </p:sp>
        <p:pic>
          <p:nvPicPr>
            <p:cNvPr id="1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1089" y="1687313"/>
              <a:ext cx="141922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3501" y="5618630"/>
              <a:ext cx="1419744" cy="138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ovéPole 32"/>
            <p:cNvSpPr txBox="1">
              <a:spLocks noChangeArrowheads="1"/>
            </p:cNvSpPr>
            <p:nvPr/>
          </p:nvSpPr>
          <p:spPr bwMode="auto">
            <a:xfrm>
              <a:off x="4617095" y="5095210"/>
              <a:ext cx="2231726" cy="47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heSans B7 Bold" pitchFamily="34" charset="0"/>
                </a:defRPr>
              </a:lvl1pPr>
              <a:lvl2pPr marL="742950" indent="-285750">
                <a:defRPr>
                  <a:solidFill>
                    <a:schemeClr val="tx1"/>
                  </a:solidFill>
                  <a:latin typeface="TheSans B7 Bold" pitchFamily="34" charset="0"/>
                </a:defRPr>
              </a:lvl2pPr>
              <a:lvl3pPr marL="1143000" indent="-228600">
                <a:defRPr>
                  <a:solidFill>
                    <a:schemeClr val="tx1"/>
                  </a:solidFill>
                  <a:latin typeface="TheSans B7 Bold" pitchFamily="34" charset="0"/>
                </a:defRPr>
              </a:lvl3pPr>
              <a:lvl4pPr marL="1600200" indent="-228600">
                <a:defRPr>
                  <a:solidFill>
                    <a:schemeClr val="tx1"/>
                  </a:solidFill>
                  <a:latin typeface="TheSans B7 Bold" pitchFamily="34" charset="0"/>
                </a:defRPr>
              </a:lvl4pPr>
              <a:lvl5pPr marL="2057400" indent="-228600">
                <a:defRPr>
                  <a:solidFill>
                    <a:schemeClr val="tx1"/>
                  </a:solidFill>
                  <a:latin typeface="TheSans B7 Bold" pitchFamily="34" charset="0"/>
                </a:defRPr>
              </a:lvl5pPr>
              <a:lvl6pPr marL="25146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6pPr>
              <a:lvl7pPr marL="29718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7pPr>
              <a:lvl8pPr marL="34290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8pPr>
              <a:lvl9pPr marL="38862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9pPr>
            </a:lstStyle>
            <a:p>
              <a:pPr>
                <a:buFont typeface="Wingdings" pitchFamily="2" charset="2"/>
                <a:buNone/>
              </a:pPr>
              <a:r>
                <a:rPr lang="cs-CZ" altLang="cs-CZ" sz="1600" b="1" dirty="0" smtClean="0">
                  <a:latin typeface="Calibri" pitchFamily="34" charset="0"/>
                </a:rPr>
                <a:t>Ventil brzd přívěsu</a:t>
              </a:r>
              <a:endParaRPr lang="en-US" altLang="cs-CZ" sz="1600" b="1" dirty="0">
                <a:latin typeface="Calibri" pitchFamily="34" charset="0"/>
              </a:endParaRPr>
            </a:p>
          </p:txBody>
        </p:sp>
      </p:grpSp>
      <p:sp>
        <p:nvSpPr>
          <p:cNvPr id="26" name="Zástupný symbol pro text 22"/>
          <p:cNvSpPr>
            <a:spLocks noGrp="1"/>
          </p:cNvSpPr>
          <p:nvPr>
            <p:ph type="body" sz="quarter" idx="12"/>
          </p:nvPr>
        </p:nvSpPr>
        <p:spPr/>
        <p:txBody>
          <a:bodyPr/>
          <a:lstStyle/>
          <a:p>
            <a:r>
              <a:rPr lang="cs-CZ" dirty="0">
                <a:latin typeface="Calibri" pitchFamily="34" charset="0"/>
              </a:rPr>
              <a:t>Hydraulika moderního traktoru</a:t>
            </a:r>
          </a:p>
          <a:p>
            <a:r>
              <a:rPr lang="cs-CZ" b="0" dirty="0" smtClean="0">
                <a:latin typeface="Calibri" pitchFamily="34" charset="0"/>
              </a:rPr>
              <a:t>Funkční hydraulika / </a:t>
            </a:r>
            <a:r>
              <a:rPr lang="cs-CZ" b="0" dirty="0" smtClean="0">
                <a:solidFill>
                  <a:srgbClr val="FF0000"/>
                </a:solidFill>
                <a:latin typeface="Calibri" pitchFamily="34" charset="0"/>
              </a:rPr>
              <a:t>pracovní hydraulika</a:t>
            </a:r>
            <a:endParaRPr lang="en-US" b="0" dirty="0">
              <a:solidFill>
                <a:srgbClr val="FF0000"/>
              </a:solidFill>
              <a:latin typeface="Calibri" pitchFamily="34" charset="0"/>
            </a:endParaRPr>
          </a:p>
        </p:txBody>
      </p:sp>
      <p:pic>
        <p:nvPicPr>
          <p:cNvPr id="27" name="Picture 11" descr="X-900-Ansich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29264" y="4760134"/>
            <a:ext cx="1597284" cy="1241230"/>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a:extLst/>
        </p:spPr>
      </p:pic>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8665" y="2204864"/>
            <a:ext cx="944175" cy="852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descr="W:\AH APP\MHPS\- K -- INTERNAL Product Management\Datasheets AH\Pictures\MKG\vs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1672" y="4456695"/>
            <a:ext cx="2199080" cy="1554965"/>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a:extLst/>
        </p:spPr>
      </p:pic>
    </p:spTree>
    <p:extLst>
      <p:ext uri="{BB962C8B-B14F-4D97-AF65-F5344CB8AC3E}">
        <p14:creationId xmlns:p14="http://schemas.microsoft.com/office/powerpoint/2010/main" val="31043128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1290297" y="1577281"/>
            <a:ext cx="7400883" cy="4593248"/>
            <a:chOff x="416495" y="1543256"/>
            <a:chExt cx="7400883" cy="4593248"/>
          </a:xfrm>
        </p:grpSpPr>
        <p:pic>
          <p:nvPicPr>
            <p:cNvPr id="6" name="Picture 5" descr="N:\ARGO-HYTOS\Abt_V\Abt_MM\Fellhauer\01 Arbeitsmappe\52 MHPS\Baustellen\Präsentation\Steinbruch\ICON Tractor clea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495" y="1543256"/>
              <a:ext cx="7263103" cy="459324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Gerade Verbindung 7"/>
            <p:cNvCxnSpPr/>
            <p:nvPr/>
          </p:nvCxnSpPr>
          <p:spPr>
            <a:xfrm>
              <a:off x="4448944" y="2630984"/>
              <a:ext cx="0" cy="592753"/>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Gewinkelte Verbindung 8"/>
            <p:cNvCxnSpPr>
              <a:stCxn id="11" idx="0"/>
            </p:cNvCxnSpPr>
            <p:nvPr/>
          </p:nvCxnSpPr>
          <p:spPr>
            <a:xfrm rot="16200000" flipV="1">
              <a:off x="4946711" y="3166108"/>
              <a:ext cx="225300" cy="1025722"/>
            </a:xfrm>
            <a:prstGeom prst="bentConnector2">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Gewinkelte Verbindung 9"/>
            <p:cNvCxnSpPr/>
            <p:nvPr/>
          </p:nvCxnSpPr>
          <p:spPr>
            <a:xfrm rot="16200000" flipH="1">
              <a:off x="3995555" y="3749854"/>
              <a:ext cx="831172" cy="651705"/>
            </a:xfrm>
            <a:prstGeom prst="bentConnector3">
              <a:avLst>
                <a:gd name="adj1" fmla="val 60811"/>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pic>
          <p:nvPicPr>
            <p:cNvPr id="11" name="Picture 4">
              <a:hlinkClick r:id="" action="ppaction://noaction"/>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78836" y="3791619"/>
              <a:ext cx="386772" cy="568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Gerade Verbindung 11"/>
            <p:cNvCxnSpPr/>
            <p:nvPr/>
          </p:nvCxnSpPr>
          <p:spPr>
            <a:xfrm>
              <a:off x="4160912" y="2630984"/>
              <a:ext cx="0" cy="516042"/>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Rechteck 9"/>
            <p:cNvSpPr>
              <a:spLocks noChangeArrowheads="1"/>
            </p:cNvSpPr>
            <p:nvPr/>
          </p:nvSpPr>
          <p:spPr bwMode="auto">
            <a:xfrm>
              <a:off x="3702232" y="2727805"/>
              <a:ext cx="864951" cy="228634"/>
            </a:xfrm>
            <a:prstGeom prst="rect">
              <a:avLst/>
            </a:prstGeom>
            <a:no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r>
                <a:rPr lang="en-US" sz="1200" dirty="0" smtClean="0">
                  <a:solidFill>
                    <a:schemeClr val="accent4">
                      <a:lumMod val="60000"/>
                      <a:lumOff val="40000"/>
                    </a:schemeClr>
                  </a:solidFill>
                </a:rPr>
                <a:t>(Bus)</a:t>
              </a:r>
              <a:endParaRPr lang="en-US" sz="1200" dirty="0">
                <a:solidFill>
                  <a:schemeClr val="accent4">
                    <a:lumMod val="60000"/>
                    <a:lumOff val="40000"/>
                  </a:schemeClr>
                </a:solidFill>
              </a:endParaRPr>
            </a:p>
          </p:txBody>
        </p:sp>
        <p:cxnSp>
          <p:nvCxnSpPr>
            <p:cNvPr id="14" name="Gewinkelte Verbindung 13"/>
            <p:cNvCxnSpPr/>
            <p:nvPr/>
          </p:nvCxnSpPr>
          <p:spPr>
            <a:xfrm rot="5400000" flipH="1" flipV="1">
              <a:off x="2750799" y="3353963"/>
              <a:ext cx="1121642" cy="965319"/>
            </a:xfrm>
            <a:prstGeom prst="bentConnector3">
              <a:avLst>
                <a:gd name="adj1" fmla="val 21603"/>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0117" y="4185823"/>
              <a:ext cx="656158" cy="51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descr="https://www.voelkel.de/fileadmin/files/migrated_pics/HCX_HCY_Gehaeuse_08.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1736" y="3011399"/>
              <a:ext cx="1522073" cy="903563"/>
            </a:xfrm>
            <a:prstGeom prst="rect">
              <a:avLst/>
            </a:prstGeom>
            <a:noFill/>
            <a:extLst>
              <a:ext uri="{909E8E84-426E-40DD-AFC4-6F175D3DCCD1}">
                <a14:hiddenFill xmlns:a14="http://schemas.microsoft.com/office/drawing/2010/main">
                  <a:solidFill>
                    <a:srgbClr val="FFFFFF"/>
                  </a:solidFill>
                </a14:hiddenFill>
              </a:ext>
            </a:extLst>
          </p:spPr>
        </p:pic>
        <p:sp>
          <p:nvSpPr>
            <p:cNvPr id="17" name="Rechteck 8"/>
            <p:cNvSpPr>
              <a:spLocks noChangeArrowheads="1"/>
            </p:cNvSpPr>
            <p:nvPr/>
          </p:nvSpPr>
          <p:spPr bwMode="auto">
            <a:xfrm>
              <a:off x="5009534" y="1977811"/>
              <a:ext cx="1517935" cy="409636"/>
            </a:xfrm>
            <a:prstGeom prst="rect">
              <a:avLst/>
            </a:prstGeom>
            <a:no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r>
                <a:rPr lang="cs-CZ" sz="1600" b="1" dirty="0" smtClean="0"/>
                <a:t>Parametrizační panel</a:t>
              </a:r>
              <a:endParaRPr lang="en-US" sz="1600" b="1" dirty="0" smtClean="0"/>
            </a:p>
            <a:p>
              <a:endParaRPr lang="en-US" sz="1400" b="1" dirty="0"/>
            </a:p>
          </p:txBody>
        </p:sp>
        <p:sp>
          <p:nvSpPr>
            <p:cNvPr id="19" name="Rechteck 7"/>
            <p:cNvSpPr>
              <a:spLocks noChangeArrowheads="1"/>
            </p:cNvSpPr>
            <p:nvPr/>
          </p:nvSpPr>
          <p:spPr bwMode="auto">
            <a:xfrm>
              <a:off x="6465168" y="4719246"/>
              <a:ext cx="1352210" cy="551856"/>
            </a:xfrm>
            <a:prstGeom prst="rect">
              <a:avLst/>
            </a:prstGeom>
            <a:noFill/>
            <a:ln>
              <a:noFill/>
            </a:ln>
            <a:extLst/>
          </p:spPr>
          <p:txBody>
            <a:bodyPr/>
            <a:lstStyle/>
            <a:p>
              <a:pPr algn="ctr"/>
              <a:r>
                <a:rPr lang="cs-CZ" sz="1600" b="1" dirty="0" smtClean="0"/>
                <a:t>Hydraulický modul</a:t>
              </a:r>
              <a:endParaRPr lang="en-US" sz="1600" b="1" dirty="0" smtClean="0"/>
            </a:p>
            <a:p>
              <a:endParaRPr lang="en-US" sz="1400" b="1" dirty="0"/>
            </a:p>
          </p:txBody>
        </p:sp>
        <p:sp>
          <p:nvSpPr>
            <p:cNvPr id="20" name="Rechteck 9"/>
            <p:cNvSpPr>
              <a:spLocks noChangeArrowheads="1"/>
            </p:cNvSpPr>
            <p:nvPr/>
          </p:nvSpPr>
          <p:spPr bwMode="auto">
            <a:xfrm>
              <a:off x="4808984" y="2919581"/>
              <a:ext cx="1080976" cy="228634"/>
            </a:xfrm>
            <a:prstGeom prst="rect">
              <a:avLst/>
            </a:prstGeom>
            <a:no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r>
                <a:rPr lang="cs-CZ" sz="1400" b="1" dirty="0" smtClean="0"/>
                <a:t>Řídící jednotka</a:t>
              </a:r>
              <a:endParaRPr lang="en-US" sz="1400" b="1" dirty="0"/>
            </a:p>
          </p:txBody>
        </p:sp>
        <p:sp>
          <p:nvSpPr>
            <p:cNvPr id="21" name="Rechteck 5"/>
            <p:cNvSpPr>
              <a:spLocks noChangeArrowheads="1"/>
            </p:cNvSpPr>
            <p:nvPr/>
          </p:nvSpPr>
          <p:spPr bwMode="auto">
            <a:xfrm>
              <a:off x="2367575" y="3555998"/>
              <a:ext cx="1279575" cy="703073"/>
            </a:xfrm>
            <a:prstGeom prst="rect">
              <a:avLst/>
            </a:prstGeom>
            <a:no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a:r>
                <a:rPr lang="cs-CZ" sz="1600" b="1" dirty="0" smtClean="0"/>
                <a:t>Senzory polohy výšky</a:t>
              </a:r>
              <a:endParaRPr lang="en-US" sz="1600" b="1" dirty="0"/>
            </a:p>
          </p:txBody>
        </p:sp>
        <p:sp>
          <p:nvSpPr>
            <p:cNvPr id="22" name="Rechteck 4"/>
            <p:cNvSpPr>
              <a:spLocks noChangeArrowheads="1"/>
            </p:cNvSpPr>
            <p:nvPr/>
          </p:nvSpPr>
          <p:spPr bwMode="auto">
            <a:xfrm>
              <a:off x="1301241" y="3044564"/>
              <a:ext cx="1398862" cy="467772"/>
            </a:xfrm>
            <a:prstGeom prst="rect">
              <a:avLst/>
            </a:prstGeom>
            <a:no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a:r>
                <a:rPr lang="cs-CZ" sz="1600" b="1" dirty="0" smtClean="0"/>
                <a:t>Akumulátor</a:t>
              </a:r>
              <a:endParaRPr lang="en-US" sz="1600" b="1" dirty="0"/>
            </a:p>
          </p:txBody>
        </p:sp>
        <p:sp>
          <p:nvSpPr>
            <p:cNvPr id="23" name="Rechteck 1"/>
            <p:cNvSpPr>
              <a:spLocks noChangeArrowheads="1"/>
            </p:cNvSpPr>
            <p:nvPr/>
          </p:nvSpPr>
          <p:spPr bwMode="auto">
            <a:xfrm>
              <a:off x="1517065" y="5139399"/>
              <a:ext cx="933052" cy="40392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a:r>
                <a:rPr lang="cs-CZ" sz="1600" b="1" dirty="0" smtClean="0"/>
                <a:t>Válce tlumení</a:t>
              </a:r>
              <a:endParaRPr lang="en-US" sz="1600" b="1" dirty="0"/>
            </a:p>
          </p:txBody>
        </p:sp>
        <p:pic>
          <p:nvPicPr>
            <p:cNvPr id="24"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25430" y="1868716"/>
              <a:ext cx="1254613" cy="91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uppieren 24"/>
            <p:cNvGrpSpPr/>
            <p:nvPr/>
          </p:nvGrpSpPr>
          <p:grpSpPr>
            <a:xfrm>
              <a:off x="1646938" y="3939774"/>
              <a:ext cx="3171104" cy="1055400"/>
              <a:chOff x="1646938" y="3939774"/>
              <a:chExt cx="3171104" cy="1055400"/>
            </a:xfrm>
          </p:grpSpPr>
          <p:cxnSp>
            <p:nvCxnSpPr>
              <p:cNvPr id="30" name="Gerade Verbindung 29"/>
              <p:cNvCxnSpPr/>
              <p:nvPr/>
            </p:nvCxnSpPr>
            <p:spPr>
              <a:xfrm>
                <a:off x="1646938" y="4941168"/>
                <a:ext cx="31711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a:off x="2145243" y="3939774"/>
                <a:ext cx="0" cy="10013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Gerade Verbindung 31"/>
              <p:cNvCxnSpPr/>
              <p:nvPr/>
            </p:nvCxnSpPr>
            <p:spPr>
              <a:xfrm flipV="1">
                <a:off x="1806077" y="4433447"/>
                <a:ext cx="334315" cy="4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Ellipse 32"/>
              <p:cNvSpPr/>
              <p:nvPr/>
            </p:nvSpPr>
            <p:spPr>
              <a:xfrm>
                <a:off x="2112401" y="4397443"/>
                <a:ext cx="68580" cy="72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llipse 33"/>
              <p:cNvSpPr/>
              <p:nvPr/>
            </p:nvSpPr>
            <p:spPr>
              <a:xfrm>
                <a:off x="2092639" y="4887162"/>
                <a:ext cx="108000" cy="1080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4" descr="http://80.146.199.212/APplusShop/images/products/ADE007-25R1A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19590" y="3477372"/>
              <a:ext cx="648865" cy="64886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reparatur-hydraulikzylinder.de/wp-content/uploads/2013/11/hydraulikzylinder-doppeltwirkend.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4276" b="82862" l="707" r="98587">
                          <a14:foregroundMark x1="24382" y1="61484" x2="24382" y2="61484"/>
                          <a14:foregroundMark x1="29329" y1="63428" x2="29329" y2="63428"/>
                          <a14:foregroundMark x1="31331" y1="69435" x2="31331" y2="69435"/>
                          <a14:foregroundMark x1="10130" y1="72261" x2="10130" y2="72261"/>
                          <a14:foregroundMark x1="34393" y1="62544" x2="34393" y2="62544"/>
                          <a14:backgroundMark x1="55359" y1="42933" x2="55359" y2="42933"/>
                          <a14:backgroundMark x1="54653" y1="38516" x2="54653" y2="38516"/>
                          <a14:backgroundMark x1="53239" y1="43640" x2="53239" y2="43640"/>
                          <a14:backgroundMark x1="85395" y1="38693" x2="85395" y2="38693"/>
                          <a14:backgroundMark x1="87161" y1="37456" x2="87161" y2="37456"/>
                          <a14:backgroundMark x1="13428" y1="83039" x2="13428" y2="83039"/>
                          <a14:backgroundMark x1="46761" y1="75972" x2="46761" y2="75972"/>
                        </a14:backgroundRemoval>
                      </a14:imgEffect>
                    </a14:imgLayer>
                  </a14:imgProps>
                </a:ext>
                <a:ext uri="{28A0092B-C50C-407E-A947-70E740481C1C}">
                  <a14:useLocalDpi xmlns:a14="http://schemas.microsoft.com/office/drawing/2010/main" val="0"/>
                </a:ext>
              </a:extLst>
            </a:blip>
            <a:srcRect t="37259" b="10259"/>
            <a:stretch/>
          </p:blipFill>
          <p:spPr bwMode="auto">
            <a:xfrm rot="6243199" flipH="1">
              <a:off x="670470" y="4668536"/>
              <a:ext cx="1681425" cy="5882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W:\AH APP\MHPS\- F -- Others\- F01 -- Pictures\IMG_7828.JPG">
              <a:hlinkClick r:id="" action="ppaction://noaction"/>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0918" y1="11999" x2="40918" y2="11999"/>
                          <a14:foregroundMark x1="42884" y1="16792" x2="42884" y2="16792"/>
                          <a14:foregroundMark x1="87989" y1="45553" x2="87989" y2="45553"/>
                        </a14:backgroundRemoval>
                      </a14:imgEffect>
                    </a14:imgLayer>
                  </a14:imgProps>
                </a:ext>
                <a:ext uri="{28A0092B-C50C-407E-A947-70E740481C1C}">
                  <a14:useLocalDpi xmlns:a14="http://schemas.microsoft.com/office/drawing/2010/main" val="0"/>
                </a:ext>
              </a:extLst>
            </a:blip>
            <a:srcRect/>
            <a:stretch>
              <a:fillRect/>
            </a:stretch>
          </p:blipFill>
          <p:spPr bwMode="auto">
            <a:xfrm>
              <a:off x="4206012" y="4308446"/>
              <a:ext cx="2393466" cy="1678817"/>
            </a:xfrm>
            <a:prstGeom prst="rect">
              <a:avLst/>
            </a:prstGeom>
            <a:noFill/>
            <a:extLst>
              <a:ext uri="{909E8E84-426E-40DD-AFC4-6F175D3DCCD1}">
                <a14:hiddenFill xmlns:a14="http://schemas.microsoft.com/office/drawing/2010/main">
                  <a:solidFill>
                    <a:srgbClr val="FFFFFF"/>
                  </a:solidFill>
                </a14:hiddenFill>
              </a:ext>
            </a:extLst>
          </p:spPr>
        </p:pic>
        <p:sp>
          <p:nvSpPr>
            <p:cNvPr id="29" name="Ellipse 28"/>
            <p:cNvSpPr/>
            <p:nvPr/>
          </p:nvSpPr>
          <p:spPr>
            <a:xfrm>
              <a:off x="2092639" y="4379441"/>
              <a:ext cx="108000" cy="10801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Zástupný symbol pro text 22"/>
          <p:cNvSpPr>
            <a:spLocks noGrp="1"/>
          </p:cNvSpPr>
          <p:nvPr>
            <p:ph type="body" sz="quarter" idx="12"/>
          </p:nvPr>
        </p:nvSpPr>
        <p:spPr>
          <a:xfrm>
            <a:off x="398673" y="618283"/>
            <a:ext cx="9074150" cy="431800"/>
          </a:xfrm>
        </p:spPr>
        <p:txBody>
          <a:bodyPr/>
          <a:lstStyle/>
          <a:p>
            <a:r>
              <a:rPr lang="cs-CZ" dirty="0">
                <a:latin typeface="Calibri" pitchFamily="34" charset="0"/>
              </a:rPr>
              <a:t>Hydraulika moderního traktoru</a:t>
            </a:r>
          </a:p>
          <a:p>
            <a:r>
              <a:rPr lang="cs-CZ" b="0" dirty="0" smtClean="0">
                <a:latin typeface="Calibri" pitchFamily="34" charset="0"/>
              </a:rPr>
              <a:t>Funkční hydraulika / pracovní hydraulika – </a:t>
            </a:r>
            <a:r>
              <a:rPr lang="cs-CZ" b="0" dirty="0" smtClean="0">
                <a:solidFill>
                  <a:srgbClr val="FF0000"/>
                </a:solidFill>
                <a:latin typeface="Calibri" pitchFamily="34" charset="0"/>
              </a:rPr>
              <a:t>Tlumení</a:t>
            </a:r>
            <a:endParaRPr lang="en-US" b="0" dirty="0">
              <a:solidFill>
                <a:srgbClr val="FF0000"/>
              </a:solidFill>
              <a:latin typeface="Calibri" pitchFamily="34" charset="0"/>
            </a:endParaRPr>
          </a:p>
        </p:txBody>
      </p:sp>
      <p:sp>
        <p:nvSpPr>
          <p:cNvPr id="36" name="Rechteck 7"/>
          <p:cNvSpPr>
            <a:spLocks noChangeArrowheads="1"/>
          </p:cNvSpPr>
          <p:nvPr/>
        </p:nvSpPr>
        <p:spPr bwMode="auto">
          <a:xfrm>
            <a:off x="6862507" y="3715388"/>
            <a:ext cx="1512168" cy="551856"/>
          </a:xfrm>
          <a:prstGeom prst="rect">
            <a:avLst/>
          </a:prstGeom>
          <a:noFill/>
          <a:ln>
            <a:noFill/>
          </a:ln>
          <a:extLst/>
        </p:spPr>
        <p:txBody>
          <a:bodyPr/>
          <a:lstStyle/>
          <a:p>
            <a:pPr algn="ctr"/>
            <a:r>
              <a:rPr lang="cs-CZ" sz="1600" b="1" dirty="0" smtClean="0"/>
              <a:t>Tlakový senzor</a:t>
            </a:r>
            <a:endParaRPr lang="en-US" sz="1600" b="1" dirty="0" smtClean="0"/>
          </a:p>
          <a:p>
            <a:endParaRPr lang="en-US" sz="1400" b="1" dirty="0"/>
          </a:p>
        </p:txBody>
      </p:sp>
    </p:spTree>
    <p:extLst>
      <p:ext uri="{BB962C8B-B14F-4D97-AF65-F5344CB8AC3E}">
        <p14:creationId xmlns:p14="http://schemas.microsoft.com/office/powerpoint/2010/main" val="958418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258" y="3284984"/>
            <a:ext cx="1941966" cy="2761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platzhalter 1"/>
          <p:cNvSpPr>
            <a:spLocks noGrp="1"/>
          </p:cNvSpPr>
          <p:nvPr>
            <p:ph type="body" sz="quarter" idx="10"/>
          </p:nvPr>
        </p:nvSpPr>
        <p:spPr>
          <a:xfrm>
            <a:off x="416496" y="3501008"/>
            <a:ext cx="9145016" cy="2592288"/>
          </a:xfrm>
        </p:spPr>
        <p:txBody>
          <a:bodyPr/>
          <a:lstStyle/>
          <a:p>
            <a:pPr marL="285750" indent="-285750">
              <a:buFont typeface="Arial" panose="020B0604020202020204" pitchFamily="34" charset="0"/>
              <a:buChar char="•"/>
            </a:pPr>
            <a:endParaRPr lang="cs-CZ" b="0" dirty="0"/>
          </a:p>
          <a:p>
            <a:pPr marL="285750" indent="-285750">
              <a:buFont typeface="Arial" panose="020B0604020202020204" pitchFamily="34" charset="0"/>
              <a:buChar char="•"/>
            </a:pPr>
            <a:endParaRPr lang="en-US" dirty="0" smtClean="0"/>
          </a:p>
        </p:txBody>
      </p:sp>
      <p:sp>
        <p:nvSpPr>
          <p:cNvPr id="8" name="Textplatzhalter 1"/>
          <p:cNvSpPr>
            <a:spLocks noGrp="1"/>
          </p:cNvSpPr>
          <p:nvPr>
            <p:ph type="body" sz="quarter" idx="10"/>
          </p:nvPr>
        </p:nvSpPr>
        <p:spPr>
          <a:xfrm>
            <a:off x="568896" y="1556792"/>
            <a:ext cx="9145016" cy="4464496"/>
          </a:xfrm>
        </p:spPr>
        <p:txBody>
          <a:bodyPr/>
          <a:lstStyle/>
          <a:p>
            <a:r>
              <a:rPr lang="cs-CZ" b="0" dirty="0" smtClean="0"/>
              <a:t>Evropská </a:t>
            </a:r>
            <a:r>
              <a:rPr lang="cs-CZ" b="0" dirty="0"/>
              <a:t>směrnice (2002/44/EK) </a:t>
            </a:r>
            <a:r>
              <a:rPr lang="cs-CZ" b="0" dirty="0" smtClean="0"/>
              <a:t>definuje </a:t>
            </a:r>
            <a:r>
              <a:rPr lang="pl-PL" b="0" dirty="0" smtClean="0"/>
              <a:t>expoziční </a:t>
            </a:r>
            <a:r>
              <a:rPr lang="pl-PL" b="0" dirty="0"/>
              <a:t>limit a akční hodnoty takto</a:t>
            </a:r>
            <a:r>
              <a:rPr lang="pl-PL" b="0" dirty="0" smtClean="0"/>
              <a:t>:</a:t>
            </a:r>
          </a:p>
          <a:p>
            <a:endParaRPr lang="cs-CZ" sz="1600" dirty="0" smtClean="0"/>
          </a:p>
          <a:p>
            <a:r>
              <a:rPr lang="cs-CZ" sz="1600" dirty="0" smtClean="0"/>
              <a:t>Příklad </a:t>
            </a:r>
            <a:r>
              <a:rPr lang="pt-BR" sz="1600" dirty="0" smtClean="0"/>
              <a:t>Vibrace </a:t>
            </a:r>
            <a:r>
              <a:rPr lang="pt-BR" sz="1600" dirty="0"/>
              <a:t>působící na celé tělo:</a:t>
            </a:r>
          </a:p>
          <a:p>
            <a:r>
              <a:rPr lang="cs-CZ" sz="1600" dirty="0"/>
              <a:t>● </a:t>
            </a:r>
            <a:r>
              <a:rPr lang="cs-CZ" sz="1600" b="0" dirty="0"/>
              <a:t>Expoziční limitní hodnota pro </a:t>
            </a:r>
            <a:r>
              <a:rPr lang="cs-CZ" sz="1600" b="0" dirty="0" smtClean="0"/>
              <a:t>všechny </a:t>
            </a:r>
            <a:r>
              <a:rPr lang="en-US" sz="1600" b="0" dirty="0" err="1" smtClean="0"/>
              <a:t>směry</a:t>
            </a:r>
            <a:r>
              <a:rPr lang="en-US" sz="1600" b="0" dirty="0" smtClean="0"/>
              <a:t> </a:t>
            </a:r>
            <a:r>
              <a:rPr lang="cs-CZ" sz="1600" b="0" dirty="0"/>
              <a:t>	</a:t>
            </a:r>
            <a:r>
              <a:rPr lang="en-US" sz="1600" b="0" dirty="0" smtClean="0"/>
              <a:t>A </a:t>
            </a:r>
            <a:r>
              <a:rPr lang="en-US" sz="1600" b="0" dirty="0"/>
              <a:t>(8) = 1,15 m/s²</a:t>
            </a:r>
          </a:p>
          <a:p>
            <a:r>
              <a:rPr lang="cs-CZ" sz="1600" dirty="0"/>
              <a:t>● </a:t>
            </a:r>
            <a:r>
              <a:rPr lang="cs-CZ" sz="1600" b="0" dirty="0"/>
              <a:t>Akční hodnota pro všechny </a:t>
            </a:r>
            <a:r>
              <a:rPr lang="cs-CZ" sz="1600" b="0" dirty="0" smtClean="0"/>
              <a:t>směry		A </a:t>
            </a:r>
            <a:r>
              <a:rPr lang="cs-CZ" sz="1600" b="0" dirty="0"/>
              <a:t>(8) = 0,5 </a:t>
            </a:r>
            <a:r>
              <a:rPr lang="cs-CZ" sz="1600" b="0" dirty="0" smtClean="0"/>
              <a:t>m/s²</a:t>
            </a:r>
          </a:p>
          <a:p>
            <a:endParaRPr lang="cs-CZ" sz="1600" b="0" dirty="0"/>
          </a:p>
          <a:p>
            <a:r>
              <a:rPr lang="cs-CZ" sz="1600" dirty="0"/>
              <a:t>Vibrace přenášené na celé tělo a možné následky</a:t>
            </a:r>
            <a:endParaRPr lang="cs-CZ" sz="1600" b="0" dirty="0"/>
          </a:p>
          <a:p>
            <a:r>
              <a:rPr lang="cs-CZ" sz="1600" b="0" dirty="0"/>
              <a:t>Vibrace působící na celé tělo mohou</a:t>
            </a:r>
          </a:p>
          <a:p>
            <a:r>
              <a:rPr lang="cs-CZ" sz="1600" b="0" dirty="0"/>
              <a:t>● poškodit smysly a vést k potížím s rovnováhou, </a:t>
            </a:r>
          </a:p>
          <a:p>
            <a:r>
              <a:rPr lang="cs-CZ" sz="1600" b="0" dirty="0"/>
              <a:t>	ke kinetóze nebo problémům s viděním</a:t>
            </a:r>
          </a:p>
          <a:p>
            <a:r>
              <a:rPr lang="cs-CZ" sz="1600" b="0" dirty="0"/>
              <a:t>● poškodit jemnou motoriku nebo snížit výkonnost,</a:t>
            </a:r>
          </a:p>
          <a:p>
            <a:r>
              <a:rPr lang="cs-CZ" sz="1600" b="0" dirty="0"/>
              <a:t>● způsobit zažívací problémy,</a:t>
            </a:r>
          </a:p>
          <a:p>
            <a:r>
              <a:rPr lang="cs-CZ" sz="1600" b="0" dirty="0"/>
              <a:t>● negativně ovlivnit pohyblivost páteře</a:t>
            </a:r>
          </a:p>
          <a:p>
            <a:endParaRPr lang="cs-CZ" sz="1600" dirty="0" smtClean="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6677" y="3140968"/>
            <a:ext cx="2373584"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Volný tvar 3"/>
          <p:cNvSpPr/>
          <p:nvPr/>
        </p:nvSpPr>
        <p:spPr>
          <a:xfrm>
            <a:off x="5457056" y="4135568"/>
            <a:ext cx="3547725" cy="1597688"/>
          </a:xfrm>
          <a:custGeom>
            <a:avLst/>
            <a:gdLst>
              <a:gd name="connsiteX0" fmla="*/ 0 w 3547725"/>
              <a:gd name="connsiteY0" fmla="*/ 1336430 h 1597688"/>
              <a:gd name="connsiteX1" fmla="*/ 50241 w 3547725"/>
              <a:gd name="connsiteY1" fmla="*/ 1326382 h 1597688"/>
              <a:gd name="connsiteX2" fmla="*/ 190918 w 3547725"/>
              <a:gd name="connsiteY2" fmla="*/ 1346479 h 1597688"/>
              <a:gd name="connsiteX3" fmla="*/ 301450 w 3547725"/>
              <a:gd name="connsiteY3" fmla="*/ 1326382 h 1597688"/>
              <a:gd name="connsiteX4" fmla="*/ 331595 w 3547725"/>
              <a:gd name="connsiteY4" fmla="*/ 1306285 h 1597688"/>
              <a:gd name="connsiteX5" fmla="*/ 442127 w 3547725"/>
              <a:gd name="connsiteY5" fmla="*/ 1316334 h 1597688"/>
              <a:gd name="connsiteX6" fmla="*/ 482320 w 3547725"/>
              <a:gd name="connsiteY6" fmla="*/ 1326382 h 1597688"/>
              <a:gd name="connsiteX7" fmla="*/ 502417 w 3547725"/>
              <a:gd name="connsiteY7" fmla="*/ 1356527 h 1597688"/>
              <a:gd name="connsiteX8" fmla="*/ 532562 w 3547725"/>
              <a:gd name="connsiteY8" fmla="*/ 1376624 h 1597688"/>
              <a:gd name="connsiteX9" fmla="*/ 622997 w 3547725"/>
              <a:gd name="connsiteY9" fmla="*/ 1396721 h 1597688"/>
              <a:gd name="connsiteX10" fmla="*/ 643094 w 3547725"/>
              <a:gd name="connsiteY10" fmla="*/ 1336430 h 1597688"/>
              <a:gd name="connsiteX11" fmla="*/ 653142 w 3547725"/>
              <a:gd name="connsiteY11" fmla="*/ 1306285 h 1597688"/>
              <a:gd name="connsiteX12" fmla="*/ 813916 w 3547725"/>
              <a:gd name="connsiteY12" fmla="*/ 1276140 h 1597688"/>
              <a:gd name="connsiteX13" fmla="*/ 874206 w 3547725"/>
              <a:gd name="connsiteY13" fmla="*/ 1286189 h 1597688"/>
              <a:gd name="connsiteX14" fmla="*/ 914400 w 3547725"/>
              <a:gd name="connsiteY14" fmla="*/ 1296237 h 1597688"/>
              <a:gd name="connsiteX15" fmla="*/ 954593 w 3547725"/>
              <a:gd name="connsiteY15" fmla="*/ 1356527 h 1597688"/>
              <a:gd name="connsiteX16" fmla="*/ 1004835 w 3547725"/>
              <a:gd name="connsiteY16" fmla="*/ 1155560 h 1597688"/>
              <a:gd name="connsiteX17" fmla="*/ 1024931 w 3547725"/>
              <a:gd name="connsiteY17" fmla="*/ 1095270 h 1597688"/>
              <a:gd name="connsiteX18" fmla="*/ 1034980 w 3547725"/>
              <a:gd name="connsiteY18" fmla="*/ 1065125 h 1597688"/>
              <a:gd name="connsiteX19" fmla="*/ 1045028 w 3547725"/>
              <a:gd name="connsiteY19" fmla="*/ 1034980 h 1597688"/>
              <a:gd name="connsiteX20" fmla="*/ 1075173 w 3547725"/>
              <a:gd name="connsiteY20" fmla="*/ 1004835 h 1597688"/>
              <a:gd name="connsiteX21" fmla="*/ 1145512 w 3547725"/>
              <a:gd name="connsiteY21" fmla="*/ 1014883 h 1597688"/>
              <a:gd name="connsiteX22" fmla="*/ 1155560 w 3547725"/>
              <a:gd name="connsiteY22" fmla="*/ 1085222 h 1597688"/>
              <a:gd name="connsiteX23" fmla="*/ 1145512 w 3547725"/>
              <a:gd name="connsiteY23" fmla="*/ 1286189 h 1597688"/>
              <a:gd name="connsiteX24" fmla="*/ 1155560 w 3547725"/>
              <a:gd name="connsiteY24" fmla="*/ 1457011 h 1597688"/>
              <a:gd name="connsiteX25" fmla="*/ 1215850 w 3547725"/>
              <a:gd name="connsiteY25" fmla="*/ 1436914 h 1597688"/>
              <a:gd name="connsiteX26" fmla="*/ 1266092 w 3547725"/>
              <a:gd name="connsiteY26" fmla="*/ 1366576 h 1597688"/>
              <a:gd name="connsiteX27" fmla="*/ 1296237 w 3547725"/>
              <a:gd name="connsiteY27" fmla="*/ 1396721 h 1597688"/>
              <a:gd name="connsiteX28" fmla="*/ 1316334 w 3547725"/>
              <a:gd name="connsiteY28" fmla="*/ 1426866 h 1597688"/>
              <a:gd name="connsiteX29" fmla="*/ 1356527 w 3547725"/>
              <a:gd name="connsiteY29" fmla="*/ 1446962 h 1597688"/>
              <a:gd name="connsiteX30" fmla="*/ 1386672 w 3547725"/>
              <a:gd name="connsiteY30" fmla="*/ 1426866 h 1597688"/>
              <a:gd name="connsiteX31" fmla="*/ 1426865 w 3547725"/>
              <a:gd name="connsiteY31" fmla="*/ 1366576 h 1597688"/>
              <a:gd name="connsiteX32" fmla="*/ 1487156 w 3547725"/>
              <a:gd name="connsiteY32" fmla="*/ 1326382 h 1597688"/>
              <a:gd name="connsiteX33" fmla="*/ 1547446 w 3547725"/>
              <a:gd name="connsiteY33" fmla="*/ 1306285 h 1597688"/>
              <a:gd name="connsiteX34" fmla="*/ 1577591 w 3547725"/>
              <a:gd name="connsiteY34" fmla="*/ 1296237 h 1597688"/>
              <a:gd name="connsiteX35" fmla="*/ 1617784 w 3547725"/>
              <a:gd name="connsiteY35" fmla="*/ 1286189 h 1597688"/>
              <a:gd name="connsiteX36" fmla="*/ 1678074 w 3547725"/>
              <a:gd name="connsiteY36" fmla="*/ 1266092 h 1597688"/>
              <a:gd name="connsiteX37" fmla="*/ 1758461 w 3547725"/>
              <a:gd name="connsiteY37" fmla="*/ 1245995 h 1597688"/>
              <a:gd name="connsiteX38" fmla="*/ 1838848 w 3547725"/>
              <a:gd name="connsiteY38" fmla="*/ 1256044 h 1597688"/>
              <a:gd name="connsiteX39" fmla="*/ 1879041 w 3547725"/>
              <a:gd name="connsiteY39" fmla="*/ 1266092 h 1597688"/>
              <a:gd name="connsiteX40" fmla="*/ 1929283 w 3547725"/>
              <a:gd name="connsiteY40" fmla="*/ 1276140 h 1597688"/>
              <a:gd name="connsiteX41" fmla="*/ 1959428 w 3547725"/>
              <a:gd name="connsiteY41" fmla="*/ 1286189 h 1597688"/>
              <a:gd name="connsiteX42" fmla="*/ 2009670 w 3547725"/>
              <a:gd name="connsiteY42" fmla="*/ 1296237 h 1597688"/>
              <a:gd name="connsiteX43" fmla="*/ 2039815 w 3547725"/>
              <a:gd name="connsiteY43" fmla="*/ 1306285 h 1597688"/>
              <a:gd name="connsiteX44" fmla="*/ 2090057 w 3547725"/>
              <a:gd name="connsiteY44" fmla="*/ 1316334 h 1597688"/>
              <a:gd name="connsiteX45" fmla="*/ 2240782 w 3547725"/>
              <a:gd name="connsiteY45" fmla="*/ 1316334 h 1597688"/>
              <a:gd name="connsiteX46" fmla="*/ 2301072 w 3547725"/>
              <a:gd name="connsiteY46" fmla="*/ 1336430 h 1597688"/>
              <a:gd name="connsiteX47" fmla="*/ 2321169 w 3547725"/>
              <a:gd name="connsiteY47" fmla="*/ 1306285 h 1597688"/>
              <a:gd name="connsiteX48" fmla="*/ 2331217 w 3547725"/>
              <a:gd name="connsiteY48" fmla="*/ 1256044 h 1597688"/>
              <a:gd name="connsiteX49" fmla="*/ 2341265 w 3547725"/>
              <a:gd name="connsiteY49" fmla="*/ 1225899 h 1597688"/>
              <a:gd name="connsiteX50" fmla="*/ 2371410 w 3547725"/>
              <a:gd name="connsiteY50" fmla="*/ 1215850 h 1597688"/>
              <a:gd name="connsiteX51" fmla="*/ 2391507 w 3547725"/>
              <a:gd name="connsiteY51" fmla="*/ 1245995 h 1597688"/>
              <a:gd name="connsiteX52" fmla="*/ 2441749 w 3547725"/>
              <a:gd name="connsiteY52" fmla="*/ 1306285 h 1597688"/>
              <a:gd name="connsiteX53" fmla="*/ 2481942 w 3547725"/>
              <a:gd name="connsiteY53" fmla="*/ 1346479 h 1597688"/>
              <a:gd name="connsiteX54" fmla="*/ 2491991 w 3547725"/>
              <a:gd name="connsiteY54" fmla="*/ 1376624 h 1597688"/>
              <a:gd name="connsiteX55" fmla="*/ 2522136 w 3547725"/>
              <a:gd name="connsiteY55" fmla="*/ 1276140 h 1597688"/>
              <a:gd name="connsiteX56" fmla="*/ 2632668 w 3547725"/>
              <a:gd name="connsiteY56" fmla="*/ 1296237 h 1597688"/>
              <a:gd name="connsiteX57" fmla="*/ 2662813 w 3547725"/>
              <a:gd name="connsiteY57" fmla="*/ 1316334 h 1597688"/>
              <a:gd name="connsiteX58" fmla="*/ 2803490 w 3547725"/>
              <a:gd name="connsiteY58" fmla="*/ 1316334 h 1597688"/>
              <a:gd name="connsiteX59" fmla="*/ 2793441 w 3547725"/>
              <a:gd name="connsiteY59" fmla="*/ 1376624 h 1597688"/>
              <a:gd name="connsiteX60" fmla="*/ 2783393 w 3547725"/>
              <a:gd name="connsiteY60" fmla="*/ 1306285 h 1597688"/>
              <a:gd name="connsiteX61" fmla="*/ 2773345 w 3547725"/>
              <a:gd name="connsiteY61" fmla="*/ 1256044 h 1597688"/>
              <a:gd name="connsiteX62" fmla="*/ 2763296 w 3547725"/>
              <a:gd name="connsiteY62" fmla="*/ 1175657 h 1597688"/>
              <a:gd name="connsiteX63" fmla="*/ 2783393 w 3547725"/>
              <a:gd name="connsiteY63" fmla="*/ 984738 h 1597688"/>
              <a:gd name="connsiteX64" fmla="*/ 2803490 w 3547725"/>
              <a:gd name="connsiteY64" fmla="*/ 944545 h 1597688"/>
              <a:gd name="connsiteX65" fmla="*/ 2833635 w 3547725"/>
              <a:gd name="connsiteY65" fmla="*/ 894303 h 1597688"/>
              <a:gd name="connsiteX66" fmla="*/ 2893925 w 3547725"/>
              <a:gd name="connsiteY66" fmla="*/ 854110 h 1597688"/>
              <a:gd name="connsiteX67" fmla="*/ 2914021 w 3547725"/>
              <a:gd name="connsiteY67" fmla="*/ 1286189 h 1597688"/>
              <a:gd name="connsiteX68" fmla="*/ 2934118 w 3547725"/>
              <a:gd name="connsiteY68" fmla="*/ 1457011 h 1597688"/>
              <a:gd name="connsiteX69" fmla="*/ 2954215 w 3547725"/>
              <a:gd name="connsiteY69" fmla="*/ 1245995 h 1597688"/>
              <a:gd name="connsiteX70" fmla="*/ 2974312 w 3547725"/>
              <a:gd name="connsiteY70" fmla="*/ 1125415 h 1597688"/>
              <a:gd name="connsiteX71" fmla="*/ 2984360 w 3547725"/>
              <a:gd name="connsiteY71" fmla="*/ 622998 h 1597688"/>
              <a:gd name="connsiteX72" fmla="*/ 2994408 w 3547725"/>
              <a:gd name="connsiteY72" fmla="*/ 592852 h 1597688"/>
              <a:gd name="connsiteX73" fmla="*/ 3004457 w 3547725"/>
              <a:gd name="connsiteY73" fmla="*/ 512466 h 1597688"/>
              <a:gd name="connsiteX74" fmla="*/ 3024553 w 3547725"/>
              <a:gd name="connsiteY74" fmla="*/ 371789 h 1597688"/>
              <a:gd name="connsiteX75" fmla="*/ 3034602 w 3547725"/>
              <a:gd name="connsiteY75" fmla="*/ 321547 h 1597688"/>
              <a:gd name="connsiteX76" fmla="*/ 3044650 w 3547725"/>
              <a:gd name="connsiteY76" fmla="*/ 291402 h 1597688"/>
              <a:gd name="connsiteX77" fmla="*/ 3064747 w 3547725"/>
              <a:gd name="connsiteY77" fmla="*/ 221063 h 1597688"/>
              <a:gd name="connsiteX78" fmla="*/ 3104940 w 3547725"/>
              <a:gd name="connsiteY78" fmla="*/ 150725 h 1597688"/>
              <a:gd name="connsiteX79" fmla="*/ 3114989 w 3547725"/>
              <a:gd name="connsiteY79" fmla="*/ 120580 h 1597688"/>
              <a:gd name="connsiteX80" fmla="*/ 3155182 w 3547725"/>
              <a:gd name="connsiteY80" fmla="*/ 30145 h 1597688"/>
              <a:gd name="connsiteX81" fmla="*/ 3165230 w 3547725"/>
              <a:gd name="connsiteY81" fmla="*/ 0 h 1597688"/>
              <a:gd name="connsiteX82" fmla="*/ 3175279 w 3547725"/>
              <a:gd name="connsiteY82" fmla="*/ 221063 h 1597688"/>
              <a:gd name="connsiteX83" fmla="*/ 3185327 w 3547725"/>
              <a:gd name="connsiteY83" fmla="*/ 351692 h 1597688"/>
              <a:gd name="connsiteX84" fmla="*/ 3205424 w 3547725"/>
              <a:gd name="connsiteY84" fmla="*/ 1205802 h 1597688"/>
              <a:gd name="connsiteX85" fmla="*/ 3225520 w 3547725"/>
              <a:gd name="connsiteY85" fmla="*/ 1336430 h 1597688"/>
              <a:gd name="connsiteX86" fmla="*/ 3265714 w 3547725"/>
              <a:gd name="connsiteY86" fmla="*/ 1597688 h 1597688"/>
              <a:gd name="connsiteX87" fmla="*/ 3275762 w 3547725"/>
              <a:gd name="connsiteY87" fmla="*/ 1426866 h 1597688"/>
              <a:gd name="connsiteX88" fmla="*/ 3285810 w 3547725"/>
              <a:gd name="connsiteY88" fmla="*/ 1376624 h 1597688"/>
              <a:gd name="connsiteX89" fmla="*/ 3305907 w 3547725"/>
              <a:gd name="connsiteY89" fmla="*/ 1205802 h 1597688"/>
              <a:gd name="connsiteX90" fmla="*/ 3336052 w 3547725"/>
              <a:gd name="connsiteY90" fmla="*/ 1276140 h 1597688"/>
              <a:gd name="connsiteX91" fmla="*/ 3346101 w 3547725"/>
              <a:gd name="connsiteY91" fmla="*/ 1326382 h 1597688"/>
              <a:gd name="connsiteX92" fmla="*/ 3366197 w 3547725"/>
              <a:gd name="connsiteY92" fmla="*/ 1376624 h 1597688"/>
              <a:gd name="connsiteX93" fmla="*/ 3386294 w 3547725"/>
              <a:gd name="connsiteY93" fmla="*/ 1457011 h 1597688"/>
              <a:gd name="connsiteX94" fmla="*/ 3436536 w 3547725"/>
              <a:gd name="connsiteY94" fmla="*/ 1386672 h 1597688"/>
              <a:gd name="connsiteX95" fmla="*/ 3496826 w 3547725"/>
              <a:gd name="connsiteY95" fmla="*/ 1316334 h 1597688"/>
              <a:gd name="connsiteX96" fmla="*/ 3516923 w 3547725"/>
              <a:gd name="connsiteY96" fmla="*/ 1256044 h 1597688"/>
              <a:gd name="connsiteX97" fmla="*/ 3537019 w 3547725"/>
              <a:gd name="connsiteY97" fmla="*/ 1356527 h 1597688"/>
              <a:gd name="connsiteX98" fmla="*/ 3547068 w 3547725"/>
              <a:gd name="connsiteY98" fmla="*/ 1406769 h 1597688"/>
              <a:gd name="connsiteX99" fmla="*/ 3547068 w 3547725"/>
              <a:gd name="connsiteY99" fmla="*/ 1446962 h 159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547725" h="1597688">
                <a:moveTo>
                  <a:pt x="0" y="1336430"/>
                </a:moveTo>
                <a:cubicBezTo>
                  <a:pt x="16747" y="1333081"/>
                  <a:pt x="33162" y="1326382"/>
                  <a:pt x="50241" y="1326382"/>
                </a:cubicBezTo>
                <a:cubicBezTo>
                  <a:pt x="138303" y="1326382"/>
                  <a:pt x="135129" y="1327881"/>
                  <a:pt x="190918" y="1346479"/>
                </a:cubicBezTo>
                <a:cubicBezTo>
                  <a:pt x="218622" y="1343016"/>
                  <a:pt x="270472" y="1341871"/>
                  <a:pt x="301450" y="1326382"/>
                </a:cubicBezTo>
                <a:cubicBezTo>
                  <a:pt x="312252" y="1320981"/>
                  <a:pt x="321547" y="1312984"/>
                  <a:pt x="331595" y="1306285"/>
                </a:cubicBezTo>
                <a:cubicBezTo>
                  <a:pt x="368439" y="1309635"/>
                  <a:pt x="405456" y="1311444"/>
                  <a:pt x="442127" y="1316334"/>
                </a:cubicBezTo>
                <a:cubicBezTo>
                  <a:pt x="455816" y="1318159"/>
                  <a:pt x="470829" y="1318722"/>
                  <a:pt x="482320" y="1326382"/>
                </a:cubicBezTo>
                <a:cubicBezTo>
                  <a:pt x="492368" y="1333081"/>
                  <a:pt x="493878" y="1347988"/>
                  <a:pt x="502417" y="1356527"/>
                </a:cubicBezTo>
                <a:cubicBezTo>
                  <a:pt x="510956" y="1365066"/>
                  <a:pt x="522514" y="1369925"/>
                  <a:pt x="532562" y="1376624"/>
                </a:cubicBezTo>
                <a:cubicBezTo>
                  <a:pt x="545609" y="1415765"/>
                  <a:pt x="546226" y="1450461"/>
                  <a:pt x="622997" y="1396721"/>
                </a:cubicBezTo>
                <a:cubicBezTo>
                  <a:pt x="640352" y="1384573"/>
                  <a:pt x="636395" y="1356527"/>
                  <a:pt x="643094" y="1336430"/>
                </a:cubicBezTo>
                <a:cubicBezTo>
                  <a:pt x="646443" y="1326382"/>
                  <a:pt x="643094" y="1309634"/>
                  <a:pt x="653142" y="1306285"/>
                </a:cubicBezTo>
                <a:cubicBezTo>
                  <a:pt x="745366" y="1275545"/>
                  <a:pt x="692353" y="1288297"/>
                  <a:pt x="813916" y="1276140"/>
                </a:cubicBezTo>
                <a:cubicBezTo>
                  <a:pt x="834013" y="1279490"/>
                  <a:pt x="854228" y="1282193"/>
                  <a:pt x="874206" y="1286189"/>
                </a:cubicBezTo>
                <a:cubicBezTo>
                  <a:pt x="887748" y="1288897"/>
                  <a:pt x="904007" y="1287143"/>
                  <a:pt x="914400" y="1296237"/>
                </a:cubicBezTo>
                <a:cubicBezTo>
                  <a:pt x="932577" y="1312142"/>
                  <a:pt x="954593" y="1356527"/>
                  <a:pt x="954593" y="1356527"/>
                </a:cubicBezTo>
                <a:cubicBezTo>
                  <a:pt x="1059692" y="1330253"/>
                  <a:pt x="979843" y="1363824"/>
                  <a:pt x="1004835" y="1155560"/>
                </a:cubicBezTo>
                <a:cubicBezTo>
                  <a:pt x="1007359" y="1134527"/>
                  <a:pt x="1018232" y="1115367"/>
                  <a:pt x="1024931" y="1095270"/>
                </a:cubicBezTo>
                <a:lnTo>
                  <a:pt x="1034980" y="1065125"/>
                </a:lnTo>
                <a:cubicBezTo>
                  <a:pt x="1038329" y="1055077"/>
                  <a:pt x="1037538" y="1042470"/>
                  <a:pt x="1045028" y="1034980"/>
                </a:cubicBezTo>
                <a:lnTo>
                  <a:pt x="1075173" y="1004835"/>
                </a:lnTo>
                <a:cubicBezTo>
                  <a:pt x="1098619" y="1008184"/>
                  <a:pt x="1128765" y="998136"/>
                  <a:pt x="1145512" y="1014883"/>
                </a:cubicBezTo>
                <a:cubicBezTo>
                  <a:pt x="1162259" y="1031630"/>
                  <a:pt x="1155560" y="1061538"/>
                  <a:pt x="1155560" y="1085222"/>
                </a:cubicBezTo>
                <a:cubicBezTo>
                  <a:pt x="1155560" y="1152295"/>
                  <a:pt x="1148861" y="1219200"/>
                  <a:pt x="1145512" y="1286189"/>
                </a:cubicBezTo>
                <a:cubicBezTo>
                  <a:pt x="1148861" y="1343130"/>
                  <a:pt x="1131439" y="1405323"/>
                  <a:pt x="1155560" y="1457011"/>
                </a:cubicBezTo>
                <a:cubicBezTo>
                  <a:pt x="1164518" y="1476207"/>
                  <a:pt x="1215850" y="1436914"/>
                  <a:pt x="1215850" y="1436914"/>
                </a:cubicBezTo>
                <a:cubicBezTo>
                  <a:pt x="1239296" y="1366576"/>
                  <a:pt x="1215850" y="1383323"/>
                  <a:pt x="1266092" y="1366576"/>
                </a:cubicBezTo>
                <a:cubicBezTo>
                  <a:pt x="1276140" y="1376624"/>
                  <a:pt x="1287140" y="1385804"/>
                  <a:pt x="1296237" y="1396721"/>
                </a:cubicBezTo>
                <a:cubicBezTo>
                  <a:pt x="1303968" y="1405999"/>
                  <a:pt x="1307056" y="1419135"/>
                  <a:pt x="1316334" y="1426866"/>
                </a:cubicBezTo>
                <a:cubicBezTo>
                  <a:pt x="1327841" y="1436455"/>
                  <a:pt x="1343129" y="1440263"/>
                  <a:pt x="1356527" y="1446962"/>
                </a:cubicBezTo>
                <a:cubicBezTo>
                  <a:pt x="1366575" y="1440263"/>
                  <a:pt x="1378720" y="1435954"/>
                  <a:pt x="1386672" y="1426866"/>
                </a:cubicBezTo>
                <a:cubicBezTo>
                  <a:pt x="1402577" y="1408689"/>
                  <a:pt x="1406768" y="1379974"/>
                  <a:pt x="1426865" y="1366576"/>
                </a:cubicBezTo>
                <a:cubicBezTo>
                  <a:pt x="1446962" y="1353178"/>
                  <a:pt x="1464242" y="1334020"/>
                  <a:pt x="1487156" y="1326382"/>
                </a:cubicBezTo>
                <a:lnTo>
                  <a:pt x="1547446" y="1306285"/>
                </a:lnTo>
                <a:cubicBezTo>
                  <a:pt x="1557494" y="1302936"/>
                  <a:pt x="1567315" y="1298806"/>
                  <a:pt x="1577591" y="1296237"/>
                </a:cubicBezTo>
                <a:cubicBezTo>
                  <a:pt x="1590989" y="1292888"/>
                  <a:pt x="1604556" y="1290157"/>
                  <a:pt x="1617784" y="1286189"/>
                </a:cubicBezTo>
                <a:cubicBezTo>
                  <a:pt x="1638074" y="1280102"/>
                  <a:pt x="1657523" y="1271230"/>
                  <a:pt x="1678074" y="1266092"/>
                </a:cubicBezTo>
                <a:lnTo>
                  <a:pt x="1758461" y="1245995"/>
                </a:lnTo>
                <a:cubicBezTo>
                  <a:pt x="1785257" y="1249345"/>
                  <a:pt x="1812211" y="1251604"/>
                  <a:pt x="1838848" y="1256044"/>
                </a:cubicBezTo>
                <a:cubicBezTo>
                  <a:pt x="1852470" y="1258314"/>
                  <a:pt x="1865560" y="1263096"/>
                  <a:pt x="1879041" y="1266092"/>
                </a:cubicBezTo>
                <a:cubicBezTo>
                  <a:pt x="1895713" y="1269797"/>
                  <a:pt x="1912714" y="1271998"/>
                  <a:pt x="1929283" y="1276140"/>
                </a:cubicBezTo>
                <a:cubicBezTo>
                  <a:pt x="1939559" y="1278709"/>
                  <a:pt x="1949152" y="1283620"/>
                  <a:pt x="1959428" y="1286189"/>
                </a:cubicBezTo>
                <a:cubicBezTo>
                  <a:pt x="1975997" y="1290331"/>
                  <a:pt x="1993101" y="1292095"/>
                  <a:pt x="2009670" y="1296237"/>
                </a:cubicBezTo>
                <a:cubicBezTo>
                  <a:pt x="2019946" y="1298806"/>
                  <a:pt x="2029539" y="1303716"/>
                  <a:pt x="2039815" y="1306285"/>
                </a:cubicBezTo>
                <a:cubicBezTo>
                  <a:pt x="2056384" y="1310427"/>
                  <a:pt x="2073310" y="1312984"/>
                  <a:pt x="2090057" y="1316334"/>
                </a:cubicBezTo>
                <a:cubicBezTo>
                  <a:pt x="2169756" y="1307478"/>
                  <a:pt x="2171388" y="1298986"/>
                  <a:pt x="2240782" y="1316334"/>
                </a:cubicBezTo>
                <a:cubicBezTo>
                  <a:pt x="2261333" y="1321472"/>
                  <a:pt x="2301072" y="1336430"/>
                  <a:pt x="2301072" y="1336430"/>
                </a:cubicBezTo>
                <a:cubicBezTo>
                  <a:pt x="2307771" y="1326382"/>
                  <a:pt x="2316929" y="1317593"/>
                  <a:pt x="2321169" y="1306285"/>
                </a:cubicBezTo>
                <a:cubicBezTo>
                  <a:pt x="2327166" y="1290294"/>
                  <a:pt x="2327075" y="1272613"/>
                  <a:pt x="2331217" y="1256044"/>
                </a:cubicBezTo>
                <a:cubicBezTo>
                  <a:pt x="2333786" y="1245768"/>
                  <a:pt x="2333776" y="1233389"/>
                  <a:pt x="2341265" y="1225899"/>
                </a:cubicBezTo>
                <a:cubicBezTo>
                  <a:pt x="2348755" y="1218409"/>
                  <a:pt x="2361362" y="1219200"/>
                  <a:pt x="2371410" y="1215850"/>
                </a:cubicBezTo>
                <a:cubicBezTo>
                  <a:pt x="2378109" y="1225898"/>
                  <a:pt x="2383776" y="1236717"/>
                  <a:pt x="2391507" y="1245995"/>
                </a:cubicBezTo>
                <a:cubicBezTo>
                  <a:pt x="2455982" y="1323364"/>
                  <a:pt x="2391852" y="1231441"/>
                  <a:pt x="2441749" y="1306285"/>
                </a:cubicBezTo>
                <a:cubicBezTo>
                  <a:pt x="2468543" y="1386669"/>
                  <a:pt x="2428352" y="1292889"/>
                  <a:pt x="2481942" y="1346479"/>
                </a:cubicBezTo>
                <a:cubicBezTo>
                  <a:pt x="2489432" y="1353969"/>
                  <a:pt x="2488641" y="1366576"/>
                  <a:pt x="2491991" y="1376624"/>
                </a:cubicBezTo>
                <a:cubicBezTo>
                  <a:pt x="2516454" y="1303232"/>
                  <a:pt x="2506949" y="1336885"/>
                  <a:pt x="2522136" y="1276140"/>
                </a:cubicBezTo>
                <a:cubicBezTo>
                  <a:pt x="2549840" y="1279603"/>
                  <a:pt x="2601690" y="1280748"/>
                  <a:pt x="2632668" y="1296237"/>
                </a:cubicBezTo>
                <a:cubicBezTo>
                  <a:pt x="2643470" y="1301638"/>
                  <a:pt x="2652765" y="1309635"/>
                  <a:pt x="2662813" y="1316334"/>
                </a:cubicBezTo>
                <a:cubicBezTo>
                  <a:pt x="2699820" y="1308932"/>
                  <a:pt x="2772403" y="1289133"/>
                  <a:pt x="2803490" y="1316334"/>
                </a:cubicBezTo>
                <a:cubicBezTo>
                  <a:pt x="2818823" y="1329750"/>
                  <a:pt x="2796791" y="1356527"/>
                  <a:pt x="2793441" y="1376624"/>
                </a:cubicBezTo>
                <a:cubicBezTo>
                  <a:pt x="2790092" y="1353178"/>
                  <a:pt x="2787287" y="1329647"/>
                  <a:pt x="2783393" y="1306285"/>
                </a:cubicBezTo>
                <a:cubicBezTo>
                  <a:pt x="2780585" y="1289439"/>
                  <a:pt x="2775942" y="1272924"/>
                  <a:pt x="2773345" y="1256044"/>
                </a:cubicBezTo>
                <a:cubicBezTo>
                  <a:pt x="2769239" y="1229354"/>
                  <a:pt x="2766646" y="1202453"/>
                  <a:pt x="2763296" y="1175657"/>
                </a:cubicBezTo>
                <a:cubicBezTo>
                  <a:pt x="2765488" y="1142785"/>
                  <a:pt x="2763540" y="1037679"/>
                  <a:pt x="2783393" y="984738"/>
                </a:cubicBezTo>
                <a:cubicBezTo>
                  <a:pt x="2788653" y="970713"/>
                  <a:pt x="2796215" y="957639"/>
                  <a:pt x="2803490" y="944545"/>
                </a:cubicBezTo>
                <a:cubicBezTo>
                  <a:pt x="2812975" y="927472"/>
                  <a:pt x="2819825" y="908113"/>
                  <a:pt x="2833635" y="894303"/>
                </a:cubicBezTo>
                <a:cubicBezTo>
                  <a:pt x="2850714" y="877224"/>
                  <a:pt x="2893925" y="854110"/>
                  <a:pt x="2893925" y="854110"/>
                </a:cubicBezTo>
                <a:cubicBezTo>
                  <a:pt x="2917632" y="1209734"/>
                  <a:pt x="2888352" y="747152"/>
                  <a:pt x="2914021" y="1286189"/>
                </a:cubicBezTo>
                <a:cubicBezTo>
                  <a:pt x="2920623" y="1424825"/>
                  <a:pt x="2910151" y="1385107"/>
                  <a:pt x="2934118" y="1457011"/>
                </a:cubicBezTo>
                <a:cubicBezTo>
                  <a:pt x="2954100" y="1317145"/>
                  <a:pt x="2935961" y="1455925"/>
                  <a:pt x="2954215" y="1245995"/>
                </a:cubicBezTo>
                <a:cubicBezTo>
                  <a:pt x="2962133" y="1154930"/>
                  <a:pt x="2955823" y="1180878"/>
                  <a:pt x="2974312" y="1125415"/>
                </a:cubicBezTo>
                <a:cubicBezTo>
                  <a:pt x="2977661" y="957943"/>
                  <a:pt x="2978044" y="790385"/>
                  <a:pt x="2984360" y="622998"/>
                </a:cubicBezTo>
                <a:cubicBezTo>
                  <a:pt x="2984759" y="612413"/>
                  <a:pt x="2992513" y="603273"/>
                  <a:pt x="2994408" y="592852"/>
                </a:cubicBezTo>
                <a:cubicBezTo>
                  <a:pt x="2999239" y="566284"/>
                  <a:pt x="3001475" y="539305"/>
                  <a:pt x="3004457" y="512466"/>
                </a:cubicBezTo>
                <a:cubicBezTo>
                  <a:pt x="3023350" y="342436"/>
                  <a:pt x="3003276" y="467533"/>
                  <a:pt x="3024553" y="371789"/>
                </a:cubicBezTo>
                <a:cubicBezTo>
                  <a:pt x="3028258" y="355117"/>
                  <a:pt x="3030460" y="338116"/>
                  <a:pt x="3034602" y="321547"/>
                </a:cubicBezTo>
                <a:cubicBezTo>
                  <a:pt x="3037171" y="311271"/>
                  <a:pt x="3041606" y="301547"/>
                  <a:pt x="3044650" y="291402"/>
                </a:cubicBezTo>
                <a:cubicBezTo>
                  <a:pt x="3051657" y="268046"/>
                  <a:pt x="3056414" y="243979"/>
                  <a:pt x="3064747" y="221063"/>
                </a:cubicBezTo>
                <a:cubicBezTo>
                  <a:pt x="3088234" y="156472"/>
                  <a:pt x="3078154" y="204295"/>
                  <a:pt x="3104940" y="150725"/>
                </a:cubicBezTo>
                <a:cubicBezTo>
                  <a:pt x="3109677" y="141251"/>
                  <a:pt x="3110252" y="130054"/>
                  <a:pt x="3114989" y="120580"/>
                </a:cubicBezTo>
                <a:cubicBezTo>
                  <a:pt x="3162756" y="25045"/>
                  <a:pt x="3103339" y="185675"/>
                  <a:pt x="3155182" y="30145"/>
                </a:cubicBezTo>
                <a:lnTo>
                  <a:pt x="3165230" y="0"/>
                </a:lnTo>
                <a:cubicBezTo>
                  <a:pt x="3168580" y="73688"/>
                  <a:pt x="3171071" y="147419"/>
                  <a:pt x="3175279" y="221063"/>
                </a:cubicBezTo>
                <a:cubicBezTo>
                  <a:pt x="3177770" y="264663"/>
                  <a:pt x="3183919" y="308043"/>
                  <a:pt x="3185327" y="351692"/>
                </a:cubicBezTo>
                <a:cubicBezTo>
                  <a:pt x="3191938" y="556642"/>
                  <a:pt x="3195151" y="979791"/>
                  <a:pt x="3205424" y="1205802"/>
                </a:cubicBezTo>
                <a:cubicBezTo>
                  <a:pt x="3208949" y="1283361"/>
                  <a:pt x="3215641" y="1272216"/>
                  <a:pt x="3225520" y="1336430"/>
                </a:cubicBezTo>
                <a:cubicBezTo>
                  <a:pt x="3268931" y="1618601"/>
                  <a:pt x="3239122" y="1464734"/>
                  <a:pt x="3265714" y="1597688"/>
                </a:cubicBezTo>
                <a:cubicBezTo>
                  <a:pt x="3269063" y="1540747"/>
                  <a:pt x="3270598" y="1483671"/>
                  <a:pt x="3275762" y="1426866"/>
                </a:cubicBezTo>
                <a:cubicBezTo>
                  <a:pt x="3277308" y="1409857"/>
                  <a:pt x="3284022" y="1393609"/>
                  <a:pt x="3285810" y="1376624"/>
                </a:cubicBezTo>
                <a:cubicBezTo>
                  <a:pt x="3304092" y="1202946"/>
                  <a:pt x="3279308" y="1285601"/>
                  <a:pt x="3305907" y="1205802"/>
                </a:cubicBezTo>
                <a:cubicBezTo>
                  <a:pt x="3320288" y="1234564"/>
                  <a:pt x="3328659" y="1246567"/>
                  <a:pt x="3336052" y="1276140"/>
                </a:cubicBezTo>
                <a:cubicBezTo>
                  <a:pt x="3340194" y="1292709"/>
                  <a:pt x="3341193" y="1310023"/>
                  <a:pt x="3346101" y="1326382"/>
                </a:cubicBezTo>
                <a:cubicBezTo>
                  <a:pt x="3351284" y="1343659"/>
                  <a:pt x="3359864" y="1359735"/>
                  <a:pt x="3366197" y="1376624"/>
                </a:cubicBezTo>
                <a:cubicBezTo>
                  <a:pt x="3379442" y="1411943"/>
                  <a:pt x="3377725" y="1414166"/>
                  <a:pt x="3386294" y="1457011"/>
                </a:cubicBezTo>
                <a:cubicBezTo>
                  <a:pt x="3443761" y="1399544"/>
                  <a:pt x="3392449" y="1457211"/>
                  <a:pt x="3436536" y="1386672"/>
                </a:cubicBezTo>
                <a:cubicBezTo>
                  <a:pt x="3458020" y="1352298"/>
                  <a:pt x="3469423" y="1343737"/>
                  <a:pt x="3496826" y="1316334"/>
                </a:cubicBezTo>
                <a:cubicBezTo>
                  <a:pt x="3503525" y="1296237"/>
                  <a:pt x="3511785" y="1235493"/>
                  <a:pt x="3516923" y="1256044"/>
                </a:cubicBezTo>
                <a:cubicBezTo>
                  <a:pt x="3534697" y="1327143"/>
                  <a:pt x="3520592" y="1266179"/>
                  <a:pt x="3537019" y="1356527"/>
                </a:cubicBezTo>
                <a:cubicBezTo>
                  <a:pt x="3540074" y="1373331"/>
                  <a:pt x="3545182" y="1389794"/>
                  <a:pt x="3547068" y="1406769"/>
                </a:cubicBezTo>
                <a:cubicBezTo>
                  <a:pt x="3548548" y="1420085"/>
                  <a:pt x="3547068" y="1433564"/>
                  <a:pt x="3547068" y="1446962"/>
                </a:cubicBezTo>
              </a:path>
            </a:pathLst>
          </a:cu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Zástupný symbol pro text 22"/>
          <p:cNvSpPr>
            <a:spLocks noGrp="1"/>
          </p:cNvSpPr>
          <p:nvPr>
            <p:ph type="body" sz="quarter" idx="12"/>
          </p:nvPr>
        </p:nvSpPr>
        <p:spPr>
          <a:xfrm>
            <a:off x="398673" y="618283"/>
            <a:ext cx="9074150" cy="431800"/>
          </a:xfrm>
        </p:spPr>
        <p:txBody>
          <a:bodyPr/>
          <a:lstStyle/>
          <a:p>
            <a:r>
              <a:rPr lang="cs-CZ" dirty="0">
                <a:latin typeface="Calibri" pitchFamily="34" charset="0"/>
              </a:rPr>
              <a:t>Hydraulika moderního traktoru</a:t>
            </a:r>
          </a:p>
          <a:p>
            <a:r>
              <a:rPr lang="cs-CZ" b="0" dirty="0" smtClean="0">
                <a:latin typeface="Calibri" pitchFamily="34" charset="0"/>
              </a:rPr>
              <a:t>Funkční hydraulika / pracovní hydraulika – </a:t>
            </a:r>
            <a:r>
              <a:rPr lang="cs-CZ" b="0" dirty="0" smtClean="0">
                <a:solidFill>
                  <a:srgbClr val="FF0000"/>
                </a:solidFill>
                <a:latin typeface="Calibri" pitchFamily="34" charset="0"/>
              </a:rPr>
              <a:t>Tlumení</a:t>
            </a:r>
            <a:endParaRPr lang="en-US" b="0" dirty="0">
              <a:solidFill>
                <a:srgbClr val="FF0000"/>
              </a:solidFill>
              <a:latin typeface="Calibri" pitchFamily="34" charset="0"/>
            </a:endParaRP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9384" y="612950"/>
            <a:ext cx="1080120" cy="834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1908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ástupný symbol pro text 22"/>
          <p:cNvSpPr>
            <a:spLocks noGrp="1"/>
          </p:cNvSpPr>
          <p:nvPr>
            <p:ph type="body" sz="quarter" idx="12"/>
          </p:nvPr>
        </p:nvSpPr>
        <p:spPr/>
        <p:txBody>
          <a:bodyPr/>
          <a:lstStyle/>
          <a:p>
            <a:r>
              <a:rPr lang="cs-CZ" dirty="0" smtClean="0">
                <a:latin typeface="Calibri" pitchFamily="34" charset="0"/>
              </a:rPr>
              <a:t>Hydraulika moderního traktoru</a:t>
            </a:r>
          </a:p>
          <a:p>
            <a:r>
              <a:rPr lang="cs-CZ" b="0" dirty="0" smtClean="0">
                <a:latin typeface="Calibri" pitchFamily="34" charset="0"/>
              </a:rPr>
              <a:t>Zemědělské aktivity v sezóně</a:t>
            </a:r>
          </a:p>
          <a:p>
            <a:endParaRPr lang="cs-CZ" b="0" dirty="0"/>
          </a:p>
        </p:txBody>
      </p:sp>
      <p:sp>
        <p:nvSpPr>
          <p:cNvPr id="27" name="Obdélník 26"/>
          <p:cNvSpPr/>
          <p:nvPr/>
        </p:nvSpPr>
        <p:spPr>
          <a:xfrm>
            <a:off x="959128" y="1551757"/>
            <a:ext cx="3096344" cy="4524315"/>
          </a:xfrm>
          <a:prstGeom prst="rect">
            <a:avLst/>
          </a:prstGeom>
        </p:spPr>
        <p:txBody>
          <a:bodyPr wrap="square">
            <a:spAutoFit/>
          </a:bodyPr>
          <a:lstStyle/>
          <a:p>
            <a:r>
              <a:rPr lang="cs-CZ" sz="1800" b="1" dirty="0" smtClean="0">
                <a:latin typeface="Arial" charset="0"/>
              </a:rPr>
              <a:t>Orba</a:t>
            </a:r>
            <a:endParaRPr lang="en-US" sz="1800" b="1" dirty="0" smtClean="0">
              <a:latin typeface="Arial" charset="0"/>
            </a:endParaRPr>
          </a:p>
          <a:p>
            <a:endParaRPr lang="cs-CZ" sz="1800" b="1" dirty="0" smtClean="0">
              <a:latin typeface="Arial" charset="0"/>
            </a:endParaRPr>
          </a:p>
          <a:p>
            <a:endParaRPr lang="cs-CZ" sz="1800" b="1" dirty="0" smtClean="0">
              <a:latin typeface="Arial" charset="0"/>
            </a:endParaRPr>
          </a:p>
          <a:p>
            <a:endParaRPr lang="cs-CZ" sz="1800" b="1" dirty="0" smtClean="0">
              <a:latin typeface="Arial" charset="0"/>
            </a:endParaRPr>
          </a:p>
          <a:p>
            <a:r>
              <a:rPr lang="cs-CZ" b="1" dirty="0" smtClean="0">
                <a:latin typeface="Arial" charset="0"/>
              </a:rPr>
              <a:t>Podmítače</a:t>
            </a:r>
            <a:endParaRPr lang="en-US" b="1" dirty="0">
              <a:latin typeface="Arial" charset="0"/>
            </a:endParaRPr>
          </a:p>
          <a:p>
            <a:endParaRPr lang="cs-CZ" sz="1800" b="1" dirty="0" smtClean="0">
              <a:latin typeface="Arial" charset="0"/>
            </a:endParaRPr>
          </a:p>
          <a:p>
            <a:endParaRPr lang="cs-CZ" sz="1800" b="1" dirty="0" smtClean="0">
              <a:latin typeface="Arial" charset="0"/>
            </a:endParaRPr>
          </a:p>
          <a:p>
            <a:endParaRPr lang="en-US" sz="1800" b="1" dirty="0" smtClean="0">
              <a:latin typeface="Arial" charset="0"/>
            </a:endParaRPr>
          </a:p>
          <a:p>
            <a:r>
              <a:rPr lang="cs-CZ" sz="1800" b="1" dirty="0" smtClean="0">
                <a:latin typeface="Arial" charset="0"/>
              </a:rPr>
              <a:t>Setí</a:t>
            </a:r>
            <a:endParaRPr lang="en-US" sz="1800" b="1" dirty="0" smtClean="0">
              <a:latin typeface="Arial" charset="0"/>
            </a:endParaRPr>
          </a:p>
          <a:p>
            <a:endParaRPr lang="cs-CZ" sz="1800" b="1" dirty="0" smtClean="0">
              <a:latin typeface="Arial" charset="0"/>
            </a:endParaRPr>
          </a:p>
          <a:p>
            <a:endParaRPr lang="cs-CZ" sz="1800" b="1" dirty="0" smtClean="0">
              <a:latin typeface="Arial" charset="0"/>
            </a:endParaRPr>
          </a:p>
          <a:p>
            <a:endParaRPr lang="en-US" sz="1800" b="1" dirty="0" smtClean="0">
              <a:latin typeface="Arial" charset="0"/>
            </a:endParaRPr>
          </a:p>
          <a:p>
            <a:r>
              <a:rPr lang="cs-CZ" sz="1800" b="1" dirty="0" smtClean="0">
                <a:latin typeface="Arial" charset="0"/>
              </a:rPr>
              <a:t>Hnojení</a:t>
            </a:r>
            <a:endParaRPr lang="en-US" sz="1800" b="1" dirty="0" smtClean="0">
              <a:latin typeface="Arial" charset="0"/>
            </a:endParaRPr>
          </a:p>
          <a:p>
            <a:endParaRPr lang="cs-CZ" sz="1800" b="1" dirty="0" smtClean="0">
              <a:latin typeface="Arial" charset="0"/>
            </a:endParaRPr>
          </a:p>
          <a:p>
            <a:endParaRPr lang="cs-CZ" sz="1800" b="1" dirty="0" smtClean="0">
              <a:latin typeface="Arial" charset="0"/>
            </a:endParaRPr>
          </a:p>
          <a:p>
            <a:r>
              <a:rPr lang="cs-CZ" sz="1800" b="1" dirty="0" smtClean="0">
                <a:latin typeface="Arial" charset="0"/>
              </a:rPr>
              <a:t>Postřiky</a:t>
            </a:r>
            <a:endParaRPr lang="en-US" sz="1800" b="1" dirty="0" smtClean="0">
              <a:latin typeface="Arial" charset="0"/>
            </a:endParaRPr>
          </a:p>
        </p:txBody>
      </p:sp>
      <p:sp>
        <p:nvSpPr>
          <p:cNvPr id="28" name="Obdélník 27"/>
          <p:cNvSpPr/>
          <p:nvPr/>
        </p:nvSpPr>
        <p:spPr>
          <a:xfrm>
            <a:off x="6033119" y="1537915"/>
            <a:ext cx="3456385" cy="4524315"/>
          </a:xfrm>
          <a:prstGeom prst="rect">
            <a:avLst/>
          </a:prstGeom>
        </p:spPr>
        <p:txBody>
          <a:bodyPr wrap="square">
            <a:spAutoFit/>
          </a:bodyPr>
          <a:lstStyle/>
          <a:p>
            <a:r>
              <a:rPr lang="cs-CZ" sz="1800" b="1" dirty="0" smtClean="0">
                <a:latin typeface="Arial" charset="0"/>
              </a:rPr>
              <a:t>Údržba travních</a:t>
            </a:r>
          </a:p>
          <a:p>
            <a:r>
              <a:rPr lang="cs-CZ" sz="1800" b="1" dirty="0" smtClean="0">
                <a:latin typeface="Arial" charset="0"/>
              </a:rPr>
              <a:t>ploch</a:t>
            </a:r>
            <a:endParaRPr lang="en-US" sz="1800" b="1" dirty="0" smtClean="0">
              <a:latin typeface="Arial" charset="0"/>
            </a:endParaRPr>
          </a:p>
          <a:p>
            <a:endParaRPr lang="cs-CZ" sz="1800" b="1" dirty="0" smtClean="0">
              <a:latin typeface="Arial" charset="0"/>
            </a:endParaRPr>
          </a:p>
          <a:p>
            <a:endParaRPr lang="en-US" sz="1800" b="1" dirty="0" smtClean="0">
              <a:latin typeface="Arial" charset="0"/>
            </a:endParaRPr>
          </a:p>
          <a:p>
            <a:r>
              <a:rPr lang="cs-CZ" sz="1800" b="1" dirty="0" smtClean="0">
                <a:latin typeface="Arial" charset="0"/>
              </a:rPr>
              <a:t>Mulčování</a:t>
            </a:r>
            <a:endParaRPr lang="en-US" sz="1800" b="1" dirty="0" smtClean="0">
              <a:latin typeface="Arial" charset="0"/>
            </a:endParaRPr>
          </a:p>
          <a:p>
            <a:endParaRPr lang="cs-CZ" sz="1800" b="1" dirty="0" smtClean="0">
              <a:latin typeface="Arial" charset="0"/>
            </a:endParaRPr>
          </a:p>
          <a:p>
            <a:endParaRPr lang="cs-CZ" sz="1800" b="1" dirty="0" smtClean="0">
              <a:latin typeface="Arial" charset="0"/>
            </a:endParaRPr>
          </a:p>
          <a:p>
            <a:r>
              <a:rPr lang="cs-CZ" sz="1800" b="1" dirty="0" smtClean="0">
                <a:latin typeface="Arial" charset="0"/>
              </a:rPr>
              <a:t>Sečení</a:t>
            </a:r>
            <a:endParaRPr lang="en-US" sz="1800" b="1" dirty="0" smtClean="0">
              <a:latin typeface="Arial" charset="0"/>
            </a:endParaRPr>
          </a:p>
          <a:p>
            <a:endParaRPr lang="cs-CZ" sz="1800" b="1" dirty="0" smtClean="0">
              <a:latin typeface="Arial" charset="0"/>
            </a:endParaRPr>
          </a:p>
          <a:p>
            <a:endParaRPr lang="cs-CZ" sz="1800" b="1" dirty="0" smtClean="0">
              <a:latin typeface="Arial" charset="0"/>
            </a:endParaRPr>
          </a:p>
          <a:p>
            <a:endParaRPr lang="en-US" sz="1800" b="1" dirty="0" smtClean="0">
              <a:latin typeface="Arial" charset="0"/>
            </a:endParaRPr>
          </a:p>
          <a:p>
            <a:r>
              <a:rPr lang="cs-CZ" sz="1800" b="1" dirty="0" smtClean="0">
                <a:latin typeface="Arial" charset="0"/>
              </a:rPr>
              <a:t>Balení</a:t>
            </a:r>
            <a:endParaRPr lang="en-US" sz="1800" b="1" dirty="0" smtClean="0">
              <a:latin typeface="Arial" charset="0"/>
            </a:endParaRPr>
          </a:p>
          <a:p>
            <a:endParaRPr lang="cs-CZ" sz="1800" b="1" dirty="0" smtClean="0">
              <a:latin typeface="Arial" charset="0"/>
            </a:endParaRPr>
          </a:p>
          <a:p>
            <a:endParaRPr lang="cs-CZ" sz="1800" b="1" dirty="0" smtClean="0">
              <a:latin typeface="Arial" charset="0"/>
            </a:endParaRPr>
          </a:p>
          <a:p>
            <a:endParaRPr lang="en-US" sz="1800" b="1" dirty="0" smtClean="0">
              <a:latin typeface="Arial" charset="0"/>
            </a:endParaRPr>
          </a:p>
          <a:p>
            <a:r>
              <a:rPr lang="cs-CZ" sz="1800" b="1" dirty="0" smtClean="0">
                <a:latin typeface="Arial" charset="0"/>
              </a:rPr>
              <a:t>Krmení</a:t>
            </a:r>
            <a:endParaRPr lang="en-US" sz="1800" b="1" dirty="0" smtClean="0">
              <a:latin typeface="Arial" charset="0"/>
            </a:endParaRPr>
          </a:p>
        </p:txBody>
      </p:sp>
      <p:pic>
        <p:nvPicPr>
          <p:cNvPr id="29" name="Picture 15"/>
          <p:cNvPicPr>
            <a:picLocks noChangeAspect="1" noChangeArrowheads="1"/>
          </p:cNvPicPr>
          <p:nvPr/>
        </p:nvPicPr>
        <p:blipFill>
          <a:blip r:embed="rId2" cstate="print"/>
          <a:srcRect/>
          <a:stretch>
            <a:fillRect/>
          </a:stretch>
        </p:blipFill>
        <p:spPr bwMode="auto">
          <a:xfrm>
            <a:off x="370867" y="1597268"/>
            <a:ext cx="526926" cy="452616"/>
          </a:xfrm>
          <a:prstGeom prst="rect">
            <a:avLst/>
          </a:prstGeom>
          <a:noFill/>
          <a:ln w="9525">
            <a:noFill/>
            <a:miter lim="800000"/>
            <a:headEnd/>
            <a:tailEnd/>
          </a:ln>
        </p:spPr>
      </p:pic>
      <p:pic>
        <p:nvPicPr>
          <p:cNvPr id="30" name="Picture 16"/>
          <p:cNvPicPr>
            <a:picLocks noChangeAspect="1" noChangeArrowheads="1"/>
          </p:cNvPicPr>
          <p:nvPr/>
        </p:nvPicPr>
        <p:blipFill>
          <a:blip r:embed="rId3" cstate="print"/>
          <a:srcRect/>
          <a:stretch>
            <a:fillRect/>
          </a:stretch>
        </p:blipFill>
        <p:spPr bwMode="auto">
          <a:xfrm>
            <a:off x="405928" y="2576964"/>
            <a:ext cx="493149" cy="459372"/>
          </a:xfrm>
          <a:prstGeom prst="rect">
            <a:avLst/>
          </a:prstGeom>
          <a:noFill/>
          <a:ln w="9525">
            <a:noFill/>
            <a:miter lim="800000"/>
            <a:headEnd/>
            <a:tailEnd/>
          </a:ln>
        </p:spPr>
      </p:pic>
      <p:pic>
        <p:nvPicPr>
          <p:cNvPr id="31" name="Picture 17"/>
          <p:cNvPicPr>
            <a:picLocks noChangeAspect="1" noChangeArrowheads="1"/>
          </p:cNvPicPr>
          <p:nvPr/>
        </p:nvPicPr>
        <p:blipFill>
          <a:blip r:embed="rId4" cstate="print"/>
          <a:srcRect/>
          <a:stretch>
            <a:fillRect/>
          </a:stretch>
        </p:blipFill>
        <p:spPr bwMode="auto">
          <a:xfrm>
            <a:off x="2923929" y="1546167"/>
            <a:ext cx="1219506" cy="802714"/>
          </a:xfrm>
          <a:prstGeom prst="rect">
            <a:avLst/>
          </a:prstGeom>
          <a:noFill/>
          <a:ln w="9525">
            <a:noFill/>
            <a:miter lim="800000"/>
            <a:headEnd/>
            <a:tailEnd/>
          </a:ln>
        </p:spPr>
      </p:pic>
      <p:pic>
        <p:nvPicPr>
          <p:cNvPr id="32" name="Picture 18"/>
          <p:cNvPicPr>
            <a:picLocks noChangeAspect="1" noChangeArrowheads="1"/>
          </p:cNvPicPr>
          <p:nvPr/>
        </p:nvPicPr>
        <p:blipFill>
          <a:blip r:embed="rId5" cstate="print"/>
          <a:srcRect/>
          <a:stretch>
            <a:fillRect/>
          </a:stretch>
        </p:blipFill>
        <p:spPr bwMode="auto">
          <a:xfrm>
            <a:off x="2918094" y="2626395"/>
            <a:ext cx="1299429" cy="777890"/>
          </a:xfrm>
          <a:prstGeom prst="rect">
            <a:avLst/>
          </a:prstGeom>
          <a:noFill/>
          <a:ln w="9525">
            <a:noFill/>
            <a:miter lim="800000"/>
            <a:headEnd/>
            <a:tailEnd/>
          </a:ln>
        </p:spPr>
      </p:pic>
      <p:pic>
        <p:nvPicPr>
          <p:cNvPr id="33" name="Picture 19"/>
          <p:cNvPicPr>
            <a:picLocks noChangeAspect="1" noChangeArrowheads="1"/>
          </p:cNvPicPr>
          <p:nvPr/>
        </p:nvPicPr>
        <p:blipFill>
          <a:blip r:embed="rId6" cstate="print"/>
          <a:srcRect/>
          <a:stretch>
            <a:fillRect/>
          </a:stretch>
        </p:blipFill>
        <p:spPr bwMode="auto">
          <a:xfrm>
            <a:off x="2936775" y="3573016"/>
            <a:ext cx="1294260" cy="822842"/>
          </a:xfrm>
          <a:prstGeom prst="rect">
            <a:avLst/>
          </a:prstGeom>
          <a:noFill/>
          <a:ln w="9525">
            <a:noFill/>
            <a:miter lim="800000"/>
            <a:headEnd/>
            <a:tailEnd/>
          </a:ln>
        </p:spPr>
      </p:pic>
      <p:pic>
        <p:nvPicPr>
          <p:cNvPr id="34" name="Picture 20"/>
          <p:cNvPicPr>
            <a:picLocks noChangeAspect="1" noChangeArrowheads="1"/>
          </p:cNvPicPr>
          <p:nvPr/>
        </p:nvPicPr>
        <p:blipFill>
          <a:blip r:embed="rId7" cstate="print"/>
          <a:srcRect/>
          <a:stretch>
            <a:fillRect/>
          </a:stretch>
        </p:blipFill>
        <p:spPr bwMode="auto">
          <a:xfrm>
            <a:off x="370867" y="3664497"/>
            <a:ext cx="561776" cy="517425"/>
          </a:xfrm>
          <a:prstGeom prst="rect">
            <a:avLst/>
          </a:prstGeom>
          <a:noFill/>
          <a:ln w="9525">
            <a:noFill/>
            <a:miter lim="800000"/>
            <a:headEnd/>
            <a:tailEnd/>
          </a:ln>
        </p:spPr>
      </p:pic>
      <p:pic>
        <p:nvPicPr>
          <p:cNvPr id="35" name="Picture 2"/>
          <p:cNvPicPr>
            <a:picLocks noChangeAspect="1" noChangeArrowheads="1"/>
          </p:cNvPicPr>
          <p:nvPr/>
        </p:nvPicPr>
        <p:blipFill>
          <a:blip r:embed="rId8" cstate="print"/>
          <a:srcRect/>
          <a:stretch>
            <a:fillRect/>
          </a:stretch>
        </p:blipFill>
        <p:spPr bwMode="auto">
          <a:xfrm>
            <a:off x="431666" y="4747367"/>
            <a:ext cx="466127" cy="452616"/>
          </a:xfrm>
          <a:prstGeom prst="rect">
            <a:avLst/>
          </a:prstGeom>
          <a:noFill/>
          <a:ln w="9525">
            <a:noFill/>
            <a:miter lim="800000"/>
            <a:headEnd/>
            <a:tailEnd/>
          </a:ln>
        </p:spPr>
      </p:pic>
      <p:pic>
        <p:nvPicPr>
          <p:cNvPr id="36" name="Picture 3"/>
          <p:cNvPicPr>
            <a:picLocks noChangeAspect="1" noChangeArrowheads="1"/>
          </p:cNvPicPr>
          <p:nvPr/>
        </p:nvPicPr>
        <p:blipFill>
          <a:blip r:embed="rId9" cstate="print"/>
          <a:srcRect/>
          <a:stretch>
            <a:fillRect/>
          </a:stretch>
        </p:blipFill>
        <p:spPr bwMode="auto">
          <a:xfrm>
            <a:off x="2936775" y="4581128"/>
            <a:ext cx="1280747" cy="838585"/>
          </a:xfrm>
          <a:prstGeom prst="rect">
            <a:avLst/>
          </a:prstGeom>
          <a:noFill/>
          <a:ln w="9525">
            <a:noFill/>
            <a:miter lim="800000"/>
            <a:headEnd/>
            <a:tailEnd/>
          </a:ln>
        </p:spPr>
      </p:pic>
      <p:pic>
        <p:nvPicPr>
          <p:cNvPr id="37" name="Picture 4"/>
          <p:cNvPicPr>
            <a:picLocks noChangeAspect="1" noChangeArrowheads="1"/>
          </p:cNvPicPr>
          <p:nvPr/>
        </p:nvPicPr>
        <p:blipFill>
          <a:blip r:embed="rId10" cstate="print"/>
          <a:srcRect/>
          <a:stretch>
            <a:fillRect/>
          </a:stretch>
        </p:blipFill>
        <p:spPr bwMode="auto">
          <a:xfrm>
            <a:off x="431666" y="5684951"/>
            <a:ext cx="493149" cy="486394"/>
          </a:xfrm>
          <a:prstGeom prst="rect">
            <a:avLst/>
          </a:prstGeom>
          <a:noFill/>
          <a:ln w="9525">
            <a:noFill/>
            <a:miter lim="800000"/>
            <a:headEnd/>
            <a:tailEnd/>
          </a:ln>
        </p:spPr>
      </p:pic>
      <p:pic>
        <p:nvPicPr>
          <p:cNvPr id="38" name="Picture 5"/>
          <p:cNvPicPr>
            <a:picLocks noChangeAspect="1" noChangeArrowheads="1"/>
          </p:cNvPicPr>
          <p:nvPr/>
        </p:nvPicPr>
        <p:blipFill>
          <a:blip r:embed="rId11" cstate="print"/>
          <a:srcRect/>
          <a:stretch>
            <a:fillRect/>
          </a:stretch>
        </p:blipFill>
        <p:spPr bwMode="auto">
          <a:xfrm>
            <a:off x="2936776" y="5451180"/>
            <a:ext cx="1237098" cy="812311"/>
          </a:xfrm>
          <a:prstGeom prst="rect">
            <a:avLst/>
          </a:prstGeom>
          <a:noFill/>
          <a:ln w="9525">
            <a:noFill/>
            <a:miter lim="800000"/>
            <a:headEnd/>
            <a:tailEnd/>
          </a:ln>
        </p:spPr>
      </p:pic>
      <p:pic>
        <p:nvPicPr>
          <p:cNvPr id="39" name="Picture 6"/>
          <p:cNvPicPr>
            <a:picLocks noChangeAspect="1" noChangeArrowheads="1"/>
          </p:cNvPicPr>
          <p:nvPr/>
        </p:nvPicPr>
        <p:blipFill>
          <a:blip r:embed="rId12" cstate="print"/>
          <a:srcRect/>
          <a:stretch>
            <a:fillRect/>
          </a:stretch>
        </p:blipFill>
        <p:spPr bwMode="auto">
          <a:xfrm>
            <a:off x="5027876" y="1597268"/>
            <a:ext cx="472882" cy="466127"/>
          </a:xfrm>
          <a:prstGeom prst="rect">
            <a:avLst/>
          </a:prstGeom>
          <a:noFill/>
          <a:ln w="9525">
            <a:noFill/>
            <a:miter lim="800000"/>
            <a:headEnd/>
            <a:tailEnd/>
          </a:ln>
        </p:spPr>
      </p:pic>
      <p:pic>
        <p:nvPicPr>
          <p:cNvPr id="40" name="Picture 8"/>
          <p:cNvPicPr>
            <a:picLocks noChangeAspect="1" noChangeArrowheads="1"/>
          </p:cNvPicPr>
          <p:nvPr/>
        </p:nvPicPr>
        <p:blipFill>
          <a:blip r:embed="rId13" cstate="print"/>
          <a:srcRect/>
          <a:stretch>
            <a:fillRect/>
          </a:stretch>
        </p:blipFill>
        <p:spPr bwMode="auto">
          <a:xfrm>
            <a:off x="5098679" y="2626395"/>
            <a:ext cx="445860" cy="445860"/>
          </a:xfrm>
          <a:prstGeom prst="rect">
            <a:avLst/>
          </a:prstGeom>
          <a:noFill/>
          <a:ln w="9525">
            <a:noFill/>
            <a:miter lim="800000"/>
            <a:headEnd/>
            <a:tailEnd/>
          </a:ln>
        </p:spPr>
      </p:pic>
      <p:pic>
        <p:nvPicPr>
          <p:cNvPr id="41" name="Picture 9"/>
          <p:cNvPicPr>
            <a:picLocks noChangeAspect="1" noChangeArrowheads="1"/>
          </p:cNvPicPr>
          <p:nvPr/>
        </p:nvPicPr>
        <p:blipFill>
          <a:blip r:embed="rId14" cstate="print"/>
          <a:srcRect/>
          <a:stretch>
            <a:fillRect/>
          </a:stretch>
        </p:blipFill>
        <p:spPr bwMode="auto">
          <a:xfrm>
            <a:off x="8191063" y="2414833"/>
            <a:ext cx="1184151" cy="741102"/>
          </a:xfrm>
          <a:prstGeom prst="rect">
            <a:avLst/>
          </a:prstGeom>
          <a:noFill/>
          <a:ln w="9525">
            <a:noFill/>
            <a:miter lim="800000"/>
            <a:headEnd/>
            <a:tailEnd/>
          </a:ln>
        </p:spPr>
      </p:pic>
      <p:pic>
        <p:nvPicPr>
          <p:cNvPr id="42" name="Picture 10"/>
          <p:cNvPicPr>
            <a:picLocks noChangeAspect="1" noChangeArrowheads="1"/>
          </p:cNvPicPr>
          <p:nvPr/>
        </p:nvPicPr>
        <p:blipFill>
          <a:blip r:embed="rId15" cstate="print"/>
          <a:srcRect/>
          <a:stretch>
            <a:fillRect/>
          </a:stretch>
        </p:blipFill>
        <p:spPr bwMode="auto">
          <a:xfrm>
            <a:off x="5078412" y="3580850"/>
            <a:ext cx="486393" cy="466127"/>
          </a:xfrm>
          <a:prstGeom prst="rect">
            <a:avLst/>
          </a:prstGeom>
          <a:noFill/>
          <a:ln w="9525">
            <a:noFill/>
            <a:miter lim="800000"/>
            <a:headEnd/>
            <a:tailEnd/>
          </a:ln>
        </p:spPr>
      </p:pic>
      <p:pic>
        <p:nvPicPr>
          <p:cNvPr id="43" name="Picture 11"/>
          <p:cNvPicPr>
            <a:picLocks noChangeAspect="1" noChangeArrowheads="1"/>
          </p:cNvPicPr>
          <p:nvPr/>
        </p:nvPicPr>
        <p:blipFill>
          <a:blip r:embed="rId16" cstate="print"/>
          <a:srcRect/>
          <a:stretch>
            <a:fillRect/>
          </a:stretch>
        </p:blipFill>
        <p:spPr bwMode="auto">
          <a:xfrm>
            <a:off x="8191063" y="3342761"/>
            <a:ext cx="1224137" cy="806319"/>
          </a:xfrm>
          <a:prstGeom prst="rect">
            <a:avLst/>
          </a:prstGeom>
          <a:noFill/>
          <a:ln w="9525">
            <a:noFill/>
            <a:miter lim="800000"/>
            <a:headEnd/>
            <a:tailEnd/>
          </a:ln>
        </p:spPr>
      </p:pic>
      <p:pic>
        <p:nvPicPr>
          <p:cNvPr id="44" name="Picture 12"/>
          <p:cNvPicPr>
            <a:picLocks noChangeAspect="1" noChangeArrowheads="1"/>
          </p:cNvPicPr>
          <p:nvPr/>
        </p:nvPicPr>
        <p:blipFill>
          <a:blip r:embed="rId17" cstate="print"/>
          <a:srcRect/>
          <a:stretch>
            <a:fillRect/>
          </a:stretch>
        </p:blipFill>
        <p:spPr bwMode="auto">
          <a:xfrm>
            <a:off x="5115327" y="4556202"/>
            <a:ext cx="479638" cy="466127"/>
          </a:xfrm>
          <a:prstGeom prst="rect">
            <a:avLst/>
          </a:prstGeom>
          <a:noFill/>
          <a:ln w="9525">
            <a:noFill/>
            <a:miter lim="800000"/>
            <a:headEnd/>
            <a:tailEnd/>
          </a:ln>
        </p:spPr>
      </p:pic>
      <p:pic>
        <p:nvPicPr>
          <p:cNvPr id="45" name="Picture 13"/>
          <p:cNvPicPr>
            <a:picLocks noChangeAspect="1" noChangeArrowheads="1"/>
          </p:cNvPicPr>
          <p:nvPr/>
        </p:nvPicPr>
        <p:blipFill>
          <a:blip r:embed="rId18" cstate="print"/>
          <a:srcRect/>
          <a:stretch>
            <a:fillRect/>
          </a:stretch>
        </p:blipFill>
        <p:spPr bwMode="auto">
          <a:xfrm>
            <a:off x="8191063" y="4411577"/>
            <a:ext cx="1226433" cy="817623"/>
          </a:xfrm>
          <a:prstGeom prst="rect">
            <a:avLst/>
          </a:prstGeom>
          <a:noFill/>
          <a:ln w="9525">
            <a:noFill/>
            <a:miter lim="800000"/>
            <a:headEnd/>
            <a:tailEnd/>
          </a:ln>
        </p:spPr>
      </p:pic>
      <p:pic>
        <p:nvPicPr>
          <p:cNvPr id="46" name="Picture 14"/>
          <p:cNvPicPr>
            <a:picLocks noChangeAspect="1" noChangeArrowheads="1"/>
          </p:cNvPicPr>
          <p:nvPr/>
        </p:nvPicPr>
        <p:blipFill>
          <a:blip r:embed="rId19" cstate="print"/>
          <a:srcRect/>
          <a:stretch>
            <a:fillRect/>
          </a:stretch>
        </p:blipFill>
        <p:spPr bwMode="auto">
          <a:xfrm>
            <a:off x="5264317" y="5630783"/>
            <a:ext cx="466127" cy="452616"/>
          </a:xfrm>
          <a:prstGeom prst="rect">
            <a:avLst/>
          </a:prstGeom>
          <a:noFill/>
          <a:ln w="9525">
            <a:noFill/>
            <a:miter lim="800000"/>
            <a:headEnd/>
            <a:tailEnd/>
          </a:ln>
        </p:spPr>
      </p:pic>
      <p:pic>
        <p:nvPicPr>
          <p:cNvPr id="47" name="Picture 15"/>
          <p:cNvPicPr>
            <a:picLocks noChangeAspect="1" noChangeArrowheads="1"/>
          </p:cNvPicPr>
          <p:nvPr/>
        </p:nvPicPr>
        <p:blipFill>
          <a:blip r:embed="rId20" cstate="print"/>
          <a:srcRect/>
          <a:stretch>
            <a:fillRect/>
          </a:stretch>
        </p:blipFill>
        <p:spPr bwMode="auto">
          <a:xfrm>
            <a:off x="8191063" y="5355209"/>
            <a:ext cx="1226433" cy="859999"/>
          </a:xfrm>
          <a:prstGeom prst="rect">
            <a:avLst/>
          </a:prstGeom>
          <a:noFill/>
          <a:ln w="9525">
            <a:noFill/>
            <a:miter lim="800000"/>
            <a:headEnd/>
            <a:tailEnd/>
          </a:ln>
        </p:spPr>
      </p:pic>
      <p:pic>
        <p:nvPicPr>
          <p:cNvPr id="48" name="Picture 16"/>
          <p:cNvPicPr>
            <a:picLocks noChangeAspect="1" noChangeArrowheads="1"/>
          </p:cNvPicPr>
          <p:nvPr/>
        </p:nvPicPr>
        <p:blipFill>
          <a:blip r:embed="rId21" cstate="print"/>
          <a:srcRect/>
          <a:stretch>
            <a:fillRect/>
          </a:stretch>
        </p:blipFill>
        <p:spPr bwMode="auto">
          <a:xfrm>
            <a:off x="8156494" y="1566409"/>
            <a:ext cx="1209932" cy="782471"/>
          </a:xfrm>
          <a:prstGeom prst="rect">
            <a:avLst/>
          </a:prstGeom>
          <a:noFill/>
          <a:ln w="9525">
            <a:noFill/>
            <a:miter lim="800000"/>
            <a:headEnd/>
            <a:tailEnd/>
          </a:ln>
        </p:spPr>
      </p:pic>
    </p:spTree>
    <p:extLst>
      <p:ext uri="{BB962C8B-B14F-4D97-AF65-F5344CB8AC3E}">
        <p14:creationId xmlns:p14="http://schemas.microsoft.com/office/powerpoint/2010/main" val="12808947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platzhalter 1"/>
          <p:cNvSpPr>
            <a:spLocks noGrp="1"/>
          </p:cNvSpPr>
          <p:nvPr>
            <p:ph type="body" sz="quarter" idx="10"/>
          </p:nvPr>
        </p:nvSpPr>
        <p:spPr>
          <a:xfrm>
            <a:off x="6465168" y="1628800"/>
            <a:ext cx="3240360" cy="4536504"/>
          </a:xfrm>
        </p:spPr>
        <p:txBody>
          <a:bodyPr/>
          <a:lstStyle/>
          <a:p>
            <a:r>
              <a:rPr lang="cs-CZ" sz="1600" dirty="0"/>
              <a:t>Typické pro vozidla s častou změnou zátěže je použití odpružení s nastavitelnou </a:t>
            </a:r>
            <a:r>
              <a:rPr lang="cs-CZ" sz="1600" dirty="0" smtClean="0"/>
              <a:t>výškou</a:t>
            </a:r>
          </a:p>
          <a:p>
            <a:r>
              <a:rPr lang="cs-CZ" sz="1600" b="0" dirty="0" smtClean="0"/>
              <a:t>zejména přední nápravy traktorů: </a:t>
            </a:r>
          </a:p>
          <a:p>
            <a:endParaRPr lang="cs-CZ" b="0" dirty="0" smtClean="0"/>
          </a:p>
          <a:p>
            <a:r>
              <a:rPr lang="cs-CZ" sz="1600" b="0" dirty="0">
                <a:solidFill>
                  <a:srgbClr val="FF0000"/>
                </a:solidFill>
              </a:rPr>
              <a:t>V</a:t>
            </a:r>
            <a:r>
              <a:rPr lang="cs-CZ" sz="1600" b="0" dirty="0" smtClean="0">
                <a:solidFill>
                  <a:srgbClr val="FF0000"/>
                </a:solidFill>
              </a:rPr>
              <a:t>yrovnávají </a:t>
            </a:r>
            <a:r>
              <a:rPr lang="cs-CZ" sz="1600" b="0" dirty="0">
                <a:solidFill>
                  <a:srgbClr val="FF0000"/>
                </a:solidFill>
              </a:rPr>
              <a:t>se síly, působící na jednotlivá kola, resp. přítlak kol k terénu, a tím se zlepšuje přenos tažné síly. </a:t>
            </a:r>
            <a:endParaRPr lang="cs-CZ" sz="1600" b="0" dirty="0" smtClean="0">
              <a:solidFill>
                <a:srgbClr val="FF0000"/>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496" y="1628800"/>
            <a:ext cx="3368280"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496" y="3861048"/>
            <a:ext cx="4502075" cy="2167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1" descr="http://www.zetor.de/file/36300/Z_PROXIMA_100_rightside.jpg"/>
          <p:cNvPicPr>
            <a:picLocks noChangeAspect="1" noChangeArrowheads="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ackgroundRemoval t="13033" b="90507" l="14891" r="86328">
                        <a14:foregroundMark x1="29518" y1="55913" x2="29518" y2="55913"/>
                        <a14:foregroundMark x1="33227" y1="56476" x2="33227" y2="56476"/>
                        <a14:foregroundMark x1="67939" y1="67337" x2="67939" y2="67337"/>
                        <a14:foregroundMark x1="49020" y1="32904" x2="49020" y2="32904"/>
                        <a14:foregroundMark x1="45522" y1="33548" x2="45522" y2="33548"/>
                        <a14:foregroundMark x1="49338" y1="46340" x2="49338" y2="46340"/>
                        <a14:foregroundMark x1="36778" y1="33065" x2="36778" y2="33065"/>
                        <a14:foregroundMark x1="71807" y1="74658" x2="71807" y2="74658"/>
                        <a14:backgroundMark x1="54160" y1="27514" x2="54160" y2="27514"/>
                        <a14:backgroundMark x1="54372" y1="29123" x2="54372" y2="29123"/>
                        <a14:backgroundMark x1="52623" y1="29364" x2="52623" y2="29364"/>
                        <a14:backgroundMark x1="57764" y1="67176" x2="57764" y2="67176"/>
                      </a14:backgroundRemoval>
                    </a14:imgEffect>
                    <a14:imgEffect>
                      <a14:artisticPencilSketch/>
                    </a14:imgEffect>
                  </a14:imgLayer>
                </a14:imgProps>
              </a:ext>
              <a:ext uri="{28A0092B-C50C-407E-A947-70E740481C1C}">
                <a14:useLocalDpi xmlns:a14="http://schemas.microsoft.com/office/drawing/2010/main" val="0"/>
              </a:ext>
            </a:extLst>
          </a:blip>
          <a:srcRect l="15295" t="15393" r="13844" b="12341"/>
          <a:stretch>
            <a:fillRect/>
          </a:stretch>
        </p:blipFill>
        <p:spPr bwMode="auto">
          <a:xfrm>
            <a:off x="3944888" y="1700808"/>
            <a:ext cx="2467377"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Šipka nahoru 4"/>
          <p:cNvSpPr/>
          <p:nvPr/>
        </p:nvSpPr>
        <p:spPr>
          <a:xfrm>
            <a:off x="5601072" y="3356992"/>
            <a:ext cx="597766" cy="72008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Zástupný symbol pro text 22"/>
          <p:cNvSpPr>
            <a:spLocks noGrp="1"/>
          </p:cNvSpPr>
          <p:nvPr>
            <p:ph type="body" sz="quarter" idx="12"/>
          </p:nvPr>
        </p:nvSpPr>
        <p:spPr>
          <a:xfrm>
            <a:off x="398673" y="618283"/>
            <a:ext cx="9074150" cy="431800"/>
          </a:xfrm>
        </p:spPr>
        <p:txBody>
          <a:bodyPr/>
          <a:lstStyle/>
          <a:p>
            <a:r>
              <a:rPr lang="cs-CZ" dirty="0">
                <a:latin typeface="Calibri" pitchFamily="34" charset="0"/>
              </a:rPr>
              <a:t>Hydraulika moderního traktoru</a:t>
            </a:r>
          </a:p>
          <a:p>
            <a:r>
              <a:rPr lang="cs-CZ" b="0" dirty="0" smtClean="0">
                <a:latin typeface="Calibri" pitchFamily="34" charset="0"/>
              </a:rPr>
              <a:t>Funkční hydraulika / pracovní hydraulika – </a:t>
            </a:r>
            <a:r>
              <a:rPr lang="cs-CZ" b="0" dirty="0" smtClean="0">
                <a:solidFill>
                  <a:srgbClr val="FF0000"/>
                </a:solidFill>
                <a:latin typeface="Calibri" pitchFamily="34" charset="0"/>
              </a:rPr>
              <a:t>Tlumení náprav</a:t>
            </a:r>
            <a:endParaRPr lang="en-US" b="0" dirty="0">
              <a:solidFill>
                <a:srgbClr val="FF0000"/>
              </a:solidFill>
              <a:latin typeface="Calibri" pitchFamily="34" charset="0"/>
            </a:endParaRPr>
          </a:p>
        </p:txBody>
      </p:sp>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09384" y="612950"/>
            <a:ext cx="1080120" cy="834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7985" y="4293097"/>
            <a:ext cx="3247543"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1476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AH APP\MHPS\- D -- 3D-Models\Nová složka\BM_RSMCH.png"/>
          <p:cNvPicPr>
            <a:picLocks noChangeAspect="1" noChangeArrowheads="1"/>
          </p:cNvPicPr>
          <p:nvPr/>
        </p:nvPicPr>
        <p:blipFill rotWithShape="1">
          <a:blip r:embed="rId2">
            <a:extLst>
              <a:ext uri="{28A0092B-C50C-407E-A947-70E740481C1C}">
                <a14:useLocalDpi xmlns:a14="http://schemas.microsoft.com/office/drawing/2010/main" val="0"/>
              </a:ext>
            </a:extLst>
          </a:blip>
          <a:srcRect b="14505"/>
          <a:stretch/>
        </p:blipFill>
        <p:spPr bwMode="auto">
          <a:xfrm>
            <a:off x="560512" y="3479766"/>
            <a:ext cx="2341007"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4808" y="1530937"/>
            <a:ext cx="3610160" cy="4800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0" name="Gruppieren 59"/>
          <p:cNvGrpSpPr>
            <a:grpSpLocks noChangeAspect="1"/>
          </p:cNvGrpSpPr>
          <p:nvPr/>
        </p:nvGrpSpPr>
        <p:grpSpPr>
          <a:xfrm>
            <a:off x="272480" y="1547519"/>
            <a:ext cx="2916689" cy="1955127"/>
            <a:chOff x="2033504" y="4788024"/>
            <a:chExt cx="4580867" cy="3070667"/>
          </a:xfrm>
        </p:grpSpPr>
        <p:grpSp>
          <p:nvGrpSpPr>
            <p:cNvPr id="61" name="Gruppieren 60"/>
            <p:cNvGrpSpPr/>
            <p:nvPr/>
          </p:nvGrpSpPr>
          <p:grpSpPr>
            <a:xfrm>
              <a:off x="2033504" y="4788024"/>
              <a:ext cx="4580867" cy="3070667"/>
              <a:chOff x="2033504" y="4788024"/>
              <a:chExt cx="4580867" cy="3070667"/>
            </a:xfrm>
          </p:grpSpPr>
          <p:cxnSp>
            <p:nvCxnSpPr>
              <p:cNvPr id="63" name="Gerade Verbindung 62"/>
              <p:cNvCxnSpPr/>
              <p:nvPr/>
            </p:nvCxnSpPr>
            <p:spPr>
              <a:xfrm>
                <a:off x="3561895" y="5969901"/>
                <a:ext cx="1542233" cy="0"/>
              </a:xfrm>
              <a:prstGeom prst="line">
                <a:avLst/>
              </a:prstGeom>
            </p:spPr>
            <p:style>
              <a:lnRef idx="1">
                <a:schemeClr val="dk1"/>
              </a:lnRef>
              <a:fillRef idx="0">
                <a:schemeClr val="dk1"/>
              </a:fillRef>
              <a:effectRef idx="0">
                <a:schemeClr val="dk1"/>
              </a:effectRef>
              <a:fontRef idx="minor">
                <a:schemeClr val="tx1"/>
              </a:fontRef>
            </p:style>
          </p:cxnSp>
          <p:cxnSp>
            <p:nvCxnSpPr>
              <p:cNvPr id="64" name="Gerade Verbindung 63"/>
              <p:cNvCxnSpPr>
                <a:stCxn id="129" idx="4"/>
                <a:endCxn id="62" idx="0"/>
              </p:cNvCxnSpPr>
              <p:nvPr/>
            </p:nvCxnSpPr>
            <p:spPr>
              <a:xfrm>
                <a:off x="4332187" y="5508102"/>
                <a:ext cx="2595" cy="505201"/>
              </a:xfrm>
              <a:prstGeom prst="line">
                <a:avLst/>
              </a:prstGeom>
            </p:spPr>
            <p:style>
              <a:lnRef idx="1">
                <a:schemeClr val="dk1"/>
              </a:lnRef>
              <a:fillRef idx="0">
                <a:schemeClr val="dk1"/>
              </a:fillRef>
              <a:effectRef idx="0">
                <a:schemeClr val="dk1"/>
              </a:effectRef>
              <a:fontRef idx="minor">
                <a:schemeClr val="tx1"/>
              </a:fontRef>
            </p:style>
          </p:cxnSp>
          <p:grpSp>
            <p:nvGrpSpPr>
              <p:cNvPr id="65" name="Gruppieren 64"/>
              <p:cNvGrpSpPr/>
              <p:nvPr/>
            </p:nvGrpSpPr>
            <p:grpSpPr>
              <a:xfrm>
                <a:off x="3976911" y="4788024"/>
                <a:ext cx="706218" cy="720078"/>
                <a:chOff x="2756953" y="2809513"/>
                <a:chExt cx="328613" cy="373063"/>
              </a:xfrm>
            </p:grpSpPr>
            <p:sp>
              <p:nvSpPr>
                <p:cNvPr id="129" name="Oval 201"/>
                <p:cNvSpPr>
                  <a:spLocks noChangeAspect="1" noChangeArrowheads="1"/>
                </p:cNvSpPr>
                <p:nvPr/>
              </p:nvSpPr>
              <p:spPr bwMode="auto">
                <a:xfrm rot="10800000" flipH="1" flipV="1">
                  <a:off x="2758969" y="2809513"/>
                  <a:ext cx="326597" cy="373063"/>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sz="1000" dirty="0"/>
                </a:p>
              </p:txBody>
            </p:sp>
            <p:sp>
              <p:nvSpPr>
                <p:cNvPr id="130" name="Line 202"/>
                <p:cNvSpPr>
                  <a:spLocks noChangeAspect="1" noChangeShapeType="1"/>
                </p:cNvSpPr>
                <p:nvPr/>
              </p:nvSpPr>
              <p:spPr bwMode="auto">
                <a:xfrm rot="10800000" flipH="1" flipV="1">
                  <a:off x="2756953" y="3003290"/>
                  <a:ext cx="32659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sz="1000" dirty="0"/>
                </a:p>
              </p:txBody>
            </p:sp>
            <p:sp>
              <p:nvSpPr>
                <p:cNvPr id="131" name="Freeform 203"/>
                <p:cNvSpPr>
                  <a:spLocks noChangeAspect="1"/>
                </p:cNvSpPr>
                <p:nvPr/>
              </p:nvSpPr>
              <p:spPr bwMode="auto">
                <a:xfrm rot="10800000" flipH="1" flipV="1">
                  <a:off x="2990006" y="2962713"/>
                  <a:ext cx="39111" cy="37265"/>
                </a:xfrm>
                <a:custGeom>
                  <a:avLst/>
                  <a:gdLst>
                    <a:gd name="T0" fmla="*/ 0 w 97"/>
                    <a:gd name="T1" fmla="*/ 0 h 90"/>
                    <a:gd name="T2" fmla="*/ 45 w 97"/>
                    <a:gd name="T3" fmla="*/ 90 h 90"/>
                    <a:gd name="T4" fmla="*/ 97 w 97"/>
                    <a:gd name="T5" fmla="*/ 0 h 90"/>
                    <a:gd name="T6" fmla="*/ 0 w 97"/>
                    <a:gd name="T7" fmla="*/ 0 h 9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 h="90">
                      <a:moveTo>
                        <a:pt x="0" y="0"/>
                      </a:moveTo>
                      <a:lnTo>
                        <a:pt x="45" y="90"/>
                      </a:lnTo>
                      <a:lnTo>
                        <a:pt x="97" y="0"/>
                      </a:lnTo>
                      <a:lnTo>
                        <a:pt x="0" y="0"/>
                      </a:lnTo>
                      <a:close/>
                    </a:path>
                  </a:pathLst>
                </a:custGeom>
                <a:solidFill>
                  <a:srgbClr val="FFFFFF"/>
                </a:solidFill>
                <a:ln w="9525" cmpd="sng">
                  <a:solidFill>
                    <a:srgbClr val="000000"/>
                  </a:solidFill>
                  <a:round/>
                  <a:headEnd/>
                  <a:tailEnd/>
                </a:ln>
              </p:spPr>
              <p:txBody>
                <a:bodyPr/>
                <a:lstStyle/>
                <a:p>
                  <a:endParaRPr lang="de-DE" sz="1000" dirty="0"/>
                </a:p>
              </p:txBody>
            </p:sp>
          </p:grpSp>
          <p:grpSp>
            <p:nvGrpSpPr>
              <p:cNvPr id="66" name="Gruppieren 65"/>
              <p:cNvGrpSpPr/>
              <p:nvPr/>
            </p:nvGrpSpPr>
            <p:grpSpPr>
              <a:xfrm>
                <a:off x="3817662" y="5869603"/>
                <a:ext cx="309398" cy="200596"/>
                <a:chOff x="692696" y="3403776"/>
                <a:chExt cx="309398" cy="200596"/>
              </a:xfrm>
            </p:grpSpPr>
            <p:sp>
              <p:nvSpPr>
                <p:cNvPr id="127" name="Bogen 126"/>
                <p:cNvSpPr/>
                <p:nvPr/>
              </p:nvSpPr>
              <p:spPr>
                <a:xfrm>
                  <a:off x="692696" y="3532364"/>
                  <a:ext cx="302254" cy="72008"/>
                </a:xfrm>
                <a:prstGeom prst="arc">
                  <a:avLst>
                    <a:gd name="adj1" fmla="val 11124489"/>
                    <a:gd name="adj2" fmla="val 21391784"/>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de-DE" sz="1000" dirty="0"/>
                </a:p>
              </p:txBody>
            </p:sp>
            <p:sp>
              <p:nvSpPr>
                <p:cNvPr id="128" name="Bogen 127"/>
                <p:cNvSpPr/>
                <p:nvPr/>
              </p:nvSpPr>
              <p:spPr>
                <a:xfrm rot="10800000">
                  <a:off x="699840" y="3403776"/>
                  <a:ext cx="302254" cy="72008"/>
                </a:xfrm>
                <a:prstGeom prst="arc">
                  <a:avLst>
                    <a:gd name="adj1" fmla="val 11124489"/>
                    <a:gd name="adj2" fmla="val 21391784"/>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de-DE" sz="1000" dirty="0"/>
                </a:p>
              </p:txBody>
            </p:sp>
          </p:grpSp>
          <p:grpSp>
            <p:nvGrpSpPr>
              <p:cNvPr id="67" name="Gruppieren 66"/>
              <p:cNvGrpSpPr/>
              <p:nvPr/>
            </p:nvGrpSpPr>
            <p:grpSpPr>
              <a:xfrm>
                <a:off x="2033504" y="5724126"/>
                <a:ext cx="4580867" cy="2134565"/>
                <a:chOff x="2033504" y="5724126"/>
                <a:chExt cx="4580867" cy="2134565"/>
              </a:xfrm>
            </p:grpSpPr>
            <p:pic>
              <p:nvPicPr>
                <p:cNvPr id="71" name="Picture 2" descr="C:\Users\s.fellhauer\AppData\Local\Microsoft\Windows\Temporary Internet Files\Content.IE5\IWK2CX5T\YOKOHAMA_Cdrive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033504" y="6038192"/>
                  <a:ext cx="882000" cy="182049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C:\Users\s.fellhauer\AppData\Local\Microsoft\Windows\Temporary Internet Files\Content.IE5\IWK2CX5T\YOKOHAMA_Cdrive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3256" y="6038192"/>
                  <a:ext cx="881115" cy="1820499"/>
                </a:xfrm>
                <a:prstGeom prst="rect">
                  <a:avLst/>
                </a:prstGeom>
                <a:noFill/>
                <a:extLst>
                  <a:ext uri="{909E8E84-426E-40DD-AFC4-6F175D3DCCD1}">
                    <a14:hiddenFill xmlns:a14="http://schemas.microsoft.com/office/drawing/2010/main">
                      <a:solidFill>
                        <a:srgbClr val="FFFFFF"/>
                      </a:solidFill>
                    </a14:hiddenFill>
                  </a:ext>
                </a:extLst>
              </p:spPr>
            </p:pic>
            <p:sp>
              <p:nvSpPr>
                <p:cNvPr id="73" name="Rechteck 72"/>
                <p:cNvSpPr/>
                <p:nvPr/>
              </p:nvSpPr>
              <p:spPr>
                <a:xfrm rot="10800000">
                  <a:off x="2781694" y="6843608"/>
                  <a:ext cx="3095577" cy="207169"/>
                </a:xfrm>
                <a:prstGeom prst="rect">
                  <a:avLst/>
                </a:prstGeom>
                <a:solidFill>
                  <a:schemeClr val="bg1"/>
                </a:solid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00" dirty="0"/>
                </a:p>
              </p:txBody>
            </p:sp>
            <p:grpSp>
              <p:nvGrpSpPr>
                <p:cNvPr id="74" name="Gruppieren 73"/>
                <p:cNvGrpSpPr/>
                <p:nvPr/>
              </p:nvGrpSpPr>
              <p:grpSpPr>
                <a:xfrm rot="10800000">
                  <a:off x="4941169" y="5724126"/>
                  <a:ext cx="882317" cy="1119487"/>
                  <a:chOff x="3236201" y="6588226"/>
                  <a:chExt cx="882317" cy="1119487"/>
                </a:xfrm>
              </p:grpSpPr>
              <p:grpSp>
                <p:nvGrpSpPr>
                  <p:cNvPr id="88" name="Gruppieren 87"/>
                  <p:cNvGrpSpPr/>
                  <p:nvPr/>
                </p:nvGrpSpPr>
                <p:grpSpPr>
                  <a:xfrm rot="5400000">
                    <a:off x="3152821" y="6823933"/>
                    <a:ext cx="1047477" cy="576064"/>
                    <a:chOff x="3029596" y="5580112"/>
                    <a:chExt cx="1047477" cy="576064"/>
                  </a:xfrm>
                  <a:solidFill>
                    <a:schemeClr val="bg1"/>
                  </a:solidFill>
                </p:grpSpPr>
                <p:sp>
                  <p:nvSpPr>
                    <p:cNvPr id="95" name="Rechteck 94"/>
                    <p:cNvSpPr/>
                    <p:nvPr/>
                  </p:nvSpPr>
                  <p:spPr>
                    <a:xfrm>
                      <a:off x="3342881" y="5580112"/>
                      <a:ext cx="734192" cy="576064"/>
                    </a:xfrm>
                    <a:prstGeom prst="rect">
                      <a:avLst/>
                    </a:prstGeom>
                    <a:grp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00" dirty="0"/>
                    </a:p>
                  </p:txBody>
                </p:sp>
                <p:sp>
                  <p:nvSpPr>
                    <p:cNvPr id="122" name="Rechteck 121"/>
                    <p:cNvSpPr/>
                    <p:nvPr/>
                  </p:nvSpPr>
                  <p:spPr>
                    <a:xfrm>
                      <a:off x="3605659" y="5589144"/>
                      <a:ext cx="144016" cy="558000"/>
                    </a:xfrm>
                    <a:prstGeom prst="rect">
                      <a:avLst/>
                    </a:prstGeom>
                    <a:grp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00" dirty="0"/>
                    </a:p>
                  </p:txBody>
                </p:sp>
                <p:sp>
                  <p:nvSpPr>
                    <p:cNvPr id="125" name="Rechteck 124"/>
                    <p:cNvSpPr/>
                    <p:nvPr/>
                  </p:nvSpPr>
                  <p:spPr>
                    <a:xfrm>
                      <a:off x="3029596" y="5796135"/>
                      <a:ext cx="576068" cy="144016"/>
                    </a:xfrm>
                    <a:prstGeom prst="rect">
                      <a:avLst/>
                    </a:prstGeom>
                    <a:grp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00" dirty="0"/>
                    </a:p>
                  </p:txBody>
                </p:sp>
              </p:grpSp>
              <p:grpSp>
                <p:nvGrpSpPr>
                  <p:cNvPr id="89" name="Gruppieren 88"/>
                  <p:cNvGrpSpPr/>
                  <p:nvPr/>
                </p:nvGrpSpPr>
                <p:grpSpPr>
                  <a:xfrm rot="5400000">
                    <a:off x="3641356" y="7230550"/>
                    <a:ext cx="72008" cy="882317"/>
                    <a:chOff x="4216694" y="500857"/>
                    <a:chExt cx="72008" cy="882317"/>
                  </a:xfrm>
                </p:grpSpPr>
                <p:cxnSp>
                  <p:nvCxnSpPr>
                    <p:cNvPr id="90" name="Gerade Verbindung 89"/>
                    <p:cNvCxnSpPr/>
                    <p:nvPr/>
                  </p:nvCxnSpPr>
                  <p:spPr>
                    <a:xfrm>
                      <a:off x="4216694" y="500857"/>
                      <a:ext cx="0" cy="882317"/>
                    </a:xfrm>
                    <a:prstGeom prst="line">
                      <a:avLst/>
                    </a:prstGeom>
                  </p:spPr>
                  <p:style>
                    <a:lnRef idx="1">
                      <a:schemeClr val="dk1"/>
                    </a:lnRef>
                    <a:fillRef idx="0">
                      <a:schemeClr val="dk1"/>
                    </a:fillRef>
                    <a:effectRef idx="0">
                      <a:schemeClr val="dk1"/>
                    </a:effectRef>
                    <a:fontRef idx="minor">
                      <a:schemeClr val="tx1"/>
                    </a:fontRef>
                  </p:style>
                </p:cxnSp>
                <p:cxnSp>
                  <p:nvCxnSpPr>
                    <p:cNvPr id="91" name="Gerade Verbindung 90"/>
                    <p:cNvCxnSpPr/>
                    <p:nvPr/>
                  </p:nvCxnSpPr>
                  <p:spPr>
                    <a:xfrm>
                      <a:off x="4216694" y="572865"/>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92" name="Gerade Verbindung 91"/>
                    <p:cNvCxnSpPr/>
                    <p:nvPr/>
                  </p:nvCxnSpPr>
                  <p:spPr>
                    <a:xfrm>
                      <a:off x="4216694" y="788889"/>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93" name="Gerade Verbindung 92"/>
                    <p:cNvCxnSpPr/>
                    <p:nvPr/>
                  </p:nvCxnSpPr>
                  <p:spPr>
                    <a:xfrm>
                      <a:off x="4216694" y="1004913"/>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94" name="Gerade Verbindung 93"/>
                    <p:cNvCxnSpPr/>
                    <p:nvPr/>
                  </p:nvCxnSpPr>
                  <p:spPr>
                    <a:xfrm>
                      <a:off x="4216694" y="1220937"/>
                      <a:ext cx="72008" cy="144016"/>
                    </a:xfrm>
                    <a:prstGeom prst="line">
                      <a:avLst/>
                    </a:prstGeom>
                  </p:spPr>
                  <p:style>
                    <a:lnRef idx="1">
                      <a:schemeClr val="dk1"/>
                    </a:lnRef>
                    <a:fillRef idx="0">
                      <a:schemeClr val="dk1"/>
                    </a:fillRef>
                    <a:effectRef idx="0">
                      <a:schemeClr val="dk1"/>
                    </a:effectRef>
                    <a:fontRef idx="minor">
                      <a:schemeClr val="tx1"/>
                    </a:fontRef>
                  </p:style>
                </p:cxnSp>
              </p:grpSp>
            </p:grpSp>
            <p:sp>
              <p:nvSpPr>
                <p:cNvPr id="75" name="Ellipse 74"/>
                <p:cNvSpPr/>
                <p:nvPr/>
              </p:nvSpPr>
              <p:spPr>
                <a:xfrm rot="10800000">
                  <a:off x="5338123" y="6903440"/>
                  <a:ext cx="90008" cy="90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p>
              </p:txBody>
            </p:sp>
            <p:grpSp>
              <p:nvGrpSpPr>
                <p:cNvPr id="76" name="Gruppieren 75"/>
                <p:cNvGrpSpPr/>
                <p:nvPr/>
              </p:nvGrpSpPr>
              <p:grpSpPr>
                <a:xfrm rot="10800000">
                  <a:off x="2827400" y="5724128"/>
                  <a:ext cx="882317" cy="1119487"/>
                  <a:chOff x="3236201" y="6588226"/>
                  <a:chExt cx="882317" cy="1119487"/>
                </a:xfrm>
              </p:grpSpPr>
              <p:grpSp>
                <p:nvGrpSpPr>
                  <p:cNvPr id="78" name="Gruppieren 77"/>
                  <p:cNvGrpSpPr/>
                  <p:nvPr/>
                </p:nvGrpSpPr>
                <p:grpSpPr>
                  <a:xfrm rot="5400000">
                    <a:off x="3152821" y="6823933"/>
                    <a:ext cx="1047477" cy="576064"/>
                    <a:chOff x="3029596" y="5580112"/>
                    <a:chExt cx="1047477" cy="576064"/>
                  </a:xfrm>
                  <a:solidFill>
                    <a:schemeClr val="bg1"/>
                  </a:solidFill>
                </p:grpSpPr>
                <p:sp>
                  <p:nvSpPr>
                    <p:cNvPr id="85" name="Rechteck 84"/>
                    <p:cNvSpPr/>
                    <p:nvPr/>
                  </p:nvSpPr>
                  <p:spPr>
                    <a:xfrm>
                      <a:off x="3342881" y="5580112"/>
                      <a:ext cx="734192" cy="576064"/>
                    </a:xfrm>
                    <a:prstGeom prst="rect">
                      <a:avLst/>
                    </a:prstGeom>
                    <a:grp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00" dirty="0"/>
                    </a:p>
                  </p:txBody>
                </p:sp>
                <p:sp>
                  <p:nvSpPr>
                    <p:cNvPr id="86" name="Rechteck 85"/>
                    <p:cNvSpPr/>
                    <p:nvPr/>
                  </p:nvSpPr>
                  <p:spPr>
                    <a:xfrm>
                      <a:off x="3605659" y="5589144"/>
                      <a:ext cx="144016" cy="558000"/>
                    </a:xfrm>
                    <a:prstGeom prst="rect">
                      <a:avLst/>
                    </a:prstGeom>
                    <a:grp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00" dirty="0"/>
                    </a:p>
                  </p:txBody>
                </p:sp>
                <p:sp>
                  <p:nvSpPr>
                    <p:cNvPr id="87" name="Rechteck 86"/>
                    <p:cNvSpPr/>
                    <p:nvPr/>
                  </p:nvSpPr>
                  <p:spPr>
                    <a:xfrm>
                      <a:off x="3029596" y="5796135"/>
                      <a:ext cx="576068" cy="144016"/>
                    </a:xfrm>
                    <a:prstGeom prst="rect">
                      <a:avLst/>
                    </a:prstGeom>
                    <a:grp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sz="1000" dirty="0"/>
                    </a:p>
                  </p:txBody>
                </p:sp>
              </p:grpSp>
              <p:grpSp>
                <p:nvGrpSpPr>
                  <p:cNvPr id="79" name="Gruppieren 78"/>
                  <p:cNvGrpSpPr/>
                  <p:nvPr/>
                </p:nvGrpSpPr>
                <p:grpSpPr>
                  <a:xfrm rot="5400000">
                    <a:off x="3641356" y="7230550"/>
                    <a:ext cx="72008" cy="882317"/>
                    <a:chOff x="4216694" y="500857"/>
                    <a:chExt cx="72008" cy="882317"/>
                  </a:xfrm>
                </p:grpSpPr>
                <p:cxnSp>
                  <p:nvCxnSpPr>
                    <p:cNvPr id="80" name="Gerade Verbindung 79"/>
                    <p:cNvCxnSpPr/>
                    <p:nvPr/>
                  </p:nvCxnSpPr>
                  <p:spPr>
                    <a:xfrm>
                      <a:off x="4216694" y="500857"/>
                      <a:ext cx="0" cy="882317"/>
                    </a:xfrm>
                    <a:prstGeom prst="line">
                      <a:avLst/>
                    </a:prstGeom>
                  </p:spPr>
                  <p:style>
                    <a:lnRef idx="1">
                      <a:schemeClr val="dk1"/>
                    </a:lnRef>
                    <a:fillRef idx="0">
                      <a:schemeClr val="dk1"/>
                    </a:fillRef>
                    <a:effectRef idx="0">
                      <a:schemeClr val="dk1"/>
                    </a:effectRef>
                    <a:fontRef idx="minor">
                      <a:schemeClr val="tx1"/>
                    </a:fontRef>
                  </p:style>
                </p:cxnSp>
                <p:cxnSp>
                  <p:nvCxnSpPr>
                    <p:cNvPr id="81" name="Gerade Verbindung 80"/>
                    <p:cNvCxnSpPr/>
                    <p:nvPr/>
                  </p:nvCxnSpPr>
                  <p:spPr>
                    <a:xfrm>
                      <a:off x="4216694" y="572865"/>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82" name="Gerade Verbindung 81"/>
                    <p:cNvCxnSpPr/>
                    <p:nvPr/>
                  </p:nvCxnSpPr>
                  <p:spPr>
                    <a:xfrm>
                      <a:off x="4216694" y="788889"/>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83" name="Gerade Verbindung 82"/>
                    <p:cNvCxnSpPr/>
                    <p:nvPr/>
                  </p:nvCxnSpPr>
                  <p:spPr>
                    <a:xfrm>
                      <a:off x="4216694" y="1004913"/>
                      <a:ext cx="72008" cy="144016"/>
                    </a:xfrm>
                    <a:prstGeom prst="line">
                      <a:avLst/>
                    </a:prstGeom>
                  </p:spPr>
                  <p:style>
                    <a:lnRef idx="1">
                      <a:schemeClr val="dk1"/>
                    </a:lnRef>
                    <a:fillRef idx="0">
                      <a:schemeClr val="dk1"/>
                    </a:fillRef>
                    <a:effectRef idx="0">
                      <a:schemeClr val="dk1"/>
                    </a:effectRef>
                    <a:fontRef idx="minor">
                      <a:schemeClr val="tx1"/>
                    </a:fontRef>
                  </p:style>
                </p:cxnSp>
                <p:cxnSp>
                  <p:nvCxnSpPr>
                    <p:cNvPr id="84" name="Gerade Verbindung 83"/>
                    <p:cNvCxnSpPr/>
                    <p:nvPr/>
                  </p:nvCxnSpPr>
                  <p:spPr>
                    <a:xfrm>
                      <a:off x="4216694" y="1220937"/>
                      <a:ext cx="72008" cy="144016"/>
                    </a:xfrm>
                    <a:prstGeom prst="line">
                      <a:avLst/>
                    </a:prstGeom>
                  </p:spPr>
                  <p:style>
                    <a:lnRef idx="1">
                      <a:schemeClr val="dk1"/>
                    </a:lnRef>
                    <a:fillRef idx="0">
                      <a:schemeClr val="dk1"/>
                    </a:fillRef>
                    <a:effectRef idx="0">
                      <a:schemeClr val="dk1"/>
                    </a:effectRef>
                    <a:fontRef idx="minor">
                      <a:schemeClr val="tx1"/>
                    </a:fontRef>
                  </p:style>
                </p:cxnSp>
              </p:grpSp>
            </p:grpSp>
            <p:sp>
              <p:nvSpPr>
                <p:cNvPr id="77" name="Ellipse 76"/>
                <p:cNvSpPr/>
                <p:nvPr/>
              </p:nvSpPr>
              <p:spPr>
                <a:xfrm rot="10800000">
                  <a:off x="3224354" y="6903442"/>
                  <a:ext cx="90008" cy="9000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p>
              </p:txBody>
            </p:sp>
          </p:grpSp>
          <p:grpSp>
            <p:nvGrpSpPr>
              <p:cNvPr id="68" name="Gruppieren 67"/>
              <p:cNvGrpSpPr/>
              <p:nvPr/>
            </p:nvGrpSpPr>
            <p:grpSpPr>
              <a:xfrm>
                <a:off x="4581128" y="5868144"/>
                <a:ext cx="309398" cy="200596"/>
                <a:chOff x="692696" y="3403776"/>
                <a:chExt cx="309398" cy="200596"/>
              </a:xfrm>
            </p:grpSpPr>
            <p:sp>
              <p:nvSpPr>
                <p:cNvPr id="69" name="Bogen 68"/>
                <p:cNvSpPr/>
                <p:nvPr/>
              </p:nvSpPr>
              <p:spPr>
                <a:xfrm>
                  <a:off x="692696" y="3532364"/>
                  <a:ext cx="302254" cy="72008"/>
                </a:xfrm>
                <a:prstGeom prst="arc">
                  <a:avLst>
                    <a:gd name="adj1" fmla="val 11124489"/>
                    <a:gd name="adj2" fmla="val 21391784"/>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de-DE" sz="1000" dirty="0"/>
                </a:p>
              </p:txBody>
            </p:sp>
            <p:sp>
              <p:nvSpPr>
                <p:cNvPr id="70" name="Bogen 69"/>
                <p:cNvSpPr/>
                <p:nvPr/>
              </p:nvSpPr>
              <p:spPr>
                <a:xfrm rot="10800000">
                  <a:off x="699840" y="3403776"/>
                  <a:ext cx="302254" cy="72008"/>
                </a:xfrm>
                <a:prstGeom prst="arc">
                  <a:avLst>
                    <a:gd name="adj1" fmla="val 11124489"/>
                    <a:gd name="adj2" fmla="val 21391784"/>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de-DE" sz="1000" dirty="0"/>
                </a:p>
              </p:txBody>
            </p:sp>
          </p:grpSp>
        </p:grpSp>
        <p:sp>
          <p:nvSpPr>
            <p:cNvPr id="62" name="Ellipse 61"/>
            <p:cNvSpPr/>
            <p:nvPr/>
          </p:nvSpPr>
          <p:spPr>
            <a:xfrm rot="10800000">
              <a:off x="4289778" y="5923303"/>
              <a:ext cx="90008" cy="90000"/>
            </a:xfrm>
            <a:prstGeom prst="ellipse">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p>
          </p:txBody>
        </p:sp>
      </p:grpSp>
      <p:sp>
        <p:nvSpPr>
          <p:cNvPr id="4" name="Rechteck 3"/>
          <p:cNvSpPr/>
          <p:nvPr/>
        </p:nvSpPr>
        <p:spPr>
          <a:xfrm>
            <a:off x="7066706" y="1609820"/>
            <a:ext cx="2470046" cy="1815882"/>
          </a:xfrm>
          <a:prstGeom prst="rect">
            <a:avLst/>
          </a:prstGeom>
        </p:spPr>
        <p:txBody>
          <a:bodyPr wrap="square">
            <a:spAutoFit/>
          </a:bodyPr>
          <a:lstStyle/>
          <a:p>
            <a:r>
              <a:rPr lang="cs-CZ" sz="1600" b="1" dirty="0" smtClean="0">
                <a:solidFill>
                  <a:schemeClr val="tx1">
                    <a:lumMod val="65000"/>
                    <a:lumOff val="35000"/>
                  </a:schemeClr>
                </a:solidFill>
                <a:latin typeface="Arial" pitchFamily="34" charset="0"/>
                <a:cs typeface="Arial" pitchFamily="34" charset="0"/>
              </a:rPr>
              <a:t>Základní modul</a:t>
            </a:r>
            <a:endParaRPr lang="en-US" sz="1600" b="1" dirty="0" smtClean="0">
              <a:solidFill>
                <a:schemeClr val="tx1">
                  <a:lumMod val="65000"/>
                  <a:lumOff val="35000"/>
                </a:schemeClr>
              </a:solidFill>
              <a:latin typeface="Arial" pitchFamily="34" charset="0"/>
              <a:cs typeface="Arial" pitchFamily="34" charset="0"/>
            </a:endParaRPr>
          </a:p>
          <a:p>
            <a:r>
              <a:rPr lang="cs-CZ" sz="1600" dirty="0" smtClean="0">
                <a:solidFill>
                  <a:schemeClr val="tx1">
                    <a:lumMod val="65000"/>
                    <a:lumOff val="35000"/>
                  </a:schemeClr>
                </a:solidFill>
                <a:latin typeface="Arial" pitchFamily="34" charset="0"/>
                <a:cs typeface="Arial" pitchFamily="34" charset="0"/>
              </a:rPr>
              <a:t>Kontrola výšky</a:t>
            </a:r>
            <a:endParaRPr lang="en-US" sz="1600" dirty="0" smtClean="0">
              <a:solidFill>
                <a:schemeClr val="tx1">
                  <a:lumMod val="65000"/>
                  <a:lumOff val="35000"/>
                </a:schemeClr>
              </a:solidFill>
              <a:latin typeface="Arial" pitchFamily="34" charset="0"/>
              <a:cs typeface="Arial" pitchFamily="34" charset="0"/>
            </a:endParaRPr>
          </a:p>
          <a:p>
            <a:endParaRPr lang="en-US" sz="1600" dirty="0">
              <a:solidFill>
                <a:schemeClr val="tx1">
                  <a:lumMod val="65000"/>
                  <a:lumOff val="35000"/>
                </a:schemeClr>
              </a:solidFill>
              <a:latin typeface="Arial" pitchFamily="34" charset="0"/>
              <a:cs typeface="Arial" pitchFamily="34" charset="0"/>
            </a:endParaRPr>
          </a:p>
          <a:p>
            <a:endParaRPr lang="en-US" sz="1600" dirty="0" smtClean="0">
              <a:solidFill>
                <a:schemeClr val="tx1">
                  <a:lumMod val="65000"/>
                  <a:lumOff val="35000"/>
                </a:schemeClr>
              </a:solidFill>
              <a:latin typeface="Arial" pitchFamily="34" charset="0"/>
              <a:cs typeface="Arial" pitchFamily="34" charset="0"/>
            </a:endParaRPr>
          </a:p>
          <a:p>
            <a:endParaRPr lang="en-US" sz="1600" dirty="0">
              <a:solidFill>
                <a:schemeClr val="tx1">
                  <a:lumMod val="65000"/>
                  <a:lumOff val="35000"/>
                </a:schemeClr>
              </a:solidFill>
              <a:latin typeface="Arial" pitchFamily="34" charset="0"/>
              <a:cs typeface="Arial" pitchFamily="34" charset="0"/>
            </a:endParaRPr>
          </a:p>
          <a:p>
            <a:r>
              <a:rPr lang="cs-CZ" sz="1600" b="1" dirty="0" smtClean="0">
                <a:solidFill>
                  <a:schemeClr val="tx1">
                    <a:lumMod val="65000"/>
                    <a:lumOff val="35000"/>
                  </a:schemeClr>
                </a:solidFill>
                <a:latin typeface="Arial" pitchFamily="34" charset="0"/>
                <a:cs typeface="Arial" pitchFamily="34" charset="0"/>
              </a:rPr>
              <a:t>Modul Nastavení tuhosti - vícenásobný</a:t>
            </a:r>
            <a:endParaRPr lang="en-US" sz="1600" b="1" dirty="0" smtClean="0">
              <a:solidFill>
                <a:schemeClr val="tx1">
                  <a:lumMod val="65000"/>
                  <a:lumOff val="35000"/>
                </a:schemeClr>
              </a:solidFill>
              <a:latin typeface="Arial" pitchFamily="34" charset="0"/>
              <a:cs typeface="Arial" pitchFamily="34" charset="0"/>
            </a:endParaRPr>
          </a:p>
        </p:txBody>
      </p:sp>
      <p:pic>
        <p:nvPicPr>
          <p:cNvPr id="5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9384" y="612950"/>
            <a:ext cx="1080120" cy="834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Zástupný symbol pro text 22"/>
          <p:cNvSpPr>
            <a:spLocks noGrp="1"/>
          </p:cNvSpPr>
          <p:nvPr>
            <p:ph type="body" sz="quarter" idx="12"/>
          </p:nvPr>
        </p:nvSpPr>
        <p:spPr>
          <a:xfrm>
            <a:off x="398673" y="618283"/>
            <a:ext cx="9074150" cy="431800"/>
          </a:xfrm>
        </p:spPr>
        <p:txBody>
          <a:bodyPr/>
          <a:lstStyle/>
          <a:p>
            <a:r>
              <a:rPr lang="cs-CZ" dirty="0">
                <a:latin typeface="Calibri" pitchFamily="34" charset="0"/>
              </a:rPr>
              <a:t>Hydraulika moderního traktoru</a:t>
            </a:r>
          </a:p>
          <a:p>
            <a:r>
              <a:rPr lang="cs-CZ" b="0" dirty="0" smtClean="0">
                <a:latin typeface="Calibri" pitchFamily="34" charset="0"/>
              </a:rPr>
              <a:t>Funkční hydraulika / pracovní hydraulika – </a:t>
            </a:r>
            <a:r>
              <a:rPr lang="cs-CZ" b="0" dirty="0" smtClean="0">
                <a:solidFill>
                  <a:srgbClr val="FF0000"/>
                </a:solidFill>
                <a:latin typeface="Calibri" pitchFamily="34" charset="0"/>
              </a:rPr>
              <a:t>Tlumení náprav</a:t>
            </a:r>
            <a:endParaRPr lang="en-US" b="0" dirty="0">
              <a:solidFill>
                <a:srgbClr val="FF0000"/>
              </a:solidFill>
              <a:latin typeface="Calibri" pitchFamily="34" charset="0"/>
            </a:endParaRPr>
          </a:p>
        </p:txBody>
      </p:sp>
      <p:pic>
        <p:nvPicPr>
          <p:cNvPr id="5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5208" y="4521085"/>
            <a:ext cx="2880320" cy="1788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4264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descr="W:\AH APP\MHPS\- D -- 3D-Models\Nová složka\MCM_BM.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612"/>
          <a:stretch/>
        </p:blipFill>
        <p:spPr bwMode="auto">
          <a:xfrm>
            <a:off x="360443" y="3933056"/>
            <a:ext cx="1944116" cy="21266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8784" y="1674914"/>
            <a:ext cx="3004135" cy="4516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520" y="1789922"/>
            <a:ext cx="1883764" cy="205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hteck 44"/>
          <p:cNvSpPr/>
          <p:nvPr/>
        </p:nvSpPr>
        <p:spPr>
          <a:xfrm>
            <a:off x="5745088" y="1609820"/>
            <a:ext cx="3791664" cy="2062103"/>
          </a:xfrm>
          <a:prstGeom prst="rect">
            <a:avLst/>
          </a:prstGeom>
        </p:spPr>
        <p:txBody>
          <a:bodyPr wrap="square">
            <a:spAutoFit/>
          </a:bodyPr>
          <a:lstStyle/>
          <a:p>
            <a:r>
              <a:rPr lang="cs-CZ" sz="1600" b="1" dirty="0" smtClean="0">
                <a:solidFill>
                  <a:schemeClr val="tx1">
                    <a:lumMod val="65000"/>
                    <a:lumOff val="35000"/>
                  </a:schemeClr>
                </a:solidFill>
                <a:latin typeface="Arial" pitchFamily="34" charset="0"/>
                <a:cs typeface="Arial" pitchFamily="34" charset="0"/>
              </a:rPr>
              <a:t>Základní modul</a:t>
            </a:r>
            <a:endParaRPr lang="en-US" sz="1600" b="1" dirty="0" smtClean="0">
              <a:solidFill>
                <a:schemeClr val="tx1">
                  <a:lumMod val="65000"/>
                  <a:lumOff val="35000"/>
                </a:schemeClr>
              </a:solidFill>
              <a:latin typeface="Arial" pitchFamily="34" charset="0"/>
              <a:cs typeface="Arial" pitchFamily="34" charset="0"/>
            </a:endParaRPr>
          </a:p>
          <a:p>
            <a:r>
              <a:rPr lang="cs-CZ" sz="1600" dirty="0" smtClean="0">
                <a:solidFill>
                  <a:schemeClr val="tx1">
                    <a:lumMod val="65000"/>
                    <a:lumOff val="35000"/>
                  </a:schemeClr>
                </a:solidFill>
                <a:latin typeface="Arial" pitchFamily="34" charset="0"/>
                <a:cs typeface="Arial" pitchFamily="34" charset="0"/>
              </a:rPr>
              <a:t>Kontrola výšky kabiny</a:t>
            </a:r>
            <a:endParaRPr lang="en-US" sz="1600" dirty="0" smtClean="0">
              <a:solidFill>
                <a:schemeClr val="tx1">
                  <a:lumMod val="65000"/>
                  <a:lumOff val="35000"/>
                </a:schemeClr>
              </a:solidFill>
              <a:latin typeface="Arial" pitchFamily="34" charset="0"/>
              <a:cs typeface="Arial" pitchFamily="34" charset="0"/>
            </a:endParaRPr>
          </a:p>
          <a:p>
            <a:endParaRPr lang="en-US" sz="1600" dirty="0">
              <a:solidFill>
                <a:schemeClr val="tx1">
                  <a:lumMod val="65000"/>
                  <a:lumOff val="35000"/>
                </a:schemeClr>
              </a:solidFill>
              <a:latin typeface="Arial" pitchFamily="34" charset="0"/>
              <a:cs typeface="Arial" pitchFamily="34" charset="0"/>
            </a:endParaRPr>
          </a:p>
          <a:p>
            <a:pPr marL="285750" indent="-285750">
              <a:buFontTx/>
              <a:buChar char="-"/>
            </a:pPr>
            <a:r>
              <a:rPr lang="cs-CZ" sz="1600" dirty="0" smtClean="0">
                <a:solidFill>
                  <a:schemeClr val="tx1">
                    <a:lumMod val="65000"/>
                    <a:lumOff val="35000"/>
                  </a:schemeClr>
                </a:solidFill>
                <a:latin typeface="Arial" pitchFamily="34" charset="0"/>
                <a:cs typeface="Arial" pitchFamily="34" charset="0"/>
              </a:rPr>
              <a:t>Kabina je stále ve stejné poloze</a:t>
            </a:r>
            <a:r>
              <a:rPr lang="en-US" sz="1600" dirty="0" smtClean="0">
                <a:solidFill>
                  <a:schemeClr val="tx1">
                    <a:lumMod val="65000"/>
                    <a:lumOff val="35000"/>
                  </a:schemeClr>
                </a:solidFill>
                <a:latin typeface="Arial" pitchFamily="34" charset="0"/>
                <a:cs typeface="Arial" pitchFamily="34" charset="0"/>
              </a:rPr>
              <a:t/>
            </a:r>
            <a:br>
              <a:rPr lang="en-US" sz="1600" dirty="0" smtClean="0">
                <a:solidFill>
                  <a:schemeClr val="tx1">
                    <a:lumMod val="65000"/>
                    <a:lumOff val="35000"/>
                  </a:schemeClr>
                </a:solidFill>
                <a:latin typeface="Arial" pitchFamily="34" charset="0"/>
                <a:cs typeface="Arial" pitchFamily="34" charset="0"/>
              </a:rPr>
            </a:br>
            <a:r>
              <a:rPr lang="en-US" sz="1600" dirty="0" smtClean="0">
                <a:solidFill>
                  <a:schemeClr val="tx1">
                    <a:lumMod val="65000"/>
                    <a:lumOff val="35000"/>
                  </a:schemeClr>
                </a:solidFill>
                <a:latin typeface="Arial" pitchFamily="34" charset="0"/>
                <a:cs typeface="Arial" pitchFamily="34" charset="0"/>
              </a:rPr>
              <a:t>(</a:t>
            </a:r>
            <a:r>
              <a:rPr lang="cs-CZ" sz="1600" dirty="0" smtClean="0">
                <a:solidFill>
                  <a:schemeClr val="tx1">
                    <a:lumMod val="65000"/>
                    <a:lumOff val="35000"/>
                  </a:schemeClr>
                </a:solidFill>
                <a:latin typeface="Arial" pitchFamily="34" charset="0"/>
                <a:cs typeface="Arial" pitchFamily="34" charset="0"/>
              </a:rPr>
              <a:t>změna zátěže v kabině nemá vliv na výšku – automatická regulace)</a:t>
            </a:r>
            <a:endParaRPr lang="en-US" sz="1600" dirty="0" smtClean="0">
              <a:solidFill>
                <a:schemeClr val="tx1">
                  <a:lumMod val="65000"/>
                  <a:lumOff val="35000"/>
                </a:schemeClr>
              </a:solidFill>
              <a:latin typeface="Arial" pitchFamily="34" charset="0"/>
              <a:cs typeface="Arial" pitchFamily="34" charset="0"/>
            </a:endParaRPr>
          </a:p>
          <a:p>
            <a:pPr marL="285750" indent="-285750">
              <a:buFontTx/>
              <a:buChar char="-"/>
            </a:pPr>
            <a:endParaRPr lang="en-US" sz="1600" dirty="0" smtClean="0">
              <a:solidFill>
                <a:schemeClr val="tx1">
                  <a:lumMod val="65000"/>
                  <a:lumOff val="35000"/>
                </a:schemeClr>
              </a:solidFill>
              <a:latin typeface="Arial" pitchFamily="34" charset="0"/>
              <a:cs typeface="Arial" pitchFamily="34" charset="0"/>
            </a:endParaRPr>
          </a:p>
          <a:p>
            <a:pPr marL="285750" indent="-285750">
              <a:buFontTx/>
              <a:buChar char="-"/>
            </a:pPr>
            <a:endParaRPr lang="en-US" sz="1600" dirty="0" smtClean="0">
              <a:solidFill>
                <a:schemeClr val="tx1">
                  <a:lumMod val="65000"/>
                  <a:lumOff val="35000"/>
                </a:schemeClr>
              </a:solidFill>
              <a:latin typeface="Arial" pitchFamily="34" charset="0"/>
              <a:cs typeface="Arial" pitchFamily="34" charset="0"/>
            </a:endParaRPr>
          </a:p>
        </p:txBody>
      </p:sp>
      <p:pic>
        <p:nvPicPr>
          <p:cNvPr id="13" name="Picture 6" descr="http://static.wixstatic.com/ficons/54fe1d_287e26839d2b454394970891d609d0bb.png"/>
          <p:cNvPicPr>
            <a:picLocks noChangeAspect="1" noChangeArrowheads="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artisticPencilSketch/>
                    </a14:imgEffect>
                  </a14:imgLayer>
                </a14:imgProps>
              </a:ext>
              <a:ext uri="{28A0092B-C50C-407E-A947-70E740481C1C}">
                <a14:useLocalDpi xmlns:a14="http://schemas.microsoft.com/office/drawing/2010/main" val="0"/>
              </a:ext>
            </a:extLst>
          </a:blip>
          <a:srcRect r="11087"/>
          <a:stretch>
            <a:fillRect/>
          </a:stretch>
        </p:blipFill>
        <p:spPr bwMode="auto">
          <a:xfrm>
            <a:off x="6925665" y="3645024"/>
            <a:ext cx="2763215" cy="232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ástupný symbol pro text 22"/>
          <p:cNvSpPr>
            <a:spLocks noGrp="1"/>
          </p:cNvSpPr>
          <p:nvPr>
            <p:ph type="body" sz="quarter" idx="12"/>
          </p:nvPr>
        </p:nvSpPr>
        <p:spPr>
          <a:xfrm>
            <a:off x="398673" y="618283"/>
            <a:ext cx="9074150" cy="431800"/>
          </a:xfrm>
        </p:spPr>
        <p:txBody>
          <a:bodyPr/>
          <a:lstStyle/>
          <a:p>
            <a:r>
              <a:rPr lang="cs-CZ" dirty="0">
                <a:latin typeface="Calibri" pitchFamily="34" charset="0"/>
              </a:rPr>
              <a:t>Hydraulika moderního traktoru</a:t>
            </a:r>
          </a:p>
          <a:p>
            <a:r>
              <a:rPr lang="cs-CZ" b="0" dirty="0" smtClean="0">
                <a:latin typeface="Calibri" pitchFamily="34" charset="0"/>
              </a:rPr>
              <a:t>Funkční hydraulika / pracovní hydraulika – </a:t>
            </a:r>
            <a:r>
              <a:rPr lang="cs-CZ" b="0" dirty="0" smtClean="0">
                <a:solidFill>
                  <a:srgbClr val="FF0000"/>
                </a:solidFill>
                <a:latin typeface="Calibri" pitchFamily="34" charset="0"/>
              </a:rPr>
              <a:t>Tlumení kabiny</a:t>
            </a:r>
            <a:endParaRPr lang="en-US" b="0" dirty="0">
              <a:solidFill>
                <a:srgbClr val="FF0000"/>
              </a:solidFill>
              <a:latin typeface="Calibri" pitchFamily="34" charset="0"/>
            </a:endParaRPr>
          </a:p>
        </p:txBody>
      </p:sp>
      <p:pic>
        <p:nvPicPr>
          <p:cNvPr id="1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09384" y="612950"/>
            <a:ext cx="1080120" cy="834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9901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pro text 22"/>
          <p:cNvSpPr txBox="1">
            <a:spLocks/>
          </p:cNvSpPr>
          <p:nvPr/>
        </p:nvSpPr>
        <p:spPr>
          <a:xfrm>
            <a:off x="398673" y="618283"/>
            <a:ext cx="9074150" cy="431800"/>
          </a:xfrm>
          <a:prstGeom prst="rect">
            <a:avLst/>
          </a:prstGeom>
        </p:spPr>
        <p:txBody>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b="1" dirty="0">
                <a:solidFill>
                  <a:srgbClr val="00B0F0"/>
                </a:solidFill>
                <a:latin typeface="Calibri" pitchFamily="34" charset="0"/>
                <a:cs typeface="Arial" pitchFamily="34" charset="0"/>
              </a:rPr>
              <a:t>FMC Product range for agriculture machines</a:t>
            </a:r>
          </a:p>
          <a:p>
            <a:r>
              <a:rPr lang="en-US" sz="2200" dirty="0">
                <a:solidFill>
                  <a:srgbClr val="00B0F0"/>
                </a:solidFill>
                <a:latin typeface="Calibri" pitchFamily="34" charset="0"/>
                <a:cs typeface="Arial" pitchFamily="34" charset="0"/>
              </a:rPr>
              <a:t>High pressure hydraulic</a:t>
            </a:r>
            <a:r>
              <a:rPr lang="cs-CZ" sz="2200" dirty="0">
                <a:solidFill>
                  <a:srgbClr val="00B0F0"/>
                </a:solidFill>
                <a:latin typeface="Calibri" pitchFamily="34" charset="0"/>
                <a:cs typeface="Arial" pitchFamily="34" charset="0"/>
              </a:rPr>
              <a:t> – </a:t>
            </a:r>
            <a:r>
              <a:rPr lang="cs-CZ" sz="2200" dirty="0" smtClean="0">
                <a:solidFill>
                  <a:srgbClr val="FF0000"/>
                </a:solidFill>
                <a:latin typeface="Calibri" pitchFamily="34" charset="0"/>
                <a:cs typeface="Arial" pitchFamily="34" charset="0"/>
              </a:rPr>
              <a:t>Prioritní systémy řízení a brzd</a:t>
            </a:r>
            <a:endParaRPr lang="en-US" sz="2200" dirty="0">
              <a:solidFill>
                <a:srgbClr val="FF0000"/>
              </a:solidFill>
              <a:latin typeface="Calibri" pitchFamily="34" charset="0"/>
              <a:cs typeface="Arial" pitchFamily="34" charset="0"/>
            </a:endParaRPr>
          </a:p>
          <a:p>
            <a:endParaRPr lang="cs-CZ" dirty="0"/>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9384" y="612950"/>
            <a:ext cx="1080120" cy="834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5"/>
          <p:cNvSpPr txBox="1">
            <a:spLocks noChangeArrowheads="1"/>
          </p:cNvSpPr>
          <p:nvPr/>
        </p:nvSpPr>
        <p:spPr bwMode="auto">
          <a:xfrm>
            <a:off x="272481" y="1484784"/>
            <a:ext cx="4663268" cy="4696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lvl="1">
              <a:lnSpc>
                <a:spcPct val="110000"/>
              </a:lnSpc>
              <a:spcBef>
                <a:spcPts val="0"/>
              </a:spcBef>
              <a:buClr>
                <a:srgbClr val="00AEEF"/>
              </a:buClr>
              <a:tabLst>
                <a:tab pos="2509838" algn="l"/>
              </a:tabLst>
              <a:defRPr/>
            </a:pPr>
            <a:r>
              <a:rPr lang="cs-CZ" sz="1600" dirty="0" smtClean="0">
                <a:latin typeface="Arial" charset="0"/>
              </a:rPr>
              <a:t>Typický obvod prioritních funkcí zahrnuje dodávky pro funkce řízení a brzd. Hydraulický systém musí paralelně zajistit dodávku pro obvod řízení, brzd a přebytek průtoku dodávat do pomocných funkcí traktoru.</a:t>
            </a:r>
          </a:p>
          <a:p>
            <a:pPr marL="0" lvl="1">
              <a:lnSpc>
                <a:spcPct val="110000"/>
              </a:lnSpc>
              <a:spcBef>
                <a:spcPts val="0"/>
              </a:spcBef>
              <a:buClr>
                <a:srgbClr val="00AEEF"/>
              </a:buClr>
              <a:tabLst>
                <a:tab pos="2509838" algn="l"/>
              </a:tabLst>
              <a:defRPr/>
            </a:pPr>
            <a:endParaRPr lang="cs-CZ" sz="1600" dirty="0">
              <a:latin typeface="Arial" charset="0"/>
            </a:endParaRPr>
          </a:p>
          <a:p>
            <a:pPr marL="0" lvl="1">
              <a:lnSpc>
                <a:spcPct val="110000"/>
              </a:lnSpc>
              <a:spcBef>
                <a:spcPts val="0"/>
              </a:spcBef>
              <a:buClr>
                <a:srgbClr val="00AEEF"/>
              </a:buClr>
              <a:tabLst>
                <a:tab pos="2509838" algn="l"/>
              </a:tabLst>
              <a:defRPr/>
            </a:pPr>
            <a:r>
              <a:rPr lang="cs-CZ" sz="1600" dirty="0" smtClean="0">
                <a:latin typeface="Arial" charset="0"/>
              </a:rPr>
              <a:t>Typický hydraulický okruh </a:t>
            </a:r>
            <a:r>
              <a:rPr lang="cs-CZ" sz="1600" dirty="0">
                <a:latin typeface="Arial" charset="0"/>
              </a:rPr>
              <a:t>zajišťuje přednostní </a:t>
            </a:r>
            <a:r>
              <a:rPr lang="cs-CZ" sz="1600" dirty="0" smtClean="0">
                <a:latin typeface="Arial" charset="0"/>
              </a:rPr>
              <a:t>průtok kapaliny pro </a:t>
            </a:r>
            <a:r>
              <a:rPr lang="cs-CZ" sz="1600" dirty="0">
                <a:latin typeface="Arial" charset="0"/>
              </a:rPr>
              <a:t>orbitální </a:t>
            </a:r>
            <a:r>
              <a:rPr lang="cs-CZ" sz="1600" dirty="0" smtClean="0">
                <a:latin typeface="Arial" charset="0"/>
              </a:rPr>
              <a:t>řízení </a:t>
            </a:r>
            <a:r>
              <a:rPr lang="cs-CZ" sz="1600" b="1" dirty="0" smtClean="0">
                <a:solidFill>
                  <a:srgbClr val="FF0000"/>
                </a:solidFill>
                <a:latin typeface="Arial" charset="0"/>
              </a:rPr>
              <a:t>A</a:t>
            </a:r>
            <a:r>
              <a:rPr lang="cs-CZ" sz="1600" dirty="0" smtClean="0">
                <a:latin typeface="Arial" charset="0"/>
              </a:rPr>
              <a:t> a při </a:t>
            </a:r>
            <a:r>
              <a:rPr lang="cs-CZ" sz="1600" dirty="0">
                <a:latin typeface="Arial" charset="0"/>
              </a:rPr>
              <a:t>zachování </a:t>
            </a:r>
            <a:r>
              <a:rPr lang="cs-CZ" sz="1600" dirty="0" smtClean="0">
                <a:latin typeface="Arial" charset="0"/>
              </a:rPr>
              <a:t>přednastavené hodnoty tlaku pro akumulátory</a:t>
            </a:r>
            <a:r>
              <a:rPr lang="cs-CZ" sz="1600" b="1" dirty="0" smtClean="0">
                <a:solidFill>
                  <a:srgbClr val="FF0000"/>
                </a:solidFill>
                <a:latin typeface="Arial" charset="0"/>
              </a:rPr>
              <a:t> B </a:t>
            </a:r>
            <a:r>
              <a:rPr lang="cs-CZ" sz="1600" dirty="0" smtClean="0">
                <a:latin typeface="Arial" charset="0"/>
              </a:rPr>
              <a:t>předem které plní bezpečnostní funkci při výpadku hlavního zdroje.</a:t>
            </a:r>
          </a:p>
          <a:p>
            <a:pPr marL="0" lvl="1">
              <a:lnSpc>
                <a:spcPct val="110000"/>
              </a:lnSpc>
              <a:spcBef>
                <a:spcPts val="0"/>
              </a:spcBef>
              <a:buClr>
                <a:srgbClr val="00AEEF"/>
              </a:buClr>
              <a:tabLst>
                <a:tab pos="2509838" algn="l"/>
              </a:tabLst>
              <a:defRPr/>
            </a:pPr>
            <a:endParaRPr lang="cs-CZ" sz="1600" dirty="0">
              <a:latin typeface="Arial" charset="0"/>
            </a:endParaRPr>
          </a:p>
          <a:p>
            <a:pPr marL="0" lvl="1">
              <a:lnSpc>
                <a:spcPct val="110000"/>
              </a:lnSpc>
              <a:spcBef>
                <a:spcPts val="0"/>
              </a:spcBef>
              <a:buClr>
                <a:srgbClr val="00AEEF"/>
              </a:buClr>
              <a:tabLst>
                <a:tab pos="2509838" algn="l"/>
              </a:tabLst>
              <a:defRPr/>
            </a:pPr>
            <a:r>
              <a:rPr lang="cs-CZ" sz="1600" dirty="0" smtClean="0">
                <a:latin typeface="Arial" charset="0"/>
              </a:rPr>
              <a:t>Na obrázku je například znázorněna duální jištění akumulátory kde při výpadku jednoho z nich se přestavením ventilu </a:t>
            </a:r>
            <a:r>
              <a:rPr lang="cs-CZ" sz="1600" b="1" dirty="0" smtClean="0">
                <a:solidFill>
                  <a:srgbClr val="FF0000"/>
                </a:solidFill>
                <a:latin typeface="Arial" charset="0"/>
              </a:rPr>
              <a:t>C</a:t>
            </a:r>
            <a:r>
              <a:rPr lang="cs-CZ" sz="1600" dirty="0" smtClean="0">
                <a:latin typeface="Arial" charset="0"/>
              </a:rPr>
              <a:t> zajistí pro okruh brzd dostatečný zdroj tlaku pro jejich ovládání</a:t>
            </a:r>
          </a:p>
          <a:p>
            <a:pPr marL="0" lvl="1">
              <a:lnSpc>
                <a:spcPct val="110000"/>
              </a:lnSpc>
              <a:spcBef>
                <a:spcPts val="0"/>
              </a:spcBef>
              <a:buClr>
                <a:srgbClr val="00AEEF"/>
              </a:buClr>
              <a:tabLst>
                <a:tab pos="2509838" algn="l"/>
              </a:tabLst>
              <a:defRPr/>
            </a:pPr>
            <a:endParaRPr lang="en-US" sz="1600" dirty="0">
              <a:latin typeface="Arial"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961" y="1556791"/>
            <a:ext cx="4938486" cy="4615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8913440" y="2627620"/>
            <a:ext cx="288032" cy="369332"/>
          </a:xfrm>
          <a:prstGeom prst="rect">
            <a:avLst/>
          </a:prstGeom>
          <a:noFill/>
        </p:spPr>
        <p:txBody>
          <a:bodyPr wrap="square" rtlCol="0">
            <a:spAutoFit/>
          </a:bodyPr>
          <a:lstStyle/>
          <a:p>
            <a:pPr algn="ctr"/>
            <a:r>
              <a:rPr lang="cs-CZ" b="1" dirty="0" smtClean="0">
                <a:solidFill>
                  <a:srgbClr val="FF0000"/>
                </a:solidFill>
              </a:rPr>
              <a:t>A</a:t>
            </a:r>
            <a:endParaRPr lang="cs-CZ" b="1" dirty="0">
              <a:solidFill>
                <a:srgbClr val="FF0000"/>
              </a:solidFill>
            </a:endParaRPr>
          </a:p>
        </p:txBody>
      </p:sp>
      <p:sp>
        <p:nvSpPr>
          <p:cNvPr id="7" name="TextovéPole 6"/>
          <p:cNvSpPr txBox="1"/>
          <p:nvPr/>
        </p:nvSpPr>
        <p:spPr>
          <a:xfrm>
            <a:off x="6105128" y="2204864"/>
            <a:ext cx="288032" cy="369332"/>
          </a:xfrm>
          <a:prstGeom prst="rect">
            <a:avLst/>
          </a:prstGeom>
          <a:noFill/>
        </p:spPr>
        <p:txBody>
          <a:bodyPr wrap="square" rtlCol="0">
            <a:spAutoFit/>
          </a:bodyPr>
          <a:lstStyle/>
          <a:p>
            <a:pPr algn="ctr"/>
            <a:r>
              <a:rPr lang="cs-CZ" b="1" dirty="0">
                <a:solidFill>
                  <a:srgbClr val="FF0000"/>
                </a:solidFill>
              </a:rPr>
              <a:t>B</a:t>
            </a:r>
          </a:p>
        </p:txBody>
      </p:sp>
      <p:sp>
        <p:nvSpPr>
          <p:cNvPr id="8" name="TextovéPole 7"/>
          <p:cNvSpPr txBox="1"/>
          <p:nvPr/>
        </p:nvSpPr>
        <p:spPr>
          <a:xfrm>
            <a:off x="6609184" y="2812286"/>
            <a:ext cx="288032" cy="369332"/>
          </a:xfrm>
          <a:prstGeom prst="rect">
            <a:avLst/>
          </a:prstGeom>
          <a:noFill/>
        </p:spPr>
        <p:txBody>
          <a:bodyPr wrap="square" rtlCol="0">
            <a:spAutoFit/>
          </a:bodyPr>
          <a:lstStyle/>
          <a:p>
            <a:pPr algn="ctr"/>
            <a:r>
              <a:rPr lang="cs-CZ" b="1" dirty="0" smtClean="0">
                <a:solidFill>
                  <a:srgbClr val="FF0000"/>
                </a:solidFill>
              </a:rPr>
              <a:t>C</a:t>
            </a:r>
            <a:endParaRPr lang="cs-CZ" b="1" dirty="0">
              <a:solidFill>
                <a:srgbClr val="FF0000"/>
              </a:solidFill>
            </a:endParaRPr>
          </a:p>
        </p:txBody>
      </p:sp>
    </p:spTree>
    <p:extLst>
      <p:ext uri="{BB962C8B-B14F-4D97-AF65-F5344CB8AC3E}">
        <p14:creationId xmlns:p14="http://schemas.microsoft.com/office/powerpoint/2010/main" val="1077924131"/>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text 5"/>
          <p:cNvSpPr>
            <a:spLocks noGrp="1"/>
          </p:cNvSpPr>
          <p:nvPr>
            <p:ph type="body" sz="quarter" idx="10"/>
          </p:nvPr>
        </p:nvSpPr>
        <p:spPr/>
        <p:txBody>
          <a:bodyPr/>
          <a:lstStyle/>
          <a:p>
            <a:r>
              <a:rPr lang="en-US" dirty="0">
                <a:latin typeface="Arial" charset="0"/>
              </a:rPr>
              <a:t>Products FMC</a:t>
            </a:r>
          </a:p>
          <a:p>
            <a:endParaRPr lang="cs-CZ" dirty="0"/>
          </a:p>
        </p:txBody>
      </p:sp>
      <p:sp>
        <p:nvSpPr>
          <p:cNvPr id="16" name="Zaoblený obdélník 15"/>
          <p:cNvSpPr/>
          <p:nvPr/>
        </p:nvSpPr>
        <p:spPr bwMode="auto">
          <a:xfrm>
            <a:off x="5898309" y="1556792"/>
            <a:ext cx="3663203" cy="1872208"/>
          </a:xfrm>
          <a:prstGeom prst="roundRect">
            <a:avLst/>
          </a:prstGeom>
          <a:noFill/>
          <a:ln w="3175" cap="flat" cmpd="sng" algn="ctr">
            <a:solidFill>
              <a:schemeClr val="tx1"/>
            </a:solidFill>
            <a:prstDash val="solid"/>
            <a:round/>
            <a:headEnd type="none" w="med" len="med"/>
            <a:tailEnd type="none" w="med" len="med"/>
          </a:ln>
          <a:effectLst>
            <a:softEdge rad="6350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2400" b="0" i="0" u="none" strike="noStrike" cap="none" normalizeH="0" baseline="0" smtClean="0">
              <a:ln>
                <a:noFill/>
              </a:ln>
              <a:solidFill>
                <a:schemeClr val="tx1"/>
              </a:solidFill>
              <a:effectLst/>
              <a:latin typeface="Times New Roman" pitchFamily="18" charset="0"/>
            </a:endParaRPr>
          </a:p>
        </p:txBody>
      </p:sp>
      <p:sp>
        <p:nvSpPr>
          <p:cNvPr id="25" name="Zástupný symbol pro text 22"/>
          <p:cNvSpPr>
            <a:spLocks noGrp="1"/>
          </p:cNvSpPr>
          <p:nvPr>
            <p:ph type="body" sz="quarter" idx="12"/>
          </p:nvPr>
        </p:nvSpPr>
        <p:spPr>
          <a:xfrm>
            <a:off x="398673" y="618283"/>
            <a:ext cx="9074150" cy="431800"/>
          </a:xfrm>
        </p:spPr>
        <p:txBody>
          <a:bodyPr/>
          <a:lstStyle/>
          <a:p>
            <a:r>
              <a:rPr lang="cs-CZ" dirty="0">
                <a:latin typeface="Calibri" pitchFamily="34" charset="0"/>
              </a:rPr>
              <a:t>Hydraulika moderního traktoru</a:t>
            </a:r>
          </a:p>
          <a:p>
            <a:r>
              <a:rPr lang="cs-CZ" b="0" dirty="0" smtClean="0">
                <a:latin typeface="Calibri" pitchFamily="34" charset="0"/>
              </a:rPr>
              <a:t>Funkční hydraulika / pracovní hydraulika – </a:t>
            </a:r>
            <a:r>
              <a:rPr lang="cs-CZ" b="0" dirty="0" smtClean="0">
                <a:solidFill>
                  <a:srgbClr val="FF0000"/>
                </a:solidFill>
                <a:latin typeface="Calibri" pitchFamily="34" charset="0"/>
              </a:rPr>
              <a:t>chlazení provozních kapalin</a:t>
            </a:r>
            <a:endParaRPr lang="en-US" b="0" dirty="0">
              <a:solidFill>
                <a:srgbClr val="FF0000"/>
              </a:solidFill>
              <a:latin typeface="Calibri" pitchFamily="34" charset="0"/>
            </a:endParaRPr>
          </a:p>
        </p:txBody>
      </p:sp>
      <p:pic>
        <p:nvPicPr>
          <p:cNvPr id="2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09384" y="612950"/>
            <a:ext cx="1080120" cy="834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528" y="2348880"/>
            <a:ext cx="4140461" cy="3777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9084" y="4465058"/>
            <a:ext cx="3780420" cy="169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0704" y="1676807"/>
            <a:ext cx="4192591" cy="2788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6497" y="1628800"/>
            <a:ext cx="2699312"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205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4814258" y="3281462"/>
            <a:ext cx="4750820" cy="2940029"/>
          </a:xfrm>
          <a:prstGeom prst="rect">
            <a:avLst/>
          </a:prstGeom>
          <a:noFill/>
          <a:ln w="9525">
            <a:noFill/>
            <a:miter lim="800000"/>
            <a:headEnd/>
            <a:tailEnd/>
          </a:ln>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1032" y="1628800"/>
            <a:ext cx="1954493" cy="1333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Zástupný symbol pro text 22"/>
          <p:cNvSpPr>
            <a:spLocks noGrp="1"/>
          </p:cNvSpPr>
          <p:nvPr>
            <p:ph type="body" sz="quarter" idx="12"/>
          </p:nvPr>
        </p:nvSpPr>
        <p:spPr/>
        <p:txBody>
          <a:bodyPr/>
          <a:lstStyle/>
          <a:p>
            <a:r>
              <a:rPr lang="en-US" dirty="0">
                <a:latin typeface="Calibri" pitchFamily="34" charset="0"/>
              </a:rPr>
              <a:t>FMC Product range for agriculture machines</a:t>
            </a:r>
          </a:p>
          <a:p>
            <a:r>
              <a:rPr lang="en-US" b="0" dirty="0">
                <a:latin typeface="Calibri" pitchFamily="34" charset="0"/>
              </a:rPr>
              <a:t>High pressure </a:t>
            </a:r>
            <a:r>
              <a:rPr lang="en-US" b="0" dirty="0" smtClean="0">
                <a:latin typeface="Calibri" pitchFamily="34" charset="0"/>
              </a:rPr>
              <a:t>hydraulic</a:t>
            </a:r>
            <a:r>
              <a:rPr lang="cs-CZ" b="0" dirty="0" smtClean="0">
                <a:latin typeface="Calibri" pitchFamily="34" charset="0"/>
              </a:rPr>
              <a:t> – </a:t>
            </a:r>
            <a:r>
              <a:rPr lang="cs-CZ" b="0" dirty="0" smtClean="0">
                <a:solidFill>
                  <a:srgbClr val="FF0000"/>
                </a:solidFill>
                <a:latin typeface="Calibri" pitchFamily="34" charset="0"/>
              </a:rPr>
              <a:t>Hydraulika tříbodového závěsu</a:t>
            </a:r>
            <a:endParaRPr lang="en-US" b="0" dirty="0">
              <a:solidFill>
                <a:srgbClr val="FF0000"/>
              </a:solidFill>
              <a:latin typeface="Calibri" pitchFamily="34" charset="0"/>
            </a:endParaRPr>
          </a:p>
          <a:p>
            <a:endParaRPr lang="cs-CZ" b="0" dirty="0"/>
          </a:p>
        </p:txBody>
      </p:sp>
      <p:pic>
        <p:nvPicPr>
          <p:cNvPr id="3" name="Picture 5"/>
          <p:cNvPicPr>
            <a:picLocks noChangeAspect="1" noChangeArrowheads="1"/>
          </p:cNvPicPr>
          <p:nvPr/>
        </p:nvPicPr>
        <p:blipFill>
          <a:blip r:embed="rId4" cstate="print"/>
          <a:srcRect/>
          <a:stretch>
            <a:fillRect/>
          </a:stretch>
        </p:blipFill>
        <p:spPr bwMode="auto">
          <a:xfrm>
            <a:off x="7455104" y="1628800"/>
            <a:ext cx="2111470" cy="1496660"/>
          </a:xfrm>
          <a:prstGeom prst="rect">
            <a:avLst/>
          </a:prstGeom>
          <a:noFill/>
          <a:ln>
            <a:noFill/>
          </a:ln>
        </p:spPr>
      </p:pic>
      <p:sp>
        <p:nvSpPr>
          <p:cNvPr id="5" name="Text Box 5"/>
          <p:cNvSpPr txBox="1">
            <a:spLocks noChangeArrowheads="1"/>
          </p:cNvSpPr>
          <p:nvPr/>
        </p:nvSpPr>
        <p:spPr bwMode="auto">
          <a:xfrm>
            <a:off x="272480" y="1484784"/>
            <a:ext cx="5904657" cy="2259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230400" lvl="1" indent="-230400">
              <a:lnSpc>
                <a:spcPct val="110000"/>
              </a:lnSpc>
              <a:spcBef>
                <a:spcPts val="0"/>
              </a:spcBef>
              <a:buClr>
                <a:srgbClr val="00AEEF"/>
              </a:buClr>
              <a:buFont typeface="Webdings" pitchFamily="18" charset="2"/>
              <a:buChar char="4"/>
              <a:tabLst>
                <a:tab pos="2509838" algn="l"/>
              </a:tabLst>
              <a:defRPr/>
            </a:pPr>
            <a:r>
              <a:rPr lang="cs-CZ" sz="1600" dirty="0" smtClean="0">
                <a:latin typeface="Arial" charset="0"/>
              </a:rPr>
              <a:t>Elektro-hydraulický systém</a:t>
            </a:r>
          </a:p>
          <a:p>
            <a:pPr marL="687600" lvl="2" indent="-230400">
              <a:lnSpc>
                <a:spcPct val="110000"/>
              </a:lnSpc>
              <a:buClr>
                <a:srgbClr val="00AEEF"/>
              </a:buClr>
              <a:buFont typeface="Webdings" pitchFamily="18" charset="2"/>
              <a:buChar char="4"/>
              <a:tabLst>
                <a:tab pos="2509838" algn="l"/>
              </a:tabLst>
              <a:defRPr/>
            </a:pPr>
            <a:r>
              <a:rPr lang="cs-CZ" sz="1600" dirty="0" smtClean="0">
                <a:latin typeface="Arial" charset="0"/>
              </a:rPr>
              <a:t>proporcionální ventil </a:t>
            </a:r>
          </a:p>
          <a:p>
            <a:pPr marL="687600" lvl="2" indent="-230400">
              <a:lnSpc>
                <a:spcPct val="110000"/>
              </a:lnSpc>
              <a:buClr>
                <a:srgbClr val="00AEEF"/>
              </a:buClr>
              <a:buFont typeface="Webdings" pitchFamily="18" charset="2"/>
              <a:buChar char="4"/>
              <a:tabLst>
                <a:tab pos="2509838" algn="l"/>
              </a:tabLst>
              <a:defRPr/>
            </a:pPr>
            <a:r>
              <a:rPr lang="cs-CZ" sz="1600" dirty="0" smtClean="0">
                <a:latin typeface="Arial" charset="0"/>
              </a:rPr>
              <a:t>Elektronika s ovládacím panelem</a:t>
            </a:r>
          </a:p>
          <a:p>
            <a:pPr marL="687600" lvl="2" indent="-230400">
              <a:lnSpc>
                <a:spcPct val="110000"/>
              </a:lnSpc>
              <a:buClr>
                <a:srgbClr val="00AEEF"/>
              </a:buClr>
              <a:buFont typeface="Webdings" pitchFamily="18" charset="2"/>
              <a:buChar char="4"/>
              <a:tabLst>
                <a:tab pos="2509838" algn="l"/>
              </a:tabLst>
              <a:defRPr/>
            </a:pPr>
            <a:r>
              <a:rPr lang="cs-CZ" sz="1600" dirty="0" smtClean="0">
                <a:latin typeface="Arial" charset="0"/>
              </a:rPr>
              <a:t>Senzory</a:t>
            </a:r>
            <a:endParaRPr lang="en-US" sz="1600" dirty="0" smtClean="0">
              <a:latin typeface="Arial" charset="0"/>
            </a:endParaRPr>
          </a:p>
          <a:p>
            <a:pPr marL="230400" lvl="1" indent="-230400">
              <a:lnSpc>
                <a:spcPct val="110000"/>
              </a:lnSpc>
              <a:spcBef>
                <a:spcPts val="0"/>
              </a:spcBef>
              <a:buClr>
                <a:srgbClr val="00AEEF"/>
              </a:buClr>
              <a:buFont typeface="Webdings" pitchFamily="18" charset="2"/>
              <a:buChar char="4"/>
              <a:tabLst>
                <a:tab pos="2509838" algn="l"/>
              </a:tabLst>
              <a:defRPr/>
            </a:pPr>
            <a:r>
              <a:rPr lang="cs-CZ" sz="1600" dirty="0" smtClean="0">
                <a:latin typeface="Arial" charset="0"/>
              </a:rPr>
              <a:t>Pro obvody s konstantním anebo LS čerpadlem</a:t>
            </a:r>
            <a:endParaRPr lang="en-US" sz="1600" dirty="0" smtClean="0">
              <a:latin typeface="Arial" charset="0"/>
            </a:endParaRPr>
          </a:p>
          <a:p>
            <a:pPr marL="0" lvl="1">
              <a:lnSpc>
                <a:spcPct val="110000"/>
              </a:lnSpc>
              <a:spcBef>
                <a:spcPts val="0"/>
              </a:spcBef>
              <a:buClr>
                <a:srgbClr val="00AEEF"/>
              </a:buClr>
              <a:tabLst>
                <a:tab pos="2509838" algn="l"/>
              </a:tabLst>
              <a:defRPr/>
            </a:pPr>
            <a:endParaRPr lang="cs-CZ" sz="1600" dirty="0" smtClean="0">
              <a:latin typeface="Arial" charset="0"/>
            </a:endParaRPr>
          </a:p>
          <a:p>
            <a:pPr marL="230400" lvl="1" indent="-230400">
              <a:lnSpc>
                <a:spcPct val="110000"/>
              </a:lnSpc>
              <a:spcBef>
                <a:spcPts val="0"/>
              </a:spcBef>
              <a:buClr>
                <a:srgbClr val="00AEEF"/>
              </a:buClr>
              <a:buFont typeface="Webdings" pitchFamily="18" charset="2"/>
              <a:buChar char="4"/>
              <a:tabLst>
                <a:tab pos="2509838" algn="l"/>
              </a:tabLst>
              <a:defRPr/>
            </a:pPr>
            <a:endParaRPr lang="cs-CZ" sz="1600" dirty="0" smtClean="0">
              <a:latin typeface="Arial" charset="0"/>
            </a:endParaRPr>
          </a:p>
          <a:p>
            <a:pPr marL="0" lvl="1">
              <a:lnSpc>
                <a:spcPct val="110000"/>
              </a:lnSpc>
              <a:spcBef>
                <a:spcPts val="0"/>
              </a:spcBef>
              <a:buClr>
                <a:srgbClr val="00AEEF"/>
              </a:buClr>
              <a:tabLst>
                <a:tab pos="2509838" algn="l"/>
              </a:tabLst>
              <a:defRPr/>
            </a:pPr>
            <a:endParaRPr lang="en-US" sz="1600" dirty="0">
              <a:latin typeface="Arial" charset="0"/>
            </a:endParaRP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9384" y="612950"/>
            <a:ext cx="1080120" cy="834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6" cstate="print"/>
          <a:srcRect/>
          <a:stretch>
            <a:fillRect/>
          </a:stretch>
        </p:blipFill>
        <p:spPr bwMode="auto">
          <a:xfrm>
            <a:off x="349716" y="2903070"/>
            <a:ext cx="3739188" cy="3300118"/>
          </a:xfrm>
          <a:prstGeom prst="rect">
            <a:avLst/>
          </a:prstGeom>
          <a:noFill/>
          <a:ln w="9525">
            <a:noFill/>
            <a:miter lim="800000"/>
            <a:headEnd/>
            <a:tailEnd/>
          </a:ln>
        </p:spPr>
      </p:pic>
    </p:spTree>
    <p:extLst>
      <p:ext uri="{BB962C8B-B14F-4D97-AF65-F5344CB8AC3E}">
        <p14:creationId xmlns:p14="http://schemas.microsoft.com/office/powerpoint/2010/main" val="42601316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X-900-Ansich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4018" y="1628800"/>
            <a:ext cx="2811190" cy="2184541"/>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a:extLst/>
        </p:spPr>
      </p:pic>
      <p:pic>
        <p:nvPicPr>
          <p:cNvPr id="8" name="Obrázek 7"/>
          <p:cNvPicPr>
            <a:picLocks noChangeAspect="1"/>
          </p:cNvPicPr>
          <p:nvPr/>
        </p:nvPicPr>
        <p:blipFill rotWithShape="1">
          <a:blip r:embed="rId3" cstate="print">
            <a:extLst>
              <a:ext uri="{28A0092B-C50C-407E-A947-70E740481C1C}">
                <a14:useLocalDpi xmlns:a14="http://schemas.microsoft.com/office/drawing/2010/main" val="0"/>
              </a:ext>
            </a:extLst>
          </a:blip>
          <a:srcRect l="38269" t="12531" r="34007" b="11058"/>
          <a:stretch/>
        </p:blipFill>
        <p:spPr>
          <a:xfrm>
            <a:off x="4063408" y="4272099"/>
            <a:ext cx="1033608" cy="1842893"/>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9384" y="612950"/>
            <a:ext cx="1080120" cy="834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Obrázek 12"/>
          <p:cNvPicPr>
            <a:picLocks noChangeAspect="1"/>
          </p:cNvPicPr>
          <p:nvPr/>
        </p:nvPicPr>
        <p:blipFill rotWithShape="1">
          <a:blip r:embed="rId5" cstate="print">
            <a:extLst>
              <a:ext uri="{28A0092B-C50C-407E-A947-70E740481C1C}">
                <a14:useLocalDpi xmlns:a14="http://schemas.microsoft.com/office/drawing/2010/main" val="0"/>
              </a:ext>
            </a:extLst>
          </a:blip>
          <a:srcRect l="39423" t="27260" r="25003" b="3328"/>
          <a:stretch/>
        </p:blipFill>
        <p:spPr>
          <a:xfrm>
            <a:off x="2504728" y="4293096"/>
            <a:ext cx="1442764" cy="1821197"/>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2610" y="1556792"/>
            <a:ext cx="2742918"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438" y="1628801"/>
            <a:ext cx="2984386" cy="2173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314" b="10431"/>
          <a:stretch/>
        </p:blipFill>
        <p:spPr bwMode="auto">
          <a:xfrm>
            <a:off x="5241033" y="4260675"/>
            <a:ext cx="1686188" cy="1841031"/>
          </a:xfrm>
          <a:prstGeom prst="rect">
            <a:avLst/>
          </a:prstGeom>
          <a:noFill/>
          <a:ln>
            <a:noFill/>
          </a:ln>
          <a:extLst/>
        </p:spPr>
      </p:pic>
      <p:sp>
        <p:nvSpPr>
          <p:cNvPr id="15" name="Zástupný symbol pro text 22"/>
          <p:cNvSpPr>
            <a:spLocks noGrp="1"/>
          </p:cNvSpPr>
          <p:nvPr>
            <p:ph type="body" sz="quarter" idx="12"/>
          </p:nvPr>
        </p:nvSpPr>
        <p:spPr>
          <a:xfrm>
            <a:off x="398673" y="618283"/>
            <a:ext cx="9074150" cy="431800"/>
          </a:xfrm>
        </p:spPr>
        <p:txBody>
          <a:bodyPr/>
          <a:lstStyle/>
          <a:p>
            <a:r>
              <a:rPr lang="en-US" dirty="0">
                <a:latin typeface="Calibri" pitchFamily="34" charset="0"/>
              </a:rPr>
              <a:t>FMC Product range for agriculture machines</a:t>
            </a:r>
          </a:p>
          <a:p>
            <a:r>
              <a:rPr lang="en-US" b="0" dirty="0">
                <a:latin typeface="Calibri" pitchFamily="34" charset="0"/>
              </a:rPr>
              <a:t>High pressure </a:t>
            </a:r>
            <a:r>
              <a:rPr lang="en-US" b="0" dirty="0" smtClean="0">
                <a:latin typeface="Calibri" pitchFamily="34" charset="0"/>
              </a:rPr>
              <a:t>hydraulic</a:t>
            </a:r>
            <a:r>
              <a:rPr lang="cs-CZ" b="0" dirty="0" smtClean="0">
                <a:latin typeface="Calibri" pitchFamily="34" charset="0"/>
              </a:rPr>
              <a:t> – </a:t>
            </a:r>
            <a:r>
              <a:rPr lang="cs-CZ" b="0" dirty="0">
                <a:solidFill>
                  <a:srgbClr val="FF0000"/>
                </a:solidFill>
                <a:latin typeface="Calibri" pitchFamily="34" charset="0"/>
              </a:rPr>
              <a:t>hydraulika závěsných zařízení</a:t>
            </a:r>
            <a:endParaRPr lang="en-US" b="0" dirty="0">
              <a:solidFill>
                <a:srgbClr val="FF0000"/>
              </a:solidFill>
              <a:latin typeface="Calibri" pitchFamily="34" charset="0"/>
            </a:endParaRPr>
          </a:p>
          <a:p>
            <a:endParaRPr lang="cs-CZ" b="0" dirty="0"/>
          </a:p>
        </p:txBody>
      </p:sp>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472" y="4278675"/>
            <a:ext cx="2188270" cy="1886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56925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3200" y="1700808"/>
            <a:ext cx="2733098" cy="1859585"/>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a:extLst/>
        </p:spPr>
      </p:pic>
      <p:pic>
        <p:nvPicPr>
          <p:cNvPr id="5"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5208" y="3717032"/>
            <a:ext cx="2680063" cy="233364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a:extLst/>
        </p:spPr>
      </p:pic>
      <p:sp>
        <p:nvSpPr>
          <p:cNvPr id="7" name="Line 17"/>
          <p:cNvSpPr>
            <a:spLocks noChangeShapeType="1"/>
          </p:cNvSpPr>
          <p:nvPr/>
        </p:nvSpPr>
        <p:spPr bwMode="auto">
          <a:xfrm>
            <a:off x="8121352" y="3357754"/>
            <a:ext cx="0" cy="158413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 name="Oval 18"/>
          <p:cNvSpPr>
            <a:spLocks noChangeArrowheads="1"/>
          </p:cNvSpPr>
          <p:nvPr/>
        </p:nvSpPr>
        <p:spPr bwMode="auto">
          <a:xfrm>
            <a:off x="7761288" y="4941888"/>
            <a:ext cx="503237" cy="36036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 name="Zástupný symbol pro text 22"/>
          <p:cNvSpPr>
            <a:spLocks noGrp="1"/>
          </p:cNvSpPr>
          <p:nvPr>
            <p:ph type="body" sz="quarter" idx="12"/>
          </p:nvPr>
        </p:nvSpPr>
        <p:spPr>
          <a:xfrm>
            <a:off x="398673" y="618283"/>
            <a:ext cx="9074150" cy="431800"/>
          </a:xfrm>
        </p:spPr>
        <p:txBody>
          <a:bodyPr/>
          <a:lstStyle/>
          <a:p>
            <a:r>
              <a:rPr lang="en-US" dirty="0">
                <a:latin typeface="Calibri" pitchFamily="34" charset="0"/>
              </a:rPr>
              <a:t>FMC Product range for agriculture machines</a:t>
            </a:r>
          </a:p>
          <a:p>
            <a:r>
              <a:rPr lang="cs-CZ" b="0" dirty="0" smtClean="0">
                <a:solidFill>
                  <a:srgbClr val="FF0000"/>
                </a:solidFill>
                <a:latin typeface="Calibri" pitchFamily="34" charset="0"/>
              </a:rPr>
              <a:t>Filtrace oleje traktoru – </a:t>
            </a:r>
            <a:r>
              <a:rPr lang="cs-CZ" dirty="0" smtClean="0">
                <a:solidFill>
                  <a:srgbClr val="FF0000"/>
                </a:solidFill>
                <a:latin typeface="Calibri" pitchFamily="34" charset="0"/>
              </a:rPr>
              <a:t>SPECIÁLNÍ PŘEDNÁŠKOVÝ BLOK</a:t>
            </a:r>
            <a:endParaRPr lang="en-US" dirty="0">
              <a:solidFill>
                <a:srgbClr val="FF0000"/>
              </a:solidFill>
              <a:latin typeface="Calibri" pitchFamily="34" charset="0"/>
            </a:endParaRPr>
          </a:p>
          <a:p>
            <a:endParaRPr lang="cs-CZ" b="0" dirty="0"/>
          </a:p>
        </p:txBody>
      </p:sp>
      <p:pic>
        <p:nvPicPr>
          <p:cNvPr id="11" name="Picture 1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812"/>
          <a:stretch/>
        </p:blipFill>
        <p:spPr bwMode="auto">
          <a:xfrm>
            <a:off x="347104" y="3717032"/>
            <a:ext cx="2949712" cy="2304230"/>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a:extLst/>
        </p:spPr>
      </p:pic>
      <p:pic>
        <p:nvPicPr>
          <p:cNvPr id="12" name="Grafik 6"/>
          <p:cNvPicPr>
            <a:picLocks noChangeAspect="1"/>
          </p:cNvPicPr>
          <p:nvPr/>
        </p:nvPicPr>
        <p:blipFill rotWithShape="1">
          <a:blip r:embed="rId6"/>
          <a:srcRect t="-12910" b="-16396"/>
          <a:stretch/>
        </p:blipFill>
        <p:spPr>
          <a:xfrm>
            <a:off x="344488" y="1588757"/>
            <a:ext cx="2016224" cy="2016224"/>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pic>
      <p:pic>
        <p:nvPicPr>
          <p:cNvPr id="13" name="Picture 17" descr="steyrplatte"/>
          <p:cNvPicPr>
            <a:picLocks noChangeAspect="1" noChangeArrowheads="1"/>
          </p:cNvPicPr>
          <p:nvPr/>
        </p:nvPicPr>
        <p:blipFill rotWithShape="1">
          <a:blip r:embed="rId7" cstate="print"/>
          <a:srcRect l="-707" r="1728"/>
          <a:stretch/>
        </p:blipFill>
        <p:spPr bwMode="auto">
          <a:xfrm>
            <a:off x="3728864" y="1556792"/>
            <a:ext cx="2664296" cy="2069945"/>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pic>
      <p:pic>
        <p:nvPicPr>
          <p:cNvPr id="15" name="Picture 11" descr="IMAG233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695" r="7962"/>
          <a:stretch/>
        </p:blipFill>
        <p:spPr bwMode="auto">
          <a:xfrm>
            <a:off x="3484451" y="3717032"/>
            <a:ext cx="3256954" cy="2232248"/>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a:extLst/>
        </p:spPr>
      </p:pic>
      <p:pic>
        <p:nvPicPr>
          <p:cNvPr id="1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09384" y="612950"/>
            <a:ext cx="1080120" cy="834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22911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pro text 22"/>
          <p:cNvSpPr>
            <a:spLocks noGrp="1"/>
          </p:cNvSpPr>
          <p:nvPr>
            <p:ph type="body" sz="quarter" idx="12"/>
          </p:nvPr>
        </p:nvSpPr>
        <p:spPr>
          <a:xfrm>
            <a:off x="398673" y="618283"/>
            <a:ext cx="9074150" cy="431800"/>
          </a:xfrm>
        </p:spPr>
        <p:txBody>
          <a:bodyPr/>
          <a:lstStyle/>
          <a:p>
            <a:r>
              <a:rPr lang="en-US" dirty="0">
                <a:latin typeface="Calibri" pitchFamily="34" charset="0"/>
              </a:rPr>
              <a:t>FMC Product range for agriculture machines</a:t>
            </a:r>
          </a:p>
          <a:p>
            <a:r>
              <a:rPr lang="cs-CZ" b="0" dirty="0" smtClean="0">
                <a:solidFill>
                  <a:srgbClr val="FF0000"/>
                </a:solidFill>
                <a:latin typeface="Calibri" pitchFamily="34" charset="0"/>
              </a:rPr>
              <a:t>Filtrace oleje traktoru – </a:t>
            </a:r>
            <a:r>
              <a:rPr lang="cs-CZ" dirty="0" smtClean="0">
                <a:solidFill>
                  <a:srgbClr val="FF0000"/>
                </a:solidFill>
                <a:latin typeface="Calibri" pitchFamily="34" charset="0"/>
              </a:rPr>
              <a:t>SPECIÁLNÍ PŘEDNÁŠKOVÝ BLOK</a:t>
            </a:r>
            <a:endParaRPr lang="en-US" dirty="0">
              <a:solidFill>
                <a:srgbClr val="FF0000"/>
              </a:solidFill>
              <a:latin typeface="Calibri" pitchFamily="34" charset="0"/>
            </a:endParaRPr>
          </a:p>
          <a:p>
            <a:endParaRPr lang="cs-CZ" b="0" dirty="0"/>
          </a:p>
        </p:txBody>
      </p:sp>
      <p:pic>
        <p:nvPicPr>
          <p:cNvPr id="14" name="Picture 4"/>
          <p:cNvPicPr>
            <a:picLocks noChangeAspect="1" noChangeArrowheads="1"/>
          </p:cNvPicPr>
          <p:nvPr/>
        </p:nvPicPr>
        <p:blipFill>
          <a:blip r:embed="rId3"/>
          <a:srcRect l="27560" t="7701" r="35425" b="13904"/>
          <a:stretch>
            <a:fillRect/>
          </a:stretch>
        </p:blipFill>
        <p:spPr bwMode="auto">
          <a:xfrm>
            <a:off x="3368824" y="1701651"/>
            <a:ext cx="2779712" cy="3311525"/>
          </a:xfrm>
          <a:prstGeom prst="rect">
            <a:avLst/>
          </a:prstGeom>
          <a:noFill/>
          <a:ln w="9525">
            <a:noFill/>
            <a:miter lim="800000"/>
            <a:headEnd/>
            <a:tailEnd/>
          </a:ln>
        </p:spPr>
      </p:pic>
      <p:pic>
        <p:nvPicPr>
          <p:cNvPr id="16" name="Picture 5"/>
          <p:cNvPicPr>
            <a:picLocks noChangeAspect="1" noChangeArrowheads="1"/>
          </p:cNvPicPr>
          <p:nvPr/>
        </p:nvPicPr>
        <p:blipFill>
          <a:blip r:embed="rId4"/>
          <a:srcRect l="3729" t="2983" r="69188" b="79163"/>
          <a:stretch>
            <a:fillRect/>
          </a:stretch>
        </p:blipFill>
        <p:spPr bwMode="auto">
          <a:xfrm>
            <a:off x="488950" y="4149725"/>
            <a:ext cx="2089150" cy="1295400"/>
          </a:xfrm>
          <a:prstGeom prst="rect">
            <a:avLst/>
          </a:prstGeom>
          <a:noFill/>
          <a:ln w="22225">
            <a:solidFill>
              <a:schemeClr val="tx1"/>
            </a:solidFill>
            <a:miter lim="800000"/>
            <a:headEnd/>
            <a:tailEnd/>
          </a:ln>
        </p:spPr>
      </p:pic>
      <p:grpSp>
        <p:nvGrpSpPr>
          <p:cNvPr id="17" name="Group 12"/>
          <p:cNvGrpSpPr>
            <a:grpSpLocks/>
          </p:cNvGrpSpPr>
          <p:nvPr/>
        </p:nvGrpSpPr>
        <p:grpSpPr bwMode="auto">
          <a:xfrm>
            <a:off x="344066" y="1591493"/>
            <a:ext cx="2952750" cy="2341563"/>
            <a:chOff x="126" y="525"/>
            <a:chExt cx="1860" cy="1475"/>
          </a:xfrm>
        </p:grpSpPr>
        <p:pic>
          <p:nvPicPr>
            <p:cNvPr id="18" name="Picture 5"/>
            <p:cNvPicPr>
              <a:picLocks noChangeAspect="1" noChangeArrowheads="1"/>
            </p:cNvPicPr>
            <p:nvPr/>
          </p:nvPicPr>
          <p:blipFill>
            <a:blip r:embed="rId5"/>
            <a:srcRect l="11024" t="10509" r="22430" b="20895"/>
            <a:stretch>
              <a:fillRect/>
            </a:stretch>
          </p:blipFill>
          <p:spPr bwMode="auto">
            <a:xfrm>
              <a:off x="126" y="754"/>
              <a:ext cx="1860" cy="1079"/>
            </a:xfrm>
            <a:prstGeom prst="rect">
              <a:avLst/>
            </a:prstGeom>
            <a:noFill/>
            <a:ln w="9525">
              <a:noFill/>
              <a:miter lim="800000"/>
              <a:headEnd/>
              <a:tailEnd/>
            </a:ln>
          </p:spPr>
        </p:pic>
        <p:sp>
          <p:nvSpPr>
            <p:cNvPr id="19" name="Text Box 6"/>
            <p:cNvSpPr txBox="1">
              <a:spLocks noChangeArrowheads="1"/>
            </p:cNvSpPr>
            <p:nvPr/>
          </p:nvSpPr>
          <p:spPr bwMode="auto">
            <a:xfrm>
              <a:off x="580" y="1750"/>
              <a:ext cx="281" cy="250"/>
            </a:xfrm>
            <a:prstGeom prst="rect">
              <a:avLst/>
            </a:prstGeom>
            <a:noFill/>
            <a:ln w="9525">
              <a:noFill/>
              <a:miter lim="800000"/>
              <a:headEnd/>
              <a:tailEnd/>
            </a:ln>
          </p:spPr>
          <p:txBody>
            <a:bodyPr wrap="none">
              <a:spAutoFit/>
            </a:bodyPr>
            <a:lstStyle/>
            <a:p>
              <a:r>
                <a:rPr lang="de-DE" sz="2000">
                  <a:latin typeface="Arial" charset="0"/>
                </a:rPr>
                <a:t>P</a:t>
              </a:r>
              <a:r>
                <a:rPr lang="de-DE" sz="2000" baseline="-25000">
                  <a:latin typeface="Arial" charset="0"/>
                </a:rPr>
                <a:t>1</a:t>
              </a:r>
              <a:endParaRPr lang="de-DE" sz="1400" baseline="-25000">
                <a:latin typeface="Arial" charset="0"/>
              </a:endParaRPr>
            </a:p>
          </p:txBody>
        </p:sp>
        <p:sp>
          <p:nvSpPr>
            <p:cNvPr id="20" name="Text Box 8"/>
            <p:cNvSpPr txBox="1">
              <a:spLocks noChangeArrowheads="1"/>
            </p:cNvSpPr>
            <p:nvPr/>
          </p:nvSpPr>
          <p:spPr bwMode="auto">
            <a:xfrm>
              <a:off x="1442" y="1750"/>
              <a:ext cx="281" cy="250"/>
            </a:xfrm>
            <a:prstGeom prst="rect">
              <a:avLst/>
            </a:prstGeom>
            <a:noFill/>
            <a:ln w="9525">
              <a:noFill/>
              <a:miter lim="800000"/>
              <a:headEnd/>
              <a:tailEnd/>
            </a:ln>
          </p:spPr>
          <p:txBody>
            <a:bodyPr wrap="none">
              <a:spAutoFit/>
            </a:bodyPr>
            <a:lstStyle/>
            <a:p>
              <a:r>
                <a:rPr lang="de-DE" sz="2000">
                  <a:latin typeface="Arial" charset="0"/>
                </a:rPr>
                <a:t>P</a:t>
              </a:r>
              <a:r>
                <a:rPr lang="de-DE" sz="2000" baseline="-25000">
                  <a:latin typeface="Arial" charset="0"/>
                </a:rPr>
                <a:t>2</a:t>
              </a:r>
            </a:p>
          </p:txBody>
        </p:sp>
        <p:sp>
          <p:nvSpPr>
            <p:cNvPr id="21" name="Text Box 9"/>
            <p:cNvSpPr txBox="1">
              <a:spLocks noChangeArrowheads="1"/>
            </p:cNvSpPr>
            <p:nvPr/>
          </p:nvSpPr>
          <p:spPr bwMode="auto">
            <a:xfrm>
              <a:off x="398" y="525"/>
              <a:ext cx="214" cy="250"/>
            </a:xfrm>
            <a:prstGeom prst="rect">
              <a:avLst/>
            </a:prstGeom>
            <a:noFill/>
            <a:ln w="9525">
              <a:noFill/>
              <a:miter lim="800000"/>
              <a:headEnd/>
              <a:tailEnd/>
            </a:ln>
          </p:spPr>
          <p:txBody>
            <a:bodyPr wrap="none">
              <a:spAutoFit/>
            </a:bodyPr>
            <a:lstStyle/>
            <a:p>
              <a:r>
                <a:rPr lang="de-DE" sz="2000">
                  <a:latin typeface="Arial" charset="0"/>
                </a:rPr>
                <a:t>T</a:t>
              </a:r>
            </a:p>
          </p:txBody>
        </p:sp>
        <p:sp>
          <p:nvSpPr>
            <p:cNvPr id="22" name="Text Box 10"/>
            <p:cNvSpPr txBox="1">
              <a:spLocks noChangeArrowheads="1"/>
            </p:cNvSpPr>
            <p:nvPr/>
          </p:nvSpPr>
          <p:spPr bwMode="auto">
            <a:xfrm>
              <a:off x="1487" y="525"/>
              <a:ext cx="232" cy="250"/>
            </a:xfrm>
            <a:prstGeom prst="rect">
              <a:avLst/>
            </a:prstGeom>
            <a:noFill/>
            <a:ln w="9525">
              <a:noFill/>
              <a:miter lim="800000"/>
              <a:headEnd/>
              <a:tailEnd/>
            </a:ln>
          </p:spPr>
          <p:txBody>
            <a:bodyPr wrap="none">
              <a:spAutoFit/>
            </a:bodyPr>
            <a:lstStyle/>
            <a:p>
              <a:r>
                <a:rPr lang="de-DE" sz="2000">
                  <a:latin typeface="Arial" charset="0"/>
                </a:rPr>
                <a:t>R</a:t>
              </a:r>
            </a:p>
          </p:txBody>
        </p:sp>
      </p:grpSp>
      <p:sp>
        <p:nvSpPr>
          <p:cNvPr id="23" name="Text Box 13"/>
          <p:cNvSpPr txBox="1">
            <a:spLocks noChangeArrowheads="1"/>
          </p:cNvSpPr>
          <p:nvPr/>
        </p:nvSpPr>
        <p:spPr bwMode="auto">
          <a:xfrm>
            <a:off x="560388" y="5516563"/>
            <a:ext cx="1863725" cy="336550"/>
          </a:xfrm>
          <a:prstGeom prst="rect">
            <a:avLst/>
          </a:prstGeom>
          <a:noFill/>
          <a:ln w="9525">
            <a:noFill/>
            <a:miter lim="800000"/>
            <a:headEnd/>
            <a:tailEnd/>
          </a:ln>
        </p:spPr>
        <p:txBody>
          <a:bodyPr wrap="none">
            <a:spAutoFit/>
          </a:bodyPr>
          <a:lstStyle/>
          <a:p>
            <a:r>
              <a:rPr lang="de-DE" sz="1600">
                <a:latin typeface="Arial" charset="0"/>
              </a:rPr>
              <a:t>bi-directional valve</a:t>
            </a:r>
          </a:p>
        </p:txBody>
      </p:sp>
      <p:sp>
        <p:nvSpPr>
          <p:cNvPr id="24" name="Rectangle 14"/>
          <p:cNvSpPr>
            <a:spLocks noChangeArrowheads="1"/>
          </p:cNvSpPr>
          <p:nvPr/>
        </p:nvSpPr>
        <p:spPr bwMode="auto">
          <a:xfrm>
            <a:off x="1424980" y="2204864"/>
            <a:ext cx="647700" cy="360362"/>
          </a:xfrm>
          <a:prstGeom prst="rect">
            <a:avLst/>
          </a:prstGeom>
          <a:noFill/>
          <a:ln w="19050">
            <a:solidFill>
              <a:schemeClr val="tx1"/>
            </a:solidFill>
            <a:miter lim="800000"/>
            <a:headEnd/>
            <a:tailEnd/>
          </a:ln>
        </p:spPr>
        <p:txBody>
          <a:bodyPr wrap="none" anchor="ctr"/>
          <a:lstStyle/>
          <a:p>
            <a:endParaRPr lang="de-DE"/>
          </a:p>
        </p:txBody>
      </p:sp>
      <p:sp>
        <p:nvSpPr>
          <p:cNvPr id="25" name="Line 15"/>
          <p:cNvSpPr>
            <a:spLocks noChangeShapeType="1"/>
          </p:cNvSpPr>
          <p:nvPr/>
        </p:nvSpPr>
        <p:spPr bwMode="auto">
          <a:xfrm>
            <a:off x="1352550" y="2492375"/>
            <a:ext cx="215900" cy="1657350"/>
          </a:xfrm>
          <a:prstGeom prst="line">
            <a:avLst/>
          </a:prstGeom>
          <a:noFill/>
          <a:ln w="9525">
            <a:solidFill>
              <a:schemeClr val="tx1"/>
            </a:solidFill>
            <a:round/>
            <a:headEnd/>
            <a:tailEnd/>
          </a:ln>
        </p:spPr>
        <p:txBody>
          <a:bodyPr/>
          <a:lstStyle/>
          <a:p>
            <a:endParaRPr lang="de-DE"/>
          </a:p>
        </p:txBody>
      </p:sp>
      <p:sp>
        <p:nvSpPr>
          <p:cNvPr id="26" name="Oval 37"/>
          <p:cNvSpPr>
            <a:spLocks noChangeArrowheads="1"/>
          </p:cNvSpPr>
          <p:nvPr/>
        </p:nvSpPr>
        <p:spPr bwMode="auto">
          <a:xfrm>
            <a:off x="1785913" y="1484461"/>
            <a:ext cx="358775" cy="360363"/>
          </a:xfrm>
          <a:prstGeom prst="ellipse">
            <a:avLst/>
          </a:prstGeom>
          <a:solidFill>
            <a:srgbClr val="0000FF"/>
          </a:solidFill>
          <a:ln w="22225">
            <a:solidFill>
              <a:schemeClr val="tx1"/>
            </a:solidFill>
            <a:round/>
            <a:headEnd/>
            <a:tailEnd/>
          </a:ln>
          <a:effectLst/>
        </p:spPr>
        <p:txBody>
          <a:bodyPr wrap="none" anchor="ctr"/>
          <a:lstStyle/>
          <a:p>
            <a:pPr algn="ctr"/>
            <a:r>
              <a:rPr lang="de-DE" b="1" dirty="0">
                <a:latin typeface="Arial" charset="0"/>
              </a:rPr>
              <a:t>C</a:t>
            </a:r>
          </a:p>
        </p:txBody>
      </p:sp>
      <p:sp>
        <p:nvSpPr>
          <p:cNvPr id="27" name="Oval 21"/>
          <p:cNvSpPr>
            <a:spLocks noChangeArrowheads="1"/>
          </p:cNvSpPr>
          <p:nvPr/>
        </p:nvSpPr>
        <p:spPr bwMode="auto">
          <a:xfrm>
            <a:off x="4089400" y="3500438"/>
            <a:ext cx="358775" cy="360362"/>
          </a:xfrm>
          <a:prstGeom prst="ellipse">
            <a:avLst/>
          </a:prstGeom>
          <a:solidFill>
            <a:srgbClr val="FF0000"/>
          </a:solidFill>
          <a:ln w="22225">
            <a:solidFill>
              <a:schemeClr val="tx1"/>
            </a:solidFill>
            <a:round/>
            <a:headEnd/>
            <a:tailEnd/>
          </a:ln>
          <a:effectLst/>
        </p:spPr>
        <p:txBody>
          <a:bodyPr wrap="none" anchor="ctr"/>
          <a:lstStyle/>
          <a:p>
            <a:pPr algn="ctr"/>
            <a:r>
              <a:rPr lang="de-DE" b="1">
                <a:latin typeface="Arial" charset="0"/>
              </a:rPr>
              <a:t>1</a:t>
            </a:r>
          </a:p>
        </p:txBody>
      </p:sp>
      <p:sp>
        <p:nvSpPr>
          <p:cNvPr id="28" name="Line 40"/>
          <p:cNvSpPr>
            <a:spLocks noChangeShapeType="1"/>
          </p:cNvSpPr>
          <p:nvPr/>
        </p:nvSpPr>
        <p:spPr bwMode="auto">
          <a:xfrm flipH="1">
            <a:off x="1712119" y="1811362"/>
            <a:ext cx="144462" cy="287338"/>
          </a:xfrm>
          <a:prstGeom prst="line">
            <a:avLst/>
          </a:prstGeom>
          <a:noFill/>
          <a:ln w="28575">
            <a:solidFill>
              <a:schemeClr val="tx1"/>
            </a:solidFill>
            <a:round/>
            <a:headEnd/>
            <a:tailEnd type="triangle" w="med" len="med"/>
          </a:ln>
          <a:effectLst/>
        </p:spPr>
        <p:txBody>
          <a:bodyPr/>
          <a:lstStyle/>
          <a:p>
            <a:endParaRPr lang="de-DE"/>
          </a:p>
        </p:txBody>
      </p:sp>
      <p:grpSp>
        <p:nvGrpSpPr>
          <p:cNvPr id="29" name="Group 45"/>
          <p:cNvGrpSpPr>
            <a:grpSpLocks/>
          </p:cNvGrpSpPr>
          <p:nvPr/>
        </p:nvGrpSpPr>
        <p:grpSpPr bwMode="auto">
          <a:xfrm>
            <a:off x="849313" y="5757863"/>
            <a:ext cx="1149350" cy="579437"/>
            <a:chOff x="535" y="3627"/>
            <a:chExt cx="724" cy="365"/>
          </a:xfrm>
        </p:grpSpPr>
        <p:sp>
          <p:nvSpPr>
            <p:cNvPr id="30" name="Oval 36"/>
            <p:cNvSpPr>
              <a:spLocks noChangeArrowheads="1"/>
            </p:cNvSpPr>
            <p:nvPr/>
          </p:nvSpPr>
          <p:spPr bwMode="auto">
            <a:xfrm>
              <a:off x="1033" y="3702"/>
              <a:ext cx="226" cy="227"/>
            </a:xfrm>
            <a:prstGeom prst="ellipse">
              <a:avLst/>
            </a:prstGeom>
            <a:solidFill>
              <a:srgbClr val="0000FF"/>
            </a:solidFill>
            <a:ln w="22225">
              <a:solidFill>
                <a:schemeClr val="tx1"/>
              </a:solidFill>
              <a:round/>
              <a:headEnd/>
              <a:tailEnd/>
            </a:ln>
            <a:effectLst/>
          </p:spPr>
          <p:txBody>
            <a:bodyPr wrap="none" anchor="ctr"/>
            <a:lstStyle/>
            <a:p>
              <a:pPr algn="ctr"/>
              <a:r>
                <a:rPr lang="de-DE" b="1">
                  <a:latin typeface="Arial" charset="0"/>
                </a:rPr>
                <a:t>B</a:t>
              </a:r>
            </a:p>
          </p:txBody>
        </p:sp>
        <p:sp>
          <p:nvSpPr>
            <p:cNvPr id="31" name="Oval 41"/>
            <p:cNvSpPr>
              <a:spLocks noChangeArrowheads="1"/>
            </p:cNvSpPr>
            <p:nvPr/>
          </p:nvSpPr>
          <p:spPr bwMode="auto">
            <a:xfrm>
              <a:off x="535" y="3702"/>
              <a:ext cx="226" cy="227"/>
            </a:xfrm>
            <a:prstGeom prst="ellipse">
              <a:avLst/>
            </a:prstGeom>
            <a:solidFill>
              <a:srgbClr val="0000FF"/>
            </a:solidFill>
            <a:ln w="22225">
              <a:solidFill>
                <a:schemeClr val="tx1"/>
              </a:solidFill>
              <a:round/>
              <a:headEnd/>
              <a:tailEnd/>
            </a:ln>
            <a:effectLst/>
          </p:spPr>
          <p:txBody>
            <a:bodyPr wrap="none" anchor="ctr"/>
            <a:lstStyle/>
            <a:p>
              <a:pPr algn="ctr"/>
              <a:r>
                <a:rPr lang="de-DE" b="1">
                  <a:latin typeface="Arial" charset="0"/>
                </a:rPr>
                <a:t>A</a:t>
              </a:r>
            </a:p>
          </p:txBody>
        </p:sp>
        <p:sp>
          <p:nvSpPr>
            <p:cNvPr id="32" name="Text Box 42"/>
            <p:cNvSpPr txBox="1">
              <a:spLocks noChangeArrowheads="1"/>
            </p:cNvSpPr>
            <p:nvPr/>
          </p:nvSpPr>
          <p:spPr bwMode="auto">
            <a:xfrm>
              <a:off x="782" y="3627"/>
              <a:ext cx="262" cy="365"/>
            </a:xfrm>
            <a:prstGeom prst="rect">
              <a:avLst/>
            </a:prstGeom>
            <a:noFill/>
            <a:ln w="9525">
              <a:noFill/>
              <a:miter lim="800000"/>
              <a:headEnd/>
              <a:tailEnd/>
            </a:ln>
            <a:effectLst/>
          </p:spPr>
          <p:txBody>
            <a:bodyPr wrap="none">
              <a:spAutoFit/>
            </a:bodyPr>
            <a:lstStyle/>
            <a:p>
              <a:r>
                <a:rPr lang="de-DE" sz="3200" b="1"/>
                <a:t>+</a:t>
              </a:r>
            </a:p>
          </p:txBody>
        </p:sp>
      </p:grpSp>
      <p:grpSp>
        <p:nvGrpSpPr>
          <p:cNvPr id="33" name="Group 53"/>
          <p:cNvGrpSpPr>
            <a:grpSpLocks/>
          </p:cNvGrpSpPr>
          <p:nvPr/>
        </p:nvGrpSpPr>
        <p:grpSpPr bwMode="auto">
          <a:xfrm>
            <a:off x="6681192" y="1700808"/>
            <a:ext cx="2725097" cy="4447358"/>
            <a:chOff x="4001" y="663"/>
            <a:chExt cx="2158" cy="3266"/>
          </a:xfrm>
        </p:grpSpPr>
        <p:pic>
          <p:nvPicPr>
            <p:cNvPr id="34" name="Picture 7"/>
            <p:cNvPicPr>
              <a:picLocks noChangeAspect="1" noChangeArrowheads="1"/>
            </p:cNvPicPr>
            <p:nvPr/>
          </p:nvPicPr>
          <p:blipFill>
            <a:blip r:embed="rId6"/>
            <a:srcRect l="53551" t="7701" r="14557" b="6477"/>
            <a:stretch>
              <a:fillRect/>
            </a:stretch>
          </p:blipFill>
          <p:spPr bwMode="auto">
            <a:xfrm>
              <a:off x="4001" y="663"/>
              <a:ext cx="2158" cy="3266"/>
            </a:xfrm>
            <a:prstGeom prst="rect">
              <a:avLst/>
            </a:prstGeom>
            <a:noFill/>
            <a:ln w="9525">
              <a:noFill/>
              <a:miter lim="800000"/>
              <a:headEnd/>
              <a:tailEnd/>
            </a:ln>
          </p:spPr>
        </p:pic>
        <p:sp>
          <p:nvSpPr>
            <p:cNvPr id="35" name="Oval 22"/>
            <p:cNvSpPr>
              <a:spLocks noChangeArrowheads="1"/>
            </p:cNvSpPr>
            <p:nvPr/>
          </p:nvSpPr>
          <p:spPr bwMode="auto">
            <a:xfrm>
              <a:off x="5207" y="2840"/>
              <a:ext cx="226" cy="227"/>
            </a:xfrm>
            <a:prstGeom prst="ellipse">
              <a:avLst/>
            </a:prstGeom>
            <a:solidFill>
              <a:srgbClr val="FF0000"/>
            </a:solidFill>
            <a:ln w="22225">
              <a:solidFill>
                <a:schemeClr val="tx1"/>
              </a:solidFill>
              <a:round/>
              <a:headEnd/>
              <a:tailEnd/>
            </a:ln>
            <a:effectLst/>
          </p:spPr>
          <p:txBody>
            <a:bodyPr wrap="none" anchor="ctr"/>
            <a:lstStyle/>
            <a:p>
              <a:pPr algn="ctr"/>
              <a:r>
                <a:rPr lang="de-DE" b="1">
                  <a:latin typeface="Arial" charset="0"/>
                </a:rPr>
                <a:t>3</a:t>
              </a:r>
            </a:p>
          </p:txBody>
        </p:sp>
        <p:sp>
          <p:nvSpPr>
            <p:cNvPr id="36" name="Oval 23"/>
            <p:cNvSpPr>
              <a:spLocks noChangeArrowheads="1"/>
            </p:cNvSpPr>
            <p:nvPr/>
          </p:nvSpPr>
          <p:spPr bwMode="auto">
            <a:xfrm>
              <a:off x="4572" y="2432"/>
              <a:ext cx="226" cy="227"/>
            </a:xfrm>
            <a:prstGeom prst="ellipse">
              <a:avLst/>
            </a:prstGeom>
            <a:solidFill>
              <a:srgbClr val="FF0000"/>
            </a:solidFill>
            <a:ln w="22225">
              <a:solidFill>
                <a:schemeClr val="tx1"/>
              </a:solidFill>
              <a:round/>
              <a:headEnd/>
              <a:tailEnd/>
            </a:ln>
            <a:effectLst/>
          </p:spPr>
          <p:txBody>
            <a:bodyPr wrap="none" anchor="ctr"/>
            <a:lstStyle/>
            <a:p>
              <a:pPr algn="ctr"/>
              <a:r>
                <a:rPr lang="de-DE" b="1">
                  <a:latin typeface="Arial" charset="0"/>
                </a:rPr>
                <a:t>2</a:t>
              </a:r>
            </a:p>
          </p:txBody>
        </p:sp>
        <p:sp>
          <p:nvSpPr>
            <p:cNvPr id="37" name="Oval 35"/>
            <p:cNvSpPr>
              <a:spLocks noChangeArrowheads="1"/>
            </p:cNvSpPr>
            <p:nvPr/>
          </p:nvSpPr>
          <p:spPr bwMode="auto">
            <a:xfrm>
              <a:off x="5252" y="1933"/>
              <a:ext cx="226" cy="227"/>
            </a:xfrm>
            <a:prstGeom prst="ellipse">
              <a:avLst/>
            </a:prstGeom>
            <a:solidFill>
              <a:srgbClr val="0000FF"/>
            </a:solidFill>
            <a:ln w="22225">
              <a:solidFill>
                <a:schemeClr val="tx1"/>
              </a:solidFill>
              <a:round/>
              <a:headEnd/>
              <a:tailEnd/>
            </a:ln>
            <a:effectLst/>
          </p:spPr>
          <p:txBody>
            <a:bodyPr wrap="none" anchor="ctr"/>
            <a:lstStyle/>
            <a:p>
              <a:pPr algn="ctr"/>
              <a:r>
                <a:rPr lang="de-DE" b="1">
                  <a:latin typeface="Arial" charset="0"/>
                </a:rPr>
                <a:t>A</a:t>
              </a:r>
            </a:p>
          </p:txBody>
        </p:sp>
        <p:sp>
          <p:nvSpPr>
            <p:cNvPr id="38" name="Oval 38"/>
            <p:cNvSpPr>
              <a:spLocks noChangeArrowheads="1"/>
            </p:cNvSpPr>
            <p:nvPr/>
          </p:nvSpPr>
          <p:spPr bwMode="auto">
            <a:xfrm>
              <a:off x="5070" y="3430"/>
              <a:ext cx="226" cy="227"/>
            </a:xfrm>
            <a:prstGeom prst="ellipse">
              <a:avLst/>
            </a:prstGeom>
            <a:solidFill>
              <a:srgbClr val="0000FF"/>
            </a:solidFill>
            <a:ln w="22225">
              <a:solidFill>
                <a:schemeClr val="tx1"/>
              </a:solidFill>
              <a:round/>
              <a:headEnd/>
              <a:tailEnd/>
            </a:ln>
            <a:effectLst/>
          </p:spPr>
          <p:txBody>
            <a:bodyPr wrap="none" anchor="ctr"/>
            <a:lstStyle/>
            <a:p>
              <a:pPr algn="ctr"/>
              <a:r>
                <a:rPr lang="de-DE" b="1">
                  <a:latin typeface="Arial" charset="0"/>
                </a:rPr>
                <a:t>C</a:t>
              </a:r>
            </a:p>
          </p:txBody>
        </p:sp>
        <p:sp>
          <p:nvSpPr>
            <p:cNvPr id="39" name="Oval 39"/>
            <p:cNvSpPr>
              <a:spLocks noChangeArrowheads="1"/>
            </p:cNvSpPr>
            <p:nvPr/>
          </p:nvSpPr>
          <p:spPr bwMode="auto">
            <a:xfrm>
              <a:off x="5297" y="2296"/>
              <a:ext cx="226" cy="227"/>
            </a:xfrm>
            <a:prstGeom prst="ellipse">
              <a:avLst/>
            </a:prstGeom>
            <a:solidFill>
              <a:srgbClr val="0000FF"/>
            </a:solidFill>
            <a:ln w="22225">
              <a:solidFill>
                <a:schemeClr val="tx1"/>
              </a:solidFill>
              <a:round/>
              <a:headEnd/>
              <a:tailEnd/>
            </a:ln>
            <a:effectLst/>
          </p:spPr>
          <p:txBody>
            <a:bodyPr wrap="none" anchor="ctr"/>
            <a:lstStyle/>
            <a:p>
              <a:pPr algn="ctr"/>
              <a:r>
                <a:rPr lang="de-DE" b="1">
                  <a:latin typeface="Arial" charset="0"/>
                </a:rPr>
                <a:t>B</a:t>
              </a:r>
            </a:p>
          </p:txBody>
        </p:sp>
        <p:sp>
          <p:nvSpPr>
            <p:cNvPr id="40" name="Oval 50"/>
            <p:cNvSpPr>
              <a:spLocks noChangeArrowheads="1"/>
            </p:cNvSpPr>
            <p:nvPr/>
          </p:nvSpPr>
          <p:spPr bwMode="auto">
            <a:xfrm>
              <a:off x="4118" y="2432"/>
              <a:ext cx="226" cy="227"/>
            </a:xfrm>
            <a:prstGeom prst="ellipse">
              <a:avLst/>
            </a:prstGeom>
            <a:solidFill>
              <a:srgbClr val="FF0000"/>
            </a:solidFill>
            <a:ln w="22225">
              <a:solidFill>
                <a:schemeClr val="tx1"/>
              </a:solidFill>
              <a:round/>
              <a:headEnd/>
              <a:tailEnd/>
            </a:ln>
            <a:effectLst/>
          </p:spPr>
          <p:txBody>
            <a:bodyPr wrap="none" anchor="ctr"/>
            <a:lstStyle/>
            <a:p>
              <a:pPr algn="ctr"/>
              <a:r>
                <a:rPr lang="de-DE" b="1">
                  <a:latin typeface="Arial" charset="0"/>
                </a:rPr>
                <a:t>1</a:t>
              </a:r>
            </a:p>
          </p:txBody>
        </p:sp>
      </p:grpSp>
      <p:sp>
        <p:nvSpPr>
          <p:cNvPr id="41" name="Oval 51"/>
          <p:cNvSpPr>
            <a:spLocks noChangeArrowheads="1"/>
          </p:cNvSpPr>
          <p:nvPr/>
        </p:nvSpPr>
        <p:spPr bwMode="auto">
          <a:xfrm>
            <a:off x="3729038" y="2349500"/>
            <a:ext cx="358775" cy="360363"/>
          </a:xfrm>
          <a:prstGeom prst="ellipse">
            <a:avLst/>
          </a:prstGeom>
          <a:solidFill>
            <a:srgbClr val="FF0000"/>
          </a:solidFill>
          <a:ln w="22225">
            <a:solidFill>
              <a:schemeClr val="tx1"/>
            </a:solidFill>
            <a:round/>
            <a:headEnd/>
            <a:tailEnd/>
          </a:ln>
          <a:effectLst/>
        </p:spPr>
        <p:txBody>
          <a:bodyPr wrap="none" anchor="ctr"/>
          <a:lstStyle/>
          <a:p>
            <a:pPr algn="ctr"/>
            <a:r>
              <a:rPr lang="de-DE" b="1">
                <a:latin typeface="Arial" charset="0"/>
              </a:rPr>
              <a:t>2</a:t>
            </a:r>
          </a:p>
        </p:txBody>
      </p:sp>
      <p:sp>
        <p:nvSpPr>
          <p:cNvPr id="42" name="Oval 52"/>
          <p:cNvSpPr>
            <a:spLocks noChangeArrowheads="1"/>
          </p:cNvSpPr>
          <p:nvPr/>
        </p:nvSpPr>
        <p:spPr bwMode="auto">
          <a:xfrm>
            <a:off x="5097463" y="2276475"/>
            <a:ext cx="358775" cy="360363"/>
          </a:xfrm>
          <a:prstGeom prst="ellipse">
            <a:avLst/>
          </a:prstGeom>
          <a:solidFill>
            <a:srgbClr val="FF0000"/>
          </a:solidFill>
          <a:ln w="22225">
            <a:solidFill>
              <a:schemeClr val="tx1"/>
            </a:solidFill>
            <a:round/>
            <a:headEnd/>
            <a:tailEnd/>
          </a:ln>
          <a:effectLst/>
        </p:spPr>
        <p:txBody>
          <a:bodyPr wrap="none" anchor="ctr"/>
          <a:lstStyle/>
          <a:p>
            <a:pPr algn="ctr"/>
            <a:r>
              <a:rPr lang="de-DE" b="1">
                <a:latin typeface="Arial" charset="0"/>
              </a:rPr>
              <a:t>3</a:t>
            </a:r>
          </a:p>
        </p:txBody>
      </p:sp>
      <p:pic>
        <p:nvPicPr>
          <p:cNvPr id="4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09384" y="612950"/>
            <a:ext cx="1080120" cy="834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25534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476500" y="3036585"/>
            <a:ext cx="4953000" cy="646331"/>
          </a:xfrm>
          <a:prstGeom prst="rect">
            <a:avLst/>
          </a:prstGeom>
        </p:spPr>
        <p:txBody>
          <a:bodyPr>
            <a:spAutoFit/>
          </a:bodyPr>
          <a:lstStyle/>
          <a:p>
            <a:pPr algn="ctr">
              <a:spcBef>
                <a:spcPct val="50000"/>
              </a:spcBef>
            </a:pPr>
            <a:r>
              <a:rPr lang="de-DE" sz="3600" b="1" dirty="0" smtClean="0">
                <a:latin typeface="Arial" charset="0"/>
              </a:rPr>
              <a:t>www.argo-hytos.com</a:t>
            </a:r>
            <a:endParaRPr lang="de-DE" sz="3600" b="1" dirty="0">
              <a:latin typeface="Arial" charset="0"/>
            </a:endParaRPr>
          </a:p>
        </p:txBody>
      </p:sp>
    </p:spTree>
    <p:extLst>
      <p:ext uri="{BB962C8B-B14F-4D97-AF65-F5344CB8AC3E}">
        <p14:creationId xmlns:p14="http://schemas.microsoft.com/office/powerpoint/2010/main" val="771234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
          <p:cNvPicPr>
            <a:picLocks noChangeAspect="1" noChangeArrowheads="1"/>
          </p:cNvPicPr>
          <p:nvPr/>
        </p:nvPicPr>
        <p:blipFill>
          <a:blip r:embed="rId2" cstate="print"/>
          <a:srcRect/>
          <a:stretch>
            <a:fillRect/>
          </a:stretch>
        </p:blipFill>
        <p:spPr bwMode="auto">
          <a:xfrm>
            <a:off x="384727" y="2034684"/>
            <a:ext cx="1472927" cy="1010182"/>
          </a:xfrm>
          <a:prstGeom prst="rect">
            <a:avLst/>
          </a:prstGeom>
          <a:noFill/>
          <a:ln w="9525">
            <a:noFill/>
            <a:miter lim="800000"/>
            <a:headEnd/>
            <a:tailEnd/>
          </a:ln>
        </p:spPr>
      </p:pic>
      <p:sp>
        <p:nvSpPr>
          <p:cNvPr id="23" name="Zástupný symbol pro text 22"/>
          <p:cNvSpPr>
            <a:spLocks noGrp="1"/>
          </p:cNvSpPr>
          <p:nvPr>
            <p:ph type="body" sz="quarter" idx="12"/>
          </p:nvPr>
        </p:nvSpPr>
        <p:spPr/>
        <p:txBody>
          <a:bodyPr/>
          <a:lstStyle/>
          <a:p>
            <a:r>
              <a:rPr lang="cs-CZ" dirty="0">
                <a:latin typeface="Calibri" pitchFamily="34" charset="0"/>
              </a:rPr>
              <a:t>Hydraulika moderního traktoru</a:t>
            </a:r>
          </a:p>
          <a:p>
            <a:r>
              <a:rPr lang="cs-CZ" b="0" dirty="0" smtClean="0">
                <a:latin typeface="Calibri" pitchFamily="34" charset="0"/>
              </a:rPr>
              <a:t>Typy zemědělských strojů</a:t>
            </a:r>
            <a:endParaRPr lang="cs-CZ" b="0" dirty="0"/>
          </a:p>
        </p:txBody>
      </p:sp>
      <p:pic>
        <p:nvPicPr>
          <p:cNvPr id="3" name="Picture 3"/>
          <p:cNvPicPr>
            <a:picLocks noChangeAspect="1" noChangeArrowheads="1"/>
          </p:cNvPicPr>
          <p:nvPr/>
        </p:nvPicPr>
        <p:blipFill>
          <a:blip r:embed="rId3" cstate="print"/>
          <a:srcRect/>
          <a:stretch>
            <a:fillRect/>
          </a:stretch>
        </p:blipFill>
        <p:spPr bwMode="auto">
          <a:xfrm>
            <a:off x="2085679" y="2094147"/>
            <a:ext cx="1944216" cy="891257"/>
          </a:xfrm>
          <a:prstGeom prst="rect">
            <a:avLst/>
          </a:prstGeom>
          <a:noFill/>
          <a:ln w="9525">
            <a:noFill/>
            <a:miter lim="800000"/>
            <a:headEnd/>
            <a:tailEnd/>
          </a:ln>
        </p:spPr>
      </p:pic>
      <p:sp>
        <p:nvSpPr>
          <p:cNvPr id="4" name="Text Box 5"/>
          <p:cNvSpPr txBox="1">
            <a:spLocks noChangeArrowheads="1"/>
          </p:cNvSpPr>
          <p:nvPr/>
        </p:nvSpPr>
        <p:spPr bwMode="auto">
          <a:xfrm>
            <a:off x="6118127" y="1508791"/>
            <a:ext cx="1582737" cy="369332"/>
          </a:xfrm>
          <a:prstGeom prst="rect">
            <a:avLst/>
          </a:prstGeom>
          <a:noFill/>
          <a:ln w="9525">
            <a:noFill/>
            <a:miter lim="800000"/>
            <a:headEnd/>
            <a:tailEnd/>
          </a:ln>
        </p:spPr>
        <p:txBody>
          <a:bodyPr>
            <a:spAutoFit/>
          </a:bodyPr>
          <a:lstStyle/>
          <a:p>
            <a:pPr algn="ctr">
              <a:spcBef>
                <a:spcPct val="50000"/>
              </a:spcBef>
            </a:pPr>
            <a:r>
              <a:rPr lang="en-US" sz="1800" b="1" dirty="0" smtClean="0">
                <a:latin typeface="Arial" charset="0"/>
              </a:rPr>
              <a:t>Seeders</a:t>
            </a:r>
            <a:endParaRPr lang="en-US" sz="1800" b="1" dirty="0">
              <a:latin typeface="Arial" charset="0"/>
            </a:endParaRPr>
          </a:p>
        </p:txBody>
      </p:sp>
      <p:sp>
        <p:nvSpPr>
          <p:cNvPr id="5" name="Text Box 5"/>
          <p:cNvSpPr txBox="1">
            <a:spLocks noChangeArrowheads="1"/>
          </p:cNvSpPr>
          <p:nvPr/>
        </p:nvSpPr>
        <p:spPr bwMode="auto">
          <a:xfrm>
            <a:off x="8134351" y="1518083"/>
            <a:ext cx="1583606" cy="369332"/>
          </a:xfrm>
          <a:prstGeom prst="rect">
            <a:avLst/>
          </a:prstGeom>
          <a:noFill/>
          <a:ln w="9525">
            <a:noFill/>
            <a:miter lim="800000"/>
            <a:headEnd/>
            <a:tailEnd/>
          </a:ln>
        </p:spPr>
        <p:txBody>
          <a:bodyPr wrap="square">
            <a:spAutoFit/>
          </a:bodyPr>
          <a:lstStyle/>
          <a:p>
            <a:pPr>
              <a:spcBef>
                <a:spcPct val="50000"/>
              </a:spcBef>
            </a:pPr>
            <a:r>
              <a:rPr lang="en-US" sz="1800" b="1" dirty="0" smtClean="0">
                <a:latin typeface="Arial" charset="0"/>
              </a:rPr>
              <a:t>Fertilization</a:t>
            </a:r>
          </a:p>
        </p:txBody>
      </p:sp>
      <p:sp>
        <p:nvSpPr>
          <p:cNvPr id="6" name="Text Box 5"/>
          <p:cNvSpPr txBox="1">
            <a:spLocks noChangeArrowheads="1"/>
          </p:cNvSpPr>
          <p:nvPr/>
        </p:nvSpPr>
        <p:spPr bwMode="auto">
          <a:xfrm>
            <a:off x="4029895" y="1508791"/>
            <a:ext cx="1872208" cy="369332"/>
          </a:xfrm>
          <a:prstGeom prst="rect">
            <a:avLst/>
          </a:prstGeom>
          <a:noFill/>
          <a:ln w="9525">
            <a:noFill/>
            <a:miter lim="800000"/>
            <a:headEnd/>
            <a:tailEnd/>
          </a:ln>
        </p:spPr>
        <p:txBody>
          <a:bodyPr wrap="square">
            <a:spAutoFit/>
          </a:bodyPr>
          <a:lstStyle/>
          <a:p>
            <a:pPr algn="ctr">
              <a:spcBef>
                <a:spcPct val="50000"/>
              </a:spcBef>
            </a:pPr>
            <a:r>
              <a:rPr lang="en-US" sz="1800" b="1" dirty="0" smtClean="0">
                <a:latin typeface="Arial" charset="0"/>
              </a:rPr>
              <a:t>Tillage's</a:t>
            </a:r>
            <a:endParaRPr lang="en-US" sz="1800" b="1" dirty="0">
              <a:latin typeface="Arial" charset="0"/>
            </a:endParaRPr>
          </a:p>
        </p:txBody>
      </p:sp>
      <p:sp>
        <p:nvSpPr>
          <p:cNvPr id="7" name="Text Box 5"/>
          <p:cNvSpPr txBox="1">
            <a:spLocks noChangeArrowheads="1"/>
          </p:cNvSpPr>
          <p:nvPr/>
        </p:nvSpPr>
        <p:spPr bwMode="auto">
          <a:xfrm>
            <a:off x="2157687" y="3246275"/>
            <a:ext cx="1656184" cy="369332"/>
          </a:xfrm>
          <a:prstGeom prst="rect">
            <a:avLst/>
          </a:prstGeom>
          <a:noFill/>
          <a:ln w="9525">
            <a:noFill/>
            <a:miter lim="800000"/>
            <a:headEnd/>
            <a:tailEnd/>
          </a:ln>
        </p:spPr>
        <p:txBody>
          <a:bodyPr wrap="square">
            <a:spAutoFit/>
          </a:bodyPr>
          <a:lstStyle/>
          <a:p>
            <a:pPr algn="ctr">
              <a:spcBef>
                <a:spcPct val="50000"/>
              </a:spcBef>
            </a:pPr>
            <a:r>
              <a:rPr lang="en-US" sz="1800" b="1" dirty="0" smtClean="0">
                <a:latin typeface="Arial" charset="0"/>
              </a:rPr>
              <a:t>Landscape</a:t>
            </a:r>
          </a:p>
        </p:txBody>
      </p:sp>
      <p:pic>
        <p:nvPicPr>
          <p:cNvPr id="8" name="Picture 5" descr="PREZ"/>
          <p:cNvPicPr>
            <a:picLocks noChangeAspect="1" noChangeArrowheads="1"/>
          </p:cNvPicPr>
          <p:nvPr/>
        </p:nvPicPr>
        <p:blipFill>
          <a:blip r:embed="rId4" cstate="print"/>
          <a:srcRect/>
          <a:stretch>
            <a:fillRect/>
          </a:stretch>
        </p:blipFill>
        <p:spPr bwMode="auto">
          <a:xfrm>
            <a:off x="2373711" y="3606315"/>
            <a:ext cx="1224136" cy="1162407"/>
          </a:xfrm>
          <a:prstGeom prst="rect">
            <a:avLst/>
          </a:prstGeom>
          <a:noFill/>
          <a:ln w="9525">
            <a:noFill/>
            <a:miter lim="800000"/>
            <a:headEnd/>
            <a:tailEnd/>
          </a:ln>
        </p:spPr>
      </p:pic>
      <p:sp>
        <p:nvSpPr>
          <p:cNvPr id="9" name="Text Box 5"/>
          <p:cNvSpPr txBox="1">
            <a:spLocks noChangeArrowheads="1"/>
          </p:cNvSpPr>
          <p:nvPr/>
        </p:nvSpPr>
        <p:spPr bwMode="auto">
          <a:xfrm>
            <a:off x="1869655" y="1508791"/>
            <a:ext cx="2376487" cy="369332"/>
          </a:xfrm>
          <a:prstGeom prst="rect">
            <a:avLst/>
          </a:prstGeom>
          <a:noFill/>
          <a:ln w="9525">
            <a:noFill/>
            <a:miter lim="800000"/>
            <a:headEnd/>
            <a:tailEnd/>
          </a:ln>
        </p:spPr>
        <p:txBody>
          <a:bodyPr wrap="square">
            <a:spAutoFit/>
          </a:bodyPr>
          <a:lstStyle/>
          <a:p>
            <a:pPr algn="ctr">
              <a:spcBef>
                <a:spcPct val="50000"/>
              </a:spcBef>
            </a:pPr>
            <a:r>
              <a:rPr lang="en-US" sz="1800" b="1" dirty="0" smtClean="0">
                <a:latin typeface="Arial" charset="0"/>
              </a:rPr>
              <a:t>Ploughs</a:t>
            </a:r>
            <a:endParaRPr lang="en-US" sz="1800" b="1" dirty="0">
              <a:latin typeface="Arial" charset="0"/>
            </a:endParaRPr>
          </a:p>
        </p:txBody>
      </p:sp>
      <p:pic>
        <p:nvPicPr>
          <p:cNvPr id="10" name="Picture 2"/>
          <p:cNvPicPr>
            <a:picLocks noChangeAspect="1" noChangeArrowheads="1"/>
          </p:cNvPicPr>
          <p:nvPr/>
        </p:nvPicPr>
        <p:blipFill>
          <a:blip r:embed="rId5" cstate="print"/>
          <a:srcRect/>
          <a:stretch>
            <a:fillRect/>
          </a:stretch>
        </p:blipFill>
        <p:spPr bwMode="auto">
          <a:xfrm>
            <a:off x="4101903" y="2094147"/>
            <a:ext cx="1847246" cy="936104"/>
          </a:xfrm>
          <a:prstGeom prst="rect">
            <a:avLst/>
          </a:prstGeom>
          <a:noFill/>
          <a:ln w="9525">
            <a:noFill/>
            <a:miter lim="800000"/>
            <a:headEnd/>
            <a:tailEnd/>
          </a:ln>
        </p:spPr>
      </p:pic>
      <p:pic>
        <p:nvPicPr>
          <p:cNvPr id="11" name="Picture 5"/>
          <p:cNvPicPr>
            <a:picLocks noChangeAspect="1" noChangeArrowheads="1"/>
          </p:cNvPicPr>
          <p:nvPr/>
        </p:nvPicPr>
        <p:blipFill>
          <a:blip r:embed="rId6" cstate="print"/>
          <a:srcRect/>
          <a:stretch>
            <a:fillRect/>
          </a:stretch>
        </p:blipFill>
        <p:spPr bwMode="auto">
          <a:xfrm>
            <a:off x="6118127" y="1950131"/>
            <a:ext cx="1519875" cy="1080120"/>
          </a:xfrm>
          <a:prstGeom prst="rect">
            <a:avLst/>
          </a:prstGeom>
          <a:noFill/>
          <a:ln w="9525">
            <a:noFill/>
            <a:miter lim="800000"/>
            <a:headEnd/>
            <a:tailEnd/>
          </a:ln>
        </p:spPr>
      </p:pic>
      <p:pic>
        <p:nvPicPr>
          <p:cNvPr id="12" name="Picture 5"/>
          <p:cNvPicPr>
            <a:picLocks noChangeAspect="1" noChangeArrowheads="1"/>
          </p:cNvPicPr>
          <p:nvPr/>
        </p:nvPicPr>
        <p:blipFill>
          <a:blip r:embed="rId7" cstate="print"/>
          <a:srcRect/>
          <a:stretch>
            <a:fillRect/>
          </a:stretch>
        </p:blipFill>
        <p:spPr bwMode="auto">
          <a:xfrm>
            <a:off x="8221911" y="2022139"/>
            <a:ext cx="1280592" cy="1081879"/>
          </a:xfrm>
          <a:prstGeom prst="rect">
            <a:avLst/>
          </a:prstGeom>
          <a:noFill/>
          <a:ln w="9525">
            <a:noFill/>
            <a:miter lim="800000"/>
            <a:headEnd/>
            <a:tailEnd/>
          </a:ln>
        </p:spPr>
      </p:pic>
      <p:sp>
        <p:nvSpPr>
          <p:cNvPr id="13" name="Text Box 5"/>
          <p:cNvSpPr txBox="1">
            <a:spLocks noChangeArrowheads="1"/>
          </p:cNvSpPr>
          <p:nvPr/>
        </p:nvSpPr>
        <p:spPr bwMode="auto">
          <a:xfrm>
            <a:off x="358926" y="3246275"/>
            <a:ext cx="1582737" cy="369332"/>
          </a:xfrm>
          <a:prstGeom prst="rect">
            <a:avLst/>
          </a:prstGeom>
          <a:noFill/>
          <a:ln w="9525">
            <a:noFill/>
            <a:miter lim="800000"/>
            <a:headEnd/>
            <a:tailEnd/>
          </a:ln>
        </p:spPr>
        <p:txBody>
          <a:bodyPr>
            <a:spAutoFit/>
          </a:bodyPr>
          <a:lstStyle/>
          <a:p>
            <a:pPr algn="ctr">
              <a:spcBef>
                <a:spcPct val="50000"/>
              </a:spcBef>
            </a:pPr>
            <a:r>
              <a:rPr lang="en-US" sz="1800" b="1" dirty="0">
                <a:latin typeface="Arial" charset="0"/>
              </a:rPr>
              <a:t>Sprayers</a:t>
            </a:r>
          </a:p>
        </p:txBody>
      </p:sp>
      <p:pic>
        <p:nvPicPr>
          <p:cNvPr id="14" name="Picture 2"/>
          <p:cNvPicPr>
            <a:picLocks noChangeAspect="1" noChangeArrowheads="1"/>
          </p:cNvPicPr>
          <p:nvPr/>
        </p:nvPicPr>
        <p:blipFill>
          <a:blip r:embed="rId8" cstate="print"/>
          <a:srcRect/>
          <a:stretch>
            <a:fillRect/>
          </a:stretch>
        </p:blipFill>
        <p:spPr bwMode="auto">
          <a:xfrm>
            <a:off x="285479" y="3678323"/>
            <a:ext cx="1658333" cy="1008112"/>
          </a:xfrm>
          <a:prstGeom prst="rect">
            <a:avLst/>
          </a:prstGeom>
          <a:noFill/>
          <a:ln w="9525">
            <a:noFill/>
            <a:miter lim="800000"/>
            <a:headEnd/>
            <a:tailEnd/>
          </a:ln>
        </p:spPr>
      </p:pic>
      <p:pic>
        <p:nvPicPr>
          <p:cNvPr id="15" name="Picture 6"/>
          <p:cNvPicPr>
            <a:picLocks noChangeAspect="1" noChangeArrowheads="1"/>
          </p:cNvPicPr>
          <p:nvPr/>
        </p:nvPicPr>
        <p:blipFill>
          <a:blip r:embed="rId9" cstate="print"/>
          <a:srcRect/>
          <a:stretch>
            <a:fillRect/>
          </a:stretch>
        </p:blipFill>
        <p:spPr bwMode="auto">
          <a:xfrm>
            <a:off x="2310293" y="5144714"/>
            <a:ext cx="1463103" cy="1137969"/>
          </a:xfrm>
          <a:prstGeom prst="rect">
            <a:avLst/>
          </a:prstGeom>
          <a:noFill/>
          <a:ln w="9525">
            <a:noFill/>
            <a:miter lim="800000"/>
            <a:headEnd/>
            <a:tailEnd/>
          </a:ln>
        </p:spPr>
      </p:pic>
      <p:sp>
        <p:nvSpPr>
          <p:cNvPr id="16" name="Text Box 5"/>
          <p:cNvSpPr txBox="1">
            <a:spLocks noChangeArrowheads="1"/>
          </p:cNvSpPr>
          <p:nvPr/>
        </p:nvSpPr>
        <p:spPr bwMode="auto">
          <a:xfrm>
            <a:off x="2120471" y="4805212"/>
            <a:ext cx="1656184" cy="369332"/>
          </a:xfrm>
          <a:prstGeom prst="rect">
            <a:avLst/>
          </a:prstGeom>
          <a:noFill/>
          <a:ln w="9525">
            <a:noFill/>
            <a:miter lim="800000"/>
            <a:headEnd/>
            <a:tailEnd/>
          </a:ln>
        </p:spPr>
        <p:txBody>
          <a:bodyPr wrap="square">
            <a:spAutoFit/>
          </a:bodyPr>
          <a:lstStyle/>
          <a:p>
            <a:pPr algn="ctr">
              <a:spcBef>
                <a:spcPct val="50000"/>
              </a:spcBef>
            </a:pPr>
            <a:r>
              <a:rPr lang="en-US" sz="1800" b="1" dirty="0" smtClean="0">
                <a:latin typeface="Arial" charset="0"/>
              </a:rPr>
              <a:t>Shredders</a:t>
            </a:r>
          </a:p>
        </p:txBody>
      </p:sp>
      <p:sp>
        <p:nvSpPr>
          <p:cNvPr id="17" name="Text Box 5"/>
          <p:cNvSpPr txBox="1">
            <a:spLocks noChangeArrowheads="1"/>
          </p:cNvSpPr>
          <p:nvPr/>
        </p:nvSpPr>
        <p:spPr bwMode="auto">
          <a:xfrm>
            <a:off x="3971368" y="4789038"/>
            <a:ext cx="1656184" cy="369332"/>
          </a:xfrm>
          <a:prstGeom prst="rect">
            <a:avLst/>
          </a:prstGeom>
          <a:noFill/>
          <a:ln w="9525">
            <a:noFill/>
            <a:miter lim="800000"/>
            <a:headEnd/>
            <a:tailEnd/>
          </a:ln>
        </p:spPr>
        <p:txBody>
          <a:bodyPr wrap="square">
            <a:spAutoFit/>
          </a:bodyPr>
          <a:lstStyle/>
          <a:p>
            <a:pPr algn="ctr">
              <a:spcBef>
                <a:spcPct val="50000"/>
              </a:spcBef>
            </a:pPr>
            <a:r>
              <a:rPr lang="en-US" sz="1800" b="1" dirty="0" smtClean="0">
                <a:latin typeface="Arial" charset="0"/>
              </a:rPr>
              <a:t>Silage</a:t>
            </a:r>
            <a:r>
              <a:rPr lang="cs-CZ" sz="1800" b="1" dirty="0" smtClean="0">
                <a:latin typeface="Arial" charset="0"/>
              </a:rPr>
              <a:t> </a:t>
            </a:r>
            <a:endParaRPr lang="en-US" sz="1800" b="1" dirty="0" smtClean="0">
              <a:latin typeface="Arial" charset="0"/>
            </a:endParaRPr>
          </a:p>
        </p:txBody>
      </p:sp>
      <p:pic>
        <p:nvPicPr>
          <p:cNvPr id="18" name="Picture 4"/>
          <p:cNvPicPr>
            <a:picLocks noChangeAspect="1" noChangeArrowheads="1"/>
          </p:cNvPicPr>
          <p:nvPr/>
        </p:nvPicPr>
        <p:blipFill>
          <a:blip r:embed="rId10" cstate="print"/>
          <a:srcRect/>
          <a:stretch>
            <a:fillRect/>
          </a:stretch>
        </p:blipFill>
        <p:spPr bwMode="auto">
          <a:xfrm>
            <a:off x="4201997" y="5101096"/>
            <a:ext cx="1247420" cy="1093578"/>
          </a:xfrm>
          <a:prstGeom prst="rect">
            <a:avLst/>
          </a:prstGeom>
          <a:noFill/>
          <a:ln w="9525">
            <a:noFill/>
            <a:miter lim="800000"/>
            <a:headEnd/>
            <a:tailEnd/>
          </a:ln>
        </p:spPr>
      </p:pic>
      <p:sp>
        <p:nvSpPr>
          <p:cNvPr id="19" name="Text Box 5"/>
          <p:cNvSpPr txBox="1">
            <a:spLocks noChangeArrowheads="1"/>
          </p:cNvSpPr>
          <p:nvPr/>
        </p:nvSpPr>
        <p:spPr bwMode="auto">
          <a:xfrm>
            <a:off x="705443" y="4733887"/>
            <a:ext cx="1008112" cy="369332"/>
          </a:xfrm>
          <a:prstGeom prst="rect">
            <a:avLst/>
          </a:prstGeom>
          <a:noFill/>
          <a:ln w="9525">
            <a:noFill/>
            <a:miter lim="800000"/>
            <a:headEnd/>
            <a:tailEnd/>
          </a:ln>
        </p:spPr>
        <p:txBody>
          <a:bodyPr wrap="square">
            <a:spAutoFit/>
          </a:bodyPr>
          <a:lstStyle/>
          <a:p>
            <a:pPr algn="ctr">
              <a:spcBef>
                <a:spcPct val="50000"/>
              </a:spcBef>
            </a:pPr>
            <a:r>
              <a:rPr lang="en-US" sz="1800" b="1" dirty="0" smtClean="0">
                <a:latin typeface="Arial" charset="0"/>
              </a:rPr>
              <a:t>Balers</a:t>
            </a:r>
            <a:endParaRPr lang="en-US" sz="1800" b="1" dirty="0">
              <a:latin typeface="Arial" charset="0"/>
            </a:endParaRPr>
          </a:p>
        </p:txBody>
      </p:sp>
      <p:pic>
        <p:nvPicPr>
          <p:cNvPr id="20" name="Picture 6"/>
          <p:cNvPicPr>
            <a:picLocks noChangeAspect="1" noChangeArrowheads="1"/>
          </p:cNvPicPr>
          <p:nvPr/>
        </p:nvPicPr>
        <p:blipFill>
          <a:blip r:embed="rId11" cstate="print"/>
          <a:srcRect/>
          <a:stretch>
            <a:fillRect/>
          </a:stretch>
        </p:blipFill>
        <p:spPr bwMode="auto">
          <a:xfrm>
            <a:off x="497897" y="5186388"/>
            <a:ext cx="1383425" cy="999193"/>
          </a:xfrm>
          <a:prstGeom prst="rect">
            <a:avLst/>
          </a:prstGeom>
          <a:noFill/>
          <a:ln w="9525">
            <a:noFill/>
            <a:miter lim="800000"/>
            <a:headEnd/>
            <a:tailEnd/>
          </a:ln>
        </p:spPr>
      </p:pic>
      <p:pic>
        <p:nvPicPr>
          <p:cNvPr id="21" name="Picture 2"/>
          <p:cNvPicPr>
            <a:picLocks noChangeAspect="1" noChangeArrowheads="1"/>
          </p:cNvPicPr>
          <p:nvPr/>
        </p:nvPicPr>
        <p:blipFill>
          <a:blip r:embed="rId12" cstate="print"/>
          <a:srcRect/>
          <a:stretch>
            <a:fillRect/>
          </a:stretch>
        </p:blipFill>
        <p:spPr bwMode="auto">
          <a:xfrm>
            <a:off x="4101903" y="3966356"/>
            <a:ext cx="1537582" cy="792088"/>
          </a:xfrm>
          <a:prstGeom prst="rect">
            <a:avLst/>
          </a:prstGeom>
          <a:noFill/>
          <a:ln w="9525">
            <a:noFill/>
            <a:miter lim="800000"/>
            <a:headEnd/>
            <a:tailEnd/>
          </a:ln>
        </p:spPr>
      </p:pic>
      <p:sp>
        <p:nvSpPr>
          <p:cNvPr id="22" name="Text Box 5"/>
          <p:cNvSpPr txBox="1">
            <a:spLocks noChangeArrowheads="1"/>
          </p:cNvSpPr>
          <p:nvPr/>
        </p:nvSpPr>
        <p:spPr bwMode="auto">
          <a:xfrm>
            <a:off x="4029895" y="3174267"/>
            <a:ext cx="1656184" cy="646331"/>
          </a:xfrm>
          <a:prstGeom prst="rect">
            <a:avLst/>
          </a:prstGeom>
          <a:noFill/>
          <a:ln w="9525">
            <a:noFill/>
            <a:miter lim="800000"/>
            <a:headEnd/>
            <a:tailEnd/>
          </a:ln>
        </p:spPr>
        <p:txBody>
          <a:bodyPr wrap="square">
            <a:spAutoFit/>
          </a:bodyPr>
          <a:lstStyle/>
          <a:p>
            <a:pPr algn="ctr">
              <a:spcBef>
                <a:spcPct val="50000"/>
              </a:spcBef>
            </a:pPr>
            <a:r>
              <a:rPr lang="en-US" sz="1800" b="1" dirty="0" smtClean="0">
                <a:latin typeface="Arial" charset="0"/>
              </a:rPr>
              <a:t>Grain Harvesters</a:t>
            </a:r>
          </a:p>
        </p:txBody>
      </p:sp>
      <p:pic>
        <p:nvPicPr>
          <p:cNvPr id="24" name="Picture 3"/>
          <p:cNvPicPr>
            <a:picLocks noChangeAspect="1" noChangeArrowheads="1"/>
          </p:cNvPicPr>
          <p:nvPr/>
        </p:nvPicPr>
        <p:blipFill>
          <a:blip r:embed="rId13" cstate="print"/>
          <a:srcRect/>
          <a:stretch>
            <a:fillRect/>
          </a:stretch>
        </p:blipFill>
        <p:spPr bwMode="auto">
          <a:xfrm>
            <a:off x="5861070" y="5243121"/>
            <a:ext cx="1748588" cy="1121232"/>
          </a:xfrm>
          <a:prstGeom prst="rect">
            <a:avLst/>
          </a:prstGeom>
          <a:noFill/>
          <a:ln w="9525">
            <a:noFill/>
            <a:miter lim="800000"/>
            <a:headEnd/>
            <a:tailEnd/>
          </a:ln>
        </p:spPr>
      </p:pic>
      <p:sp>
        <p:nvSpPr>
          <p:cNvPr id="25" name="Text Box 5"/>
          <p:cNvSpPr txBox="1">
            <a:spLocks noChangeArrowheads="1"/>
          </p:cNvSpPr>
          <p:nvPr/>
        </p:nvSpPr>
        <p:spPr bwMode="auto">
          <a:xfrm>
            <a:off x="7708906" y="4733031"/>
            <a:ext cx="1944216" cy="646331"/>
          </a:xfrm>
          <a:prstGeom prst="rect">
            <a:avLst/>
          </a:prstGeom>
          <a:noFill/>
          <a:ln w="9525">
            <a:noFill/>
            <a:miter lim="800000"/>
            <a:headEnd/>
            <a:tailEnd/>
          </a:ln>
        </p:spPr>
        <p:txBody>
          <a:bodyPr wrap="square">
            <a:spAutoFit/>
          </a:bodyPr>
          <a:lstStyle/>
          <a:p>
            <a:pPr algn="ctr">
              <a:spcBef>
                <a:spcPct val="50000"/>
              </a:spcBef>
            </a:pPr>
            <a:r>
              <a:rPr lang="cs-CZ" sz="1800" b="1" dirty="0" smtClean="0">
                <a:latin typeface="Arial" charset="0"/>
              </a:rPr>
              <a:t>Transport </a:t>
            </a:r>
            <a:r>
              <a:rPr lang="en-US" sz="1800" b="1" dirty="0" smtClean="0">
                <a:latin typeface="Arial" charset="0"/>
              </a:rPr>
              <a:t>wagons</a:t>
            </a:r>
            <a:endParaRPr lang="en-US" sz="1800" b="1" dirty="0">
              <a:latin typeface="Arial" charset="0"/>
            </a:endParaRPr>
          </a:p>
        </p:txBody>
      </p:sp>
      <p:pic>
        <p:nvPicPr>
          <p:cNvPr id="26" name="Picture 7"/>
          <p:cNvPicPr>
            <a:picLocks noChangeAspect="1" noChangeArrowheads="1"/>
          </p:cNvPicPr>
          <p:nvPr/>
        </p:nvPicPr>
        <p:blipFill>
          <a:blip r:embed="rId14" cstate="print"/>
          <a:srcRect/>
          <a:stretch>
            <a:fillRect/>
          </a:stretch>
        </p:blipFill>
        <p:spPr bwMode="auto">
          <a:xfrm>
            <a:off x="7960568" y="5308606"/>
            <a:ext cx="1576415" cy="959328"/>
          </a:xfrm>
          <a:prstGeom prst="rect">
            <a:avLst/>
          </a:prstGeom>
          <a:noFill/>
          <a:ln w="9525">
            <a:noFill/>
            <a:miter lim="800000"/>
            <a:headEnd/>
            <a:tailEnd/>
          </a:ln>
        </p:spPr>
      </p:pic>
      <p:sp>
        <p:nvSpPr>
          <p:cNvPr id="27" name="Text Box 5"/>
          <p:cNvSpPr txBox="1">
            <a:spLocks noChangeArrowheads="1"/>
          </p:cNvSpPr>
          <p:nvPr/>
        </p:nvSpPr>
        <p:spPr bwMode="auto">
          <a:xfrm>
            <a:off x="5548666" y="4733031"/>
            <a:ext cx="1944216" cy="646331"/>
          </a:xfrm>
          <a:prstGeom prst="rect">
            <a:avLst/>
          </a:prstGeom>
          <a:noFill/>
          <a:ln w="9525">
            <a:noFill/>
            <a:miter lim="800000"/>
            <a:headEnd/>
            <a:tailEnd/>
          </a:ln>
        </p:spPr>
        <p:txBody>
          <a:bodyPr wrap="square">
            <a:spAutoFit/>
          </a:bodyPr>
          <a:lstStyle/>
          <a:p>
            <a:pPr algn="ctr">
              <a:spcBef>
                <a:spcPct val="50000"/>
              </a:spcBef>
            </a:pPr>
            <a:r>
              <a:rPr lang="en-US" sz="1800" b="1" dirty="0" smtClean="0">
                <a:latin typeface="Arial" charset="0"/>
              </a:rPr>
              <a:t>Slurry / Muck spreaders</a:t>
            </a:r>
          </a:p>
        </p:txBody>
      </p:sp>
      <p:pic>
        <p:nvPicPr>
          <p:cNvPr id="28" name="Picture 8"/>
          <p:cNvPicPr>
            <a:picLocks noChangeAspect="1" noChangeArrowheads="1"/>
          </p:cNvPicPr>
          <p:nvPr/>
        </p:nvPicPr>
        <p:blipFill>
          <a:blip r:embed="rId15" cstate="print"/>
          <a:srcRect/>
          <a:stretch>
            <a:fillRect/>
          </a:stretch>
        </p:blipFill>
        <p:spPr bwMode="auto">
          <a:xfrm>
            <a:off x="5830095" y="3966355"/>
            <a:ext cx="1950820" cy="792088"/>
          </a:xfrm>
          <a:prstGeom prst="rect">
            <a:avLst/>
          </a:prstGeom>
          <a:noFill/>
          <a:ln w="9525">
            <a:noFill/>
            <a:miter lim="800000"/>
            <a:headEnd/>
            <a:tailEnd/>
          </a:ln>
        </p:spPr>
      </p:pic>
      <p:sp>
        <p:nvSpPr>
          <p:cNvPr id="29" name="Text Box 5"/>
          <p:cNvSpPr txBox="1">
            <a:spLocks noChangeArrowheads="1"/>
          </p:cNvSpPr>
          <p:nvPr/>
        </p:nvSpPr>
        <p:spPr bwMode="auto">
          <a:xfrm>
            <a:off x="5686079" y="3176008"/>
            <a:ext cx="2016224" cy="646331"/>
          </a:xfrm>
          <a:prstGeom prst="rect">
            <a:avLst/>
          </a:prstGeom>
          <a:noFill/>
          <a:ln w="9525">
            <a:noFill/>
            <a:miter lim="800000"/>
            <a:headEnd/>
            <a:tailEnd/>
          </a:ln>
        </p:spPr>
        <p:txBody>
          <a:bodyPr wrap="square">
            <a:spAutoFit/>
          </a:bodyPr>
          <a:lstStyle/>
          <a:p>
            <a:pPr algn="ctr">
              <a:spcBef>
                <a:spcPct val="50000"/>
              </a:spcBef>
            </a:pPr>
            <a:r>
              <a:rPr lang="en-US" sz="1800" b="1" dirty="0" smtClean="0">
                <a:latin typeface="Arial" charset="0"/>
              </a:rPr>
              <a:t>Potato / Beet Harvesters</a:t>
            </a:r>
          </a:p>
        </p:txBody>
      </p:sp>
      <p:pic>
        <p:nvPicPr>
          <p:cNvPr id="30" name="Picture 9"/>
          <p:cNvPicPr>
            <a:picLocks noChangeAspect="1" noChangeArrowheads="1"/>
          </p:cNvPicPr>
          <p:nvPr/>
        </p:nvPicPr>
        <p:blipFill>
          <a:blip r:embed="rId16" cstate="print"/>
          <a:srcRect/>
          <a:stretch>
            <a:fillRect/>
          </a:stretch>
        </p:blipFill>
        <p:spPr bwMode="auto">
          <a:xfrm>
            <a:off x="8018249" y="3822339"/>
            <a:ext cx="1444526" cy="982873"/>
          </a:xfrm>
          <a:prstGeom prst="rect">
            <a:avLst/>
          </a:prstGeom>
          <a:noFill/>
          <a:ln w="9525">
            <a:noFill/>
            <a:miter lim="800000"/>
            <a:headEnd/>
            <a:tailEnd/>
          </a:ln>
        </p:spPr>
      </p:pic>
      <p:sp>
        <p:nvSpPr>
          <p:cNvPr id="31" name="Text Box 5"/>
          <p:cNvSpPr txBox="1">
            <a:spLocks noChangeArrowheads="1"/>
          </p:cNvSpPr>
          <p:nvPr/>
        </p:nvSpPr>
        <p:spPr bwMode="auto">
          <a:xfrm>
            <a:off x="7702303" y="3174267"/>
            <a:ext cx="2016224" cy="369332"/>
          </a:xfrm>
          <a:prstGeom prst="rect">
            <a:avLst/>
          </a:prstGeom>
          <a:noFill/>
          <a:ln w="9525">
            <a:noFill/>
            <a:miter lim="800000"/>
            <a:headEnd/>
            <a:tailEnd/>
          </a:ln>
        </p:spPr>
        <p:txBody>
          <a:bodyPr wrap="square">
            <a:spAutoFit/>
          </a:bodyPr>
          <a:lstStyle/>
          <a:p>
            <a:pPr algn="ctr">
              <a:spcBef>
                <a:spcPct val="50000"/>
              </a:spcBef>
            </a:pPr>
            <a:r>
              <a:rPr lang="en-US" sz="1800" b="1" dirty="0" smtClean="0">
                <a:latin typeface="Arial" charset="0"/>
              </a:rPr>
              <a:t>Loaders</a:t>
            </a:r>
          </a:p>
        </p:txBody>
      </p:sp>
      <p:sp>
        <p:nvSpPr>
          <p:cNvPr id="32" name="Zaoblený obdélník 18"/>
          <p:cNvSpPr>
            <a:spLocks noChangeArrowheads="1"/>
          </p:cNvSpPr>
          <p:nvPr/>
        </p:nvSpPr>
        <p:spPr bwMode="auto">
          <a:xfrm>
            <a:off x="342358" y="1519825"/>
            <a:ext cx="1728192" cy="1656183"/>
          </a:xfrm>
          <a:prstGeom prst="roundRect">
            <a:avLst>
              <a:gd name="adj" fmla="val 16667"/>
            </a:avLst>
          </a:prstGeom>
          <a:solidFill>
            <a:srgbClr val="FF0000">
              <a:alpha val="16862"/>
            </a:srgbClr>
          </a:solidFill>
          <a:ln w="9525" algn="ctr">
            <a:solidFill>
              <a:schemeClr val="tx1"/>
            </a:solidFill>
            <a:round/>
            <a:headEnd/>
            <a:tailEnd/>
          </a:ln>
        </p:spPr>
        <p:txBody>
          <a:bodyPr/>
          <a:lstStyle/>
          <a:p>
            <a:endParaRPr lang="en-US"/>
          </a:p>
        </p:txBody>
      </p:sp>
      <p:sp>
        <p:nvSpPr>
          <p:cNvPr id="33" name="Text Box 5"/>
          <p:cNvSpPr txBox="1">
            <a:spLocks noChangeArrowheads="1"/>
          </p:cNvSpPr>
          <p:nvPr/>
        </p:nvSpPr>
        <p:spPr bwMode="auto">
          <a:xfrm>
            <a:off x="384727" y="1593691"/>
            <a:ext cx="1582738" cy="369332"/>
          </a:xfrm>
          <a:prstGeom prst="rect">
            <a:avLst/>
          </a:prstGeom>
          <a:noFill/>
          <a:ln w="9525">
            <a:noFill/>
            <a:miter lim="800000"/>
            <a:headEnd/>
            <a:tailEnd/>
          </a:ln>
        </p:spPr>
        <p:txBody>
          <a:bodyPr>
            <a:spAutoFit/>
          </a:bodyPr>
          <a:lstStyle/>
          <a:p>
            <a:pPr algn="ctr">
              <a:spcBef>
                <a:spcPct val="50000"/>
              </a:spcBef>
            </a:pPr>
            <a:r>
              <a:rPr lang="en-US" sz="1800" b="1" dirty="0">
                <a:latin typeface="Arial" charset="0"/>
              </a:rPr>
              <a:t>Tractors</a:t>
            </a:r>
          </a:p>
        </p:txBody>
      </p:sp>
    </p:spTree>
    <p:extLst>
      <p:ext uri="{BB962C8B-B14F-4D97-AF65-F5344CB8AC3E}">
        <p14:creationId xmlns:p14="http://schemas.microsoft.com/office/powerpoint/2010/main" val="1303551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ástupný symbol pro text 22"/>
          <p:cNvSpPr>
            <a:spLocks noGrp="1"/>
          </p:cNvSpPr>
          <p:nvPr>
            <p:ph type="body" sz="quarter" idx="12"/>
          </p:nvPr>
        </p:nvSpPr>
        <p:spPr/>
        <p:txBody>
          <a:bodyPr/>
          <a:lstStyle/>
          <a:p>
            <a:r>
              <a:rPr lang="cs-CZ" dirty="0">
                <a:latin typeface="Calibri" pitchFamily="34" charset="0"/>
              </a:rPr>
              <a:t>Hydraulika moderního traktoru</a:t>
            </a:r>
          </a:p>
          <a:p>
            <a:r>
              <a:rPr lang="cs-CZ" b="0" dirty="0" smtClean="0">
                <a:latin typeface="Calibri" pitchFamily="34" charset="0"/>
              </a:rPr>
              <a:t>Základní dělení hydraulických okruhů traktoru</a:t>
            </a:r>
            <a:endParaRPr lang="en-US" b="0" dirty="0">
              <a:latin typeface="Calibri" pitchFamily="34" charset="0"/>
            </a:endParaRPr>
          </a:p>
        </p:txBody>
      </p:sp>
      <p:sp>
        <p:nvSpPr>
          <p:cNvPr id="10" name="Obdélník 9"/>
          <p:cNvSpPr/>
          <p:nvPr/>
        </p:nvSpPr>
        <p:spPr>
          <a:xfrm>
            <a:off x="344488" y="1496973"/>
            <a:ext cx="6912768" cy="4524315"/>
          </a:xfrm>
          <a:prstGeom prst="rect">
            <a:avLst/>
          </a:prstGeom>
        </p:spPr>
        <p:txBody>
          <a:bodyPr wrap="square">
            <a:spAutoFit/>
          </a:bodyPr>
          <a:lstStyle/>
          <a:p>
            <a:r>
              <a:rPr lang="cs-CZ" b="1" dirty="0"/>
              <a:t>Traktor </a:t>
            </a:r>
            <a:r>
              <a:rPr lang="cs-CZ" dirty="0" smtClean="0"/>
              <a:t>je </a:t>
            </a:r>
            <a:r>
              <a:rPr lang="cs-CZ" dirty="0"/>
              <a:t>trakční stroj resp. motorové vozidlo sloužící především k tahu. </a:t>
            </a:r>
            <a:endParaRPr lang="cs-CZ" dirty="0" smtClean="0"/>
          </a:p>
          <a:p>
            <a:r>
              <a:rPr lang="cs-CZ" dirty="0" smtClean="0"/>
              <a:t>Může </a:t>
            </a:r>
            <a:r>
              <a:rPr lang="cs-CZ" dirty="0"/>
              <a:t>sloužit ale také k nesení, tlačení a pohonu zemědělských strojů. </a:t>
            </a:r>
            <a:endParaRPr lang="cs-CZ" dirty="0" smtClean="0"/>
          </a:p>
          <a:p>
            <a:r>
              <a:rPr lang="cs-CZ" dirty="0" smtClean="0"/>
              <a:t>Je </a:t>
            </a:r>
            <a:r>
              <a:rPr lang="cs-CZ" dirty="0"/>
              <a:t>určen pro práci i dopravu zejména v zemědělství, na poli, v </a:t>
            </a:r>
            <a:r>
              <a:rPr lang="cs-CZ" dirty="0" smtClean="0"/>
              <a:t>lese nebo</a:t>
            </a:r>
          </a:p>
          <a:p>
            <a:r>
              <a:rPr lang="cs-CZ" dirty="0" smtClean="0"/>
              <a:t>například </a:t>
            </a:r>
            <a:r>
              <a:rPr lang="cs-CZ" dirty="0"/>
              <a:t>při údržbě silnic nebo stavebních pracích. </a:t>
            </a:r>
            <a:endParaRPr lang="cs-CZ" dirty="0" smtClean="0"/>
          </a:p>
          <a:p>
            <a:endParaRPr lang="cs-CZ" dirty="0"/>
          </a:p>
          <a:p>
            <a:r>
              <a:rPr lang="cs-CZ" dirty="0"/>
              <a:t>Má obvykle čtyři kola, existuje ale i pásový </a:t>
            </a:r>
            <a:r>
              <a:rPr lang="cs-CZ" dirty="0" smtClean="0"/>
              <a:t>traktor (podobnost s tankem </a:t>
            </a:r>
            <a:r>
              <a:rPr lang="cs-CZ" dirty="0"/>
              <a:t>či sněžné </a:t>
            </a:r>
            <a:r>
              <a:rPr lang="cs-CZ" dirty="0" smtClean="0"/>
              <a:t>rolbě). </a:t>
            </a:r>
          </a:p>
          <a:p>
            <a:endParaRPr lang="cs-CZ" dirty="0" smtClean="0"/>
          </a:p>
          <a:p>
            <a:r>
              <a:rPr lang="cs-CZ" dirty="0" smtClean="0"/>
              <a:t>Většinou </a:t>
            </a:r>
            <a:r>
              <a:rPr lang="cs-CZ" dirty="0"/>
              <a:t>je poháněn dieselovým motorem s hnanou zadní nebo přední nápravou (někdy i </a:t>
            </a:r>
            <a:r>
              <a:rPr lang="cs-CZ" dirty="0" smtClean="0"/>
              <a:t>oběma)  a je přizpůsoben </a:t>
            </a:r>
            <a:r>
              <a:rPr lang="cs-CZ" dirty="0"/>
              <a:t>k pohybu v náročném terénu a vyšší svahové dostupnosti. </a:t>
            </a:r>
            <a:endParaRPr lang="cs-CZ" dirty="0" smtClean="0"/>
          </a:p>
          <a:p>
            <a:endParaRPr lang="cs-CZ" dirty="0"/>
          </a:p>
          <a:p>
            <a:r>
              <a:rPr lang="cs-CZ" dirty="0" smtClean="0"/>
              <a:t>Na </a:t>
            </a:r>
            <a:r>
              <a:rPr lang="cs-CZ" dirty="0"/>
              <a:t>zádi traktoru </a:t>
            </a:r>
            <a:r>
              <a:rPr lang="cs-CZ" dirty="0" smtClean="0"/>
              <a:t>i </a:t>
            </a:r>
            <a:r>
              <a:rPr lang="cs-CZ" dirty="0"/>
              <a:t>na </a:t>
            </a:r>
            <a:r>
              <a:rPr lang="cs-CZ" dirty="0" smtClean="0"/>
              <a:t>přídi </a:t>
            </a:r>
            <a:r>
              <a:rPr lang="cs-CZ" dirty="0"/>
              <a:t>se obvykle nachází tříbodové hydraulické zařízení, na které je možno upnout další příslušenství. </a:t>
            </a:r>
            <a:endParaRPr lang="cs-CZ" dirty="0" smtClean="0"/>
          </a:p>
          <a:p>
            <a:r>
              <a:rPr lang="cs-CZ" dirty="0" smtClean="0"/>
              <a:t>V </a:t>
            </a:r>
            <a:r>
              <a:rPr lang="cs-CZ" dirty="0"/>
              <a:t>zadní </a:t>
            </a:r>
            <a:r>
              <a:rPr lang="cs-CZ" dirty="0" smtClean="0"/>
              <a:t>a přední části </a:t>
            </a:r>
            <a:r>
              <a:rPr lang="cs-CZ" dirty="0"/>
              <a:t>se je instalována vývodová hřídel předávající točivý moment motoru zapřaženým zařízením.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248" y="1556791"/>
            <a:ext cx="2520280" cy="1948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3200" y="4208800"/>
            <a:ext cx="3024336" cy="2100520"/>
          </a:xfrm>
          <a:prstGeom prst="rect">
            <a:avLst/>
          </a:prstGeom>
          <a:noFill/>
          <a:ln>
            <a:noFill/>
          </a:ln>
          <a:extLst/>
        </p:spPr>
      </p:pic>
    </p:spTree>
    <p:extLst>
      <p:ext uri="{BB962C8B-B14F-4D97-AF65-F5344CB8AC3E}">
        <p14:creationId xmlns:p14="http://schemas.microsoft.com/office/powerpoint/2010/main" val="30154408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ástupný symbol pro text 22"/>
          <p:cNvSpPr>
            <a:spLocks noGrp="1"/>
          </p:cNvSpPr>
          <p:nvPr>
            <p:ph type="body" sz="quarter" idx="12"/>
          </p:nvPr>
        </p:nvSpPr>
        <p:spPr/>
        <p:txBody>
          <a:bodyPr/>
          <a:lstStyle/>
          <a:p>
            <a:r>
              <a:rPr lang="cs-CZ" dirty="0">
                <a:latin typeface="Calibri" pitchFamily="34" charset="0"/>
              </a:rPr>
              <a:t>Hydraulika moderního traktoru</a:t>
            </a:r>
          </a:p>
          <a:p>
            <a:r>
              <a:rPr lang="cs-CZ" b="0" dirty="0" smtClean="0">
                <a:latin typeface="Calibri" pitchFamily="34" charset="0"/>
              </a:rPr>
              <a:t>Základní dělení hydraulických okruhů traktoru dle funkce</a:t>
            </a:r>
            <a:endParaRPr lang="en-US" b="0" dirty="0">
              <a:latin typeface="Calibri" pitchFamily="34" charset="0"/>
            </a:endParaRPr>
          </a:p>
        </p:txBody>
      </p:sp>
      <p:sp>
        <p:nvSpPr>
          <p:cNvPr id="3" name="Rectangle 1"/>
          <p:cNvSpPr>
            <a:spLocks noChangeArrowheads="1"/>
          </p:cNvSpPr>
          <p:nvPr/>
        </p:nvSpPr>
        <p:spPr bwMode="auto">
          <a:xfrm>
            <a:off x="3368824" y="1585856"/>
            <a:ext cx="5832648" cy="4368361"/>
          </a:xfrm>
          <a:prstGeom prst="rect">
            <a:avLst/>
          </a:prstGeom>
          <a:noFill/>
          <a:ln w="9525">
            <a:noFill/>
            <a:miter lim="800000"/>
            <a:headEnd/>
            <a:tailEnd/>
          </a:ln>
        </p:spPr>
        <p:txBody>
          <a:bodyPr wrap="square" lIns="89394" tIns="44697" rIns="89394" bIns="44697" anchor="ctr">
            <a:spAutoFit/>
          </a:bodyPr>
          <a:lstStyle/>
          <a:p>
            <a:pPr marL="457200" indent="-457200"/>
            <a:r>
              <a:rPr lang="cs-CZ" b="1" dirty="0" smtClean="0">
                <a:latin typeface="Arial" charset="0"/>
                <a:cs typeface="Arial" charset="0"/>
              </a:rPr>
              <a:t>Převodová ústrojí traktoru</a:t>
            </a:r>
            <a:endParaRPr lang="en-US" b="1" dirty="0" smtClean="0">
              <a:latin typeface="Arial" charset="0"/>
              <a:cs typeface="Arial" charset="0"/>
            </a:endParaRPr>
          </a:p>
          <a:p>
            <a:pPr marL="457200" indent="-457200">
              <a:buFont typeface="Wingdings" pitchFamily="2" charset="2"/>
              <a:buChar char="Ø"/>
            </a:pPr>
            <a:r>
              <a:rPr lang="cs-CZ" sz="1600" dirty="0" smtClean="0">
                <a:latin typeface="Arial" charset="0"/>
                <a:cs typeface="Arial" charset="0"/>
                <a:sym typeface="Webdings" pitchFamily="18" charset="2"/>
              </a:rPr>
              <a:t>Rychlostní spojky </a:t>
            </a:r>
          </a:p>
          <a:p>
            <a:pPr marL="457200" indent="-457200">
              <a:buFont typeface="Wingdings" pitchFamily="2" charset="2"/>
              <a:buChar char="Ø"/>
            </a:pPr>
            <a:r>
              <a:rPr lang="cs-CZ" sz="1600" dirty="0" smtClean="0">
                <a:latin typeface="Arial" charset="0"/>
                <a:cs typeface="Arial" charset="0"/>
                <a:sym typeface="Webdings" pitchFamily="18" charset="2"/>
              </a:rPr>
              <a:t>Spojky reverzace</a:t>
            </a:r>
            <a:endParaRPr lang="en-US" sz="1600" dirty="0">
              <a:latin typeface="Arial" charset="0"/>
              <a:cs typeface="Arial" charset="0"/>
              <a:sym typeface="Webdings" pitchFamily="18" charset="2"/>
            </a:endParaRPr>
          </a:p>
          <a:p>
            <a:pPr marL="457200" indent="-457200">
              <a:buFont typeface="Wingdings" pitchFamily="2" charset="2"/>
              <a:buChar char="Ø"/>
            </a:pPr>
            <a:r>
              <a:rPr lang="cs-CZ" sz="1600" dirty="0">
                <a:latin typeface="Arial" charset="0"/>
                <a:cs typeface="Arial" charset="0"/>
                <a:sym typeface="Webdings" pitchFamily="18" charset="2"/>
              </a:rPr>
              <a:t>Ovládání výstupních hřídelů PTO</a:t>
            </a:r>
          </a:p>
          <a:p>
            <a:pPr marL="457200" indent="-457200">
              <a:buFont typeface="Wingdings" pitchFamily="2" charset="2"/>
              <a:buChar char="Ø"/>
            </a:pPr>
            <a:r>
              <a:rPr lang="cs-CZ" sz="1600" dirty="0">
                <a:latin typeface="Arial" charset="0"/>
                <a:cs typeface="Arial" charset="0"/>
                <a:sym typeface="Webdings" pitchFamily="18" charset="2"/>
              </a:rPr>
              <a:t>Ovládání spojek zadní </a:t>
            </a:r>
            <a:r>
              <a:rPr lang="cs-CZ" sz="1600" dirty="0" smtClean="0">
                <a:latin typeface="Arial" charset="0"/>
                <a:cs typeface="Arial" charset="0"/>
                <a:sym typeface="Webdings" pitchFamily="18" charset="2"/>
              </a:rPr>
              <a:t>nápravy 4WD, DL</a:t>
            </a:r>
            <a:endParaRPr lang="en-US" sz="1600" dirty="0">
              <a:latin typeface="Arial" charset="0"/>
              <a:cs typeface="Arial" charset="0"/>
              <a:sym typeface="Webdings" pitchFamily="18" charset="2"/>
            </a:endParaRPr>
          </a:p>
          <a:p>
            <a:pPr marL="457200" indent="-457200">
              <a:buFont typeface="Wingdings" pitchFamily="2" charset="2"/>
              <a:buChar char="Ø"/>
            </a:pPr>
            <a:r>
              <a:rPr lang="cs-CZ" sz="1600" dirty="0">
                <a:latin typeface="Arial" charset="0"/>
                <a:cs typeface="Arial" charset="0"/>
                <a:sym typeface="Webdings" pitchFamily="18" charset="2"/>
              </a:rPr>
              <a:t>Chlazení</a:t>
            </a:r>
            <a:endParaRPr lang="en-US" sz="1600" dirty="0">
              <a:latin typeface="Arial" charset="0"/>
              <a:cs typeface="Arial" charset="0"/>
              <a:sym typeface="Webdings" pitchFamily="18" charset="2"/>
            </a:endParaRPr>
          </a:p>
          <a:p>
            <a:pPr marL="457200" indent="-457200">
              <a:buFont typeface="Wingdings" pitchFamily="2" charset="2"/>
              <a:buChar char="Ø"/>
            </a:pPr>
            <a:r>
              <a:rPr lang="cs-CZ" sz="1600" dirty="0">
                <a:latin typeface="Arial" charset="0"/>
                <a:cs typeface="Arial" charset="0"/>
                <a:sym typeface="Webdings" pitchFamily="18" charset="2"/>
              </a:rPr>
              <a:t>Mazání</a:t>
            </a:r>
            <a:endParaRPr lang="en-US" sz="1600" dirty="0">
              <a:latin typeface="Arial" charset="0"/>
              <a:cs typeface="Arial" charset="0"/>
              <a:sym typeface="Webdings" pitchFamily="18" charset="2"/>
            </a:endParaRPr>
          </a:p>
          <a:p>
            <a:pPr marL="457200" indent="-457200">
              <a:buFont typeface="Wingdings" pitchFamily="2" charset="2"/>
              <a:buChar char="Ø"/>
            </a:pPr>
            <a:r>
              <a:rPr lang="cs-CZ" sz="1600" dirty="0">
                <a:latin typeface="Arial" charset="0"/>
                <a:cs typeface="Arial" charset="0"/>
                <a:sym typeface="Webdings" pitchFamily="18" charset="2"/>
              </a:rPr>
              <a:t>Bezpečnostní </a:t>
            </a:r>
            <a:r>
              <a:rPr lang="cs-CZ" sz="1600" dirty="0" smtClean="0">
                <a:latin typeface="Arial" charset="0"/>
                <a:cs typeface="Arial" charset="0"/>
                <a:sym typeface="Webdings" pitchFamily="18" charset="2"/>
              </a:rPr>
              <a:t>funkce hydrauliky </a:t>
            </a:r>
            <a:endParaRPr lang="en-US" sz="1600" dirty="0">
              <a:latin typeface="Arial" charset="0"/>
              <a:cs typeface="Arial" charset="0"/>
              <a:sym typeface="Webdings" pitchFamily="18" charset="2"/>
            </a:endParaRPr>
          </a:p>
          <a:p>
            <a:pPr marL="457200" indent="-457200"/>
            <a:endParaRPr lang="en-US" dirty="0" smtClean="0">
              <a:latin typeface="Arial" charset="0"/>
              <a:cs typeface="Arial" charset="0"/>
            </a:endParaRPr>
          </a:p>
          <a:p>
            <a:pPr marL="457200" indent="-457200"/>
            <a:r>
              <a:rPr lang="cs-CZ" b="1" dirty="0" smtClean="0">
                <a:solidFill>
                  <a:schemeClr val="bg1">
                    <a:lumMod val="50000"/>
                  </a:schemeClr>
                </a:solidFill>
                <a:latin typeface="Arial" charset="0"/>
                <a:cs typeface="Arial" charset="0"/>
              </a:rPr>
              <a:t>Funkce traktoru / Pracovní hydraulika</a:t>
            </a:r>
            <a:endParaRPr lang="en-US" b="1" dirty="0" smtClean="0">
              <a:solidFill>
                <a:schemeClr val="bg1">
                  <a:lumMod val="50000"/>
                </a:schemeClr>
              </a:solidFill>
              <a:latin typeface="Arial" charset="0"/>
              <a:cs typeface="Arial" charset="0"/>
            </a:endParaRPr>
          </a:p>
          <a:p>
            <a:pPr marL="457200" indent="-457200">
              <a:buFont typeface="Wingdings" pitchFamily="2" charset="2"/>
              <a:buChar char="Ø"/>
            </a:pPr>
            <a:r>
              <a:rPr lang="cs-CZ" sz="1600" dirty="0">
                <a:solidFill>
                  <a:schemeClr val="bg1">
                    <a:lumMod val="50000"/>
                  </a:schemeClr>
                </a:solidFill>
                <a:latin typeface="Arial" charset="0"/>
                <a:cs typeface="Arial" charset="0"/>
                <a:sym typeface="Webdings" pitchFamily="18" charset="2"/>
              </a:rPr>
              <a:t>Řízení směru jízdy a brzy </a:t>
            </a:r>
          </a:p>
          <a:p>
            <a:pPr marL="457200" indent="-457200">
              <a:buFont typeface="Wingdings" pitchFamily="2" charset="2"/>
              <a:buChar char="Ø"/>
            </a:pPr>
            <a:r>
              <a:rPr lang="cs-CZ" sz="1600" dirty="0">
                <a:solidFill>
                  <a:schemeClr val="bg1">
                    <a:lumMod val="50000"/>
                  </a:schemeClr>
                </a:solidFill>
                <a:latin typeface="Arial" charset="0"/>
                <a:cs typeface="Arial" charset="0"/>
                <a:sym typeface="Webdings" pitchFamily="18" charset="2"/>
              </a:rPr>
              <a:t>Automatická činnost mechanizmů (Tříbodový závěs)</a:t>
            </a:r>
            <a:endParaRPr lang="en-US" sz="1600" dirty="0">
              <a:solidFill>
                <a:schemeClr val="bg1">
                  <a:lumMod val="50000"/>
                </a:schemeClr>
              </a:solidFill>
              <a:latin typeface="Arial" charset="0"/>
              <a:cs typeface="Arial" charset="0"/>
              <a:sym typeface="Webdings" pitchFamily="18" charset="2"/>
            </a:endParaRPr>
          </a:p>
          <a:p>
            <a:pPr marL="457200" indent="-457200">
              <a:buFont typeface="Wingdings" pitchFamily="2" charset="2"/>
              <a:buChar char="Ø"/>
            </a:pPr>
            <a:r>
              <a:rPr lang="cs-CZ" sz="1600" dirty="0">
                <a:solidFill>
                  <a:schemeClr val="bg1">
                    <a:lumMod val="50000"/>
                  </a:schemeClr>
                </a:solidFill>
                <a:latin typeface="Arial" charset="0"/>
                <a:cs typeface="Arial" charset="0"/>
                <a:sym typeface="Webdings" pitchFamily="18" charset="2"/>
              </a:rPr>
              <a:t>Pohon pracovních mechanizmů</a:t>
            </a:r>
          </a:p>
          <a:p>
            <a:pPr marL="457200" indent="-457200">
              <a:buFont typeface="Wingdings" pitchFamily="2" charset="2"/>
              <a:buChar char="Ø"/>
            </a:pPr>
            <a:r>
              <a:rPr lang="cs-CZ" sz="1600" dirty="0">
                <a:solidFill>
                  <a:schemeClr val="bg1">
                    <a:lumMod val="50000"/>
                  </a:schemeClr>
                </a:solidFill>
                <a:latin typeface="Arial" charset="0"/>
                <a:cs typeface="Arial" charset="0"/>
                <a:sym typeface="Webdings" pitchFamily="18" charset="2"/>
              </a:rPr>
              <a:t>Chlazení provozních kapalin</a:t>
            </a:r>
            <a:endParaRPr lang="en-US" sz="1600" dirty="0">
              <a:solidFill>
                <a:schemeClr val="bg1">
                  <a:lumMod val="50000"/>
                </a:schemeClr>
              </a:solidFill>
              <a:latin typeface="Arial" charset="0"/>
              <a:cs typeface="Arial" charset="0"/>
              <a:sym typeface="Webdings" pitchFamily="18" charset="2"/>
            </a:endParaRPr>
          </a:p>
          <a:p>
            <a:pPr marL="457200" indent="-457200">
              <a:buFont typeface="Wingdings" pitchFamily="2" charset="2"/>
              <a:buChar char="Ø"/>
            </a:pPr>
            <a:r>
              <a:rPr lang="cs-CZ" sz="1600" dirty="0">
                <a:solidFill>
                  <a:schemeClr val="bg1">
                    <a:lumMod val="50000"/>
                  </a:schemeClr>
                </a:solidFill>
                <a:latin typeface="Arial" charset="0"/>
                <a:cs typeface="Arial" charset="0"/>
                <a:sym typeface="Webdings" pitchFamily="18" charset="2"/>
              </a:rPr>
              <a:t>Tlumení kabiny</a:t>
            </a:r>
            <a:endParaRPr lang="en-US" sz="1600" dirty="0">
              <a:solidFill>
                <a:schemeClr val="bg1">
                  <a:lumMod val="50000"/>
                </a:schemeClr>
              </a:solidFill>
              <a:latin typeface="Arial" charset="0"/>
              <a:cs typeface="Arial" charset="0"/>
              <a:sym typeface="Webdings" pitchFamily="18" charset="2"/>
            </a:endParaRPr>
          </a:p>
          <a:p>
            <a:pPr marL="457200" indent="-457200">
              <a:buFont typeface="Wingdings" pitchFamily="2" charset="2"/>
              <a:buChar char="Ø"/>
            </a:pPr>
            <a:r>
              <a:rPr lang="cs-CZ" sz="1600" dirty="0">
                <a:solidFill>
                  <a:schemeClr val="bg1">
                    <a:lumMod val="50000"/>
                  </a:schemeClr>
                </a:solidFill>
                <a:latin typeface="Arial" charset="0"/>
                <a:cs typeface="Arial" charset="0"/>
                <a:sym typeface="Webdings" pitchFamily="18" charset="2"/>
              </a:rPr>
              <a:t>Tlumení náprav</a:t>
            </a:r>
          </a:p>
          <a:p>
            <a:pPr marL="457200" indent="-457200">
              <a:buFont typeface="Wingdings" pitchFamily="2" charset="2"/>
              <a:buChar char="Ø"/>
            </a:pPr>
            <a:r>
              <a:rPr lang="cs-CZ" sz="1600" dirty="0">
                <a:solidFill>
                  <a:schemeClr val="bg1">
                    <a:lumMod val="50000"/>
                  </a:schemeClr>
                </a:solidFill>
                <a:latin typeface="Arial" charset="0"/>
                <a:cs typeface="Arial" charset="0"/>
                <a:sym typeface="Webdings" pitchFamily="18" charset="2"/>
              </a:rPr>
              <a:t>Pracovní hydraulika závěsných zařízení</a:t>
            </a:r>
            <a:endParaRPr lang="en-US" sz="1600" dirty="0">
              <a:solidFill>
                <a:schemeClr val="bg1">
                  <a:lumMod val="50000"/>
                </a:schemeClr>
              </a:solidFill>
              <a:latin typeface="Arial" charset="0"/>
              <a:cs typeface="Arial" charset="0"/>
              <a:sym typeface="Webdings" pitchFamily="18" charset="2"/>
            </a:endParaRPr>
          </a:p>
        </p:txBody>
      </p:sp>
      <p:pic>
        <p:nvPicPr>
          <p:cNvPr id="5" name="Picture 40"/>
          <p:cNvPicPr>
            <a:picLocks noChangeAspect="1" noChangeArrowheads="1"/>
          </p:cNvPicPr>
          <p:nvPr/>
        </p:nvPicPr>
        <p:blipFill>
          <a:blip r:embed="rId2" cstate="print"/>
          <a:srcRect/>
          <a:stretch>
            <a:fillRect/>
          </a:stretch>
        </p:blipFill>
        <p:spPr bwMode="auto">
          <a:xfrm>
            <a:off x="344489" y="1806394"/>
            <a:ext cx="2880320" cy="1622606"/>
          </a:xfrm>
          <a:prstGeom prst="rect">
            <a:avLst/>
          </a:prstGeom>
          <a:noFill/>
          <a:ln w="9525">
            <a:noFill/>
            <a:miter lim="800000"/>
            <a:headEnd/>
            <a:tailEnd/>
          </a:ln>
        </p:spPr>
      </p:pic>
      <p:sp>
        <p:nvSpPr>
          <p:cNvPr id="6" name="Šrafovaná šipka doprava 5"/>
          <p:cNvSpPr/>
          <p:nvPr/>
        </p:nvSpPr>
        <p:spPr bwMode="auto">
          <a:xfrm>
            <a:off x="7329264" y="1988840"/>
            <a:ext cx="936104" cy="720080"/>
          </a:xfrm>
          <a:prstGeom prst="stripedRightArrow">
            <a:avLst/>
          </a:prstGeom>
          <a:gradFill>
            <a:gsLst>
              <a:gs pos="0">
                <a:srgbClr val="FFF200"/>
              </a:gs>
              <a:gs pos="45000">
                <a:srgbClr val="FF7A00"/>
              </a:gs>
              <a:gs pos="70000">
                <a:srgbClr val="FF0300"/>
              </a:gs>
              <a:gs pos="100000">
                <a:srgbClr val="4D0808"/>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7" name="TextovéPole 6"/>
          <p:cNvSpPr txBox="1"/>
          <p:nvPr/>
        </p:nvSpPr>
        <p:spPr>
          <a:xfrm>
            <a:off x="8481392" y="2132856"/>
            <a:ext cx="1080120" cy="461665"/>
          </a:xfrm>
          <a:prstGeom prst="rect">
            <a:avLst/>
          </a:prstGeom>
          <a:gradFill>
            <a:gsLst>
              <a:gs pos="0">
                <a:srgbClr val="FFF200"/>
              </a:gs>
              <a:gs pos="45000">
                <a:srgbClr val="FF7A00"/>
              </a:gs>
              <a:gs pos="70000">
                <a:srgbClr val="FF0300"/>
              </a:gs>
              <a:gs pos="100000">
                <a:srgbClr val="4D0808"/>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cs-CZ" sz="2400" b="1" dirty="0" smtClean="0">
                <a:solidFill>
                  <a:schemeClr val="bg1"/>
                </a:solidFill>
                <a:latin typeface="Arial Narrow" pitchFamily="34" charset="0"/>
              </a:rPr>
              <a:t>25 bar</a:t>
            </a:r>
            <a:endParaRPr lang="en-US" sz="2400" b="1" dirty="0">
              <a:solidFill>
                <a:schemeClr val="bg1"/>
              </a:solidFill>
              <a:latin typeface="Arial Narrow" pitchFamily="34" charset="0"/>
            </a:endParaRPr>
          </a:p>
        </p:txBody>
      </p:sp>
      <p:sp>
        <p:nvSpPr>
          <p:cNvPr id="8" name="TextovéPole 7"/>
          <p:cNvSpPr txBox="1"/>
          <p:nvPr/>
        </p:nvSpPr>
        <p:spPr>
          <a:xfrm>
            <a:off x="8481392" y="4941168"/>
            <a:ext cx="1080120" cy="461665"/>
          </a:xfrm>
          <a:prstGeom prst="rect">
            <a:avLst/>
          </a:prstGeom>
          <a:gradFill>
            <a:gsLst>
              <a:gs pos="0">
                <a:srgbClr val="FFF200"/>
              </a:gs>
              <a:gs pos="45000">
                <a:srgbClr val="FF7A00"/>
              </a:gs>
              <a:gs pos="70000">
                <a:srgbClr val="FF0300"/>
              </a:gs>
              <a:gs pos="100000">
                <a:srgbClr val="4D0808"/>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cs-CZ" sz="2400" b="1" dirty="0" smtClean="0">
                <a:solidFill>
                  <a:schemeClr val="bg1"/>
                </a:solidFill>
                <a:latin typeface="Arial Narrow" pitchFamily="34" charset="0"/>
              </a:rPr>
              <a:t>320 bar</a:t>
            </a:r>
            <a:endParaRPr lang="en-US" sz="2400" b="1" dirty="0">
              <a:solidFill>
                <a:schemeClr val="bg1"/>
              </a:solidFill>
              <a:latin typeface="Arial Narrow" pitchFamily="34" charset="0"/>
            </a:endParaRPr>
          </a:p>
        </p:txBody>
      </p:sp>
      <p:sp>
        <p:nvSpPr>
          <p:cNvPr id="9" name="Šrafovaná šipka doprava 8"/>
          <p:cNvSpPr/>
          <p:nvPr/>
        </p:nvSpPr>
        <p:spPr bwMode="auto">
          <a:xfrm>
            <a:off x="7329264" y="4869160"/>
            <a:ext cx="936104" cy="720080"/>
          </a:xfrm>
          <a:prstGeom prst="stripedRightArrow">
            <a:avLst/>
          </a:prstGeom>
          <a:gradFill>
            <a:gsLst>
              <a:gs pos="0">
                <a:srgbClr val="FFF200"/>
              </a:gs>
              <a:gs pos="45000">
                <a:srgbClr val="FF7A00"/>
              </a:gs>
              <a:gs pos="70000">
                <a:srgbClr val="FF0300"/>
              </a:gs>
              <a:gs pos="100000">
                <a:srgbClr val="4D0808"/>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87" y="3969950"/>
            <a:ext cx="2716550" cy="2099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15159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44488" y="1556792"/>
            <a:ext cx="9217024" cy="4524315"/>
          </a:xfrm>
          <a:prstGeom prst="rect">
            <a:avLst/>
          </a:prstGeom>
        </p:spPr>
        <p:txBody>
          <a:bodyPr wrap="square">
            <a:spAutoFit/>
          </a:bodyPr>
          <a:lstStyle/>
          <a:p>
            <a:r>
              <a:rPr lang="cs-CZ" dirty="0" smtClean="0"/>
              <a:t>Moderní traktory vyžadují velmi jemné odstupňování převodových stupňů pro co nejefektivnější využití točivého momentu motoru a snížení spotřeby paliva. </a:t>
            </a:r>
          </a:p>
          <a:p>
            <a:endParaRPr lang="cs-CZ" dirty="0" smtClean="0"/>
          </a:p>
          <a:p>
            <a:r>
              <a:rPr lang="cs-CZ" dirty="0" smtClean="0">
                <a:solidFill>
                  <a:srgbClr val="FF0000"/>
                </a:solidFill>
              </a:rPr>
              <a:t>Moderní traktory umožňují řadit převody pod zatížením 	</a:t>
            </a:r>
            <a:r>
              <a:rPr lang="cs-CZ" dirty="0" smtClean="0">
                <a:solidFill>
                  <a:srgbClr val="FF0000"/>
                </a:solidFill>
                <a:latin typeface="Arial"/>
                <a:cs typeface="Arial"/>
              </a:rPr>
              <a:t>► </a:t>
            </a:r>
            <a:r>
              <a:rPr lang="cs-CZ" b="1" dirty="0" err="1" smtClean="0">
                <a:solidFill>
                  <a:srgbClr val="FF0000"/>
                </a:solidFill>
              </a:rPr>
              <a:t>Power</a:t>
            </a:r>
            <a:r>
              <a:rPr lang="cs-CZ" b="1" dirty="0" smtClean="0">
                <a:solidFill>
                  <a:srgbClr val="FF0000"/>
                </a:solidFill>
              </a:rPr>
              <a:t> Shift</a:t>
            </a:r>
            <a:endParaRPr lang="cs-CZ" dirty="0" smtClean="0">
              <a:solidFill>
                <a:srgbClr val="FF0000"/>
              </a:solidFill>
            </a:endParaRPr>
          </a:p>
          <a:p>
            <a:endParaRPr lang="cs-CZ" dirty="0" smtClean="0"/>
          </a:p>
          <a:p>
            <a:r>
              <a:rPr lang="cs-CZ" dirty="0" smtClean="0"/>
              <a:t>Řazení </a:t>
            </a:r>
            <a:r>
              <a:rPr lang="cs-CZ" dirty="0" smtClean="0">
                <a:solidFill>
                  <a:srgbClr val="FF0000"/>
                </a:solidFill>
              </a:rPr>
              <a:t>reverzace</a:t>
            </a:r>
            <a:r>
              <a:rPr lang="cs-CZ" dirty="0" smtClean="0"/>
              <a:t> pod zatížením 			</a:t>
            </a:r>
            <a:r>
              <a:rPr lang="cs-CZ" dirty="0" smtClean="0">
                <a:latin typeface="Arial"/>
                <a:cs typeface="Arial"/>
              </a:rPr>
              <a:t>► </a:t>
            </a:r>
            <a:r>
              <a:rPr lang="cs-CZ" b="1" dirty="0" err="1" smtClean="0"/>
              <a:t>Power</a:t>
            </a:r>
            <a:r>
              <a:rPr lang="cs-CZ" b="1" dirty="0" smtClean="0"/>
              <a:t> </a:t>
            </a:r>
            <a:r>
              <a:rPr lang="cs-CZ" b="1" dirty="0" err="1" smtClean="0"/>
              <a:t>Shuttle</a:t>
            </a:r>
            <a:endParaRPr lang="cs-CZ" b="1" dirty="0" smtClean="0"/>
          </a:p>
          <a:p>
            <a:r>
              <a:rPr lang="cs-CZ" b="1" dirty="0" smtClean="0"/>
              <a:t>	</a:t>
            </a:r>
            <a:r>
              <a:rPr lang="cs-CZ" dirty="0" smtClean="0"/>
              <a:t> </a:t>
            </a:r>
            <a:r>
              <a:rPr lang="cs-CZ" i="1" dirty="0" smtClean="0"/>
              <a:t>například práce s čelním nakladačem </a:t>
            </a:r>
          </a:p>
          <a:p>
            <a:endParaRPr lang="cs-CZ" dirty="0" smtClean="0"/>
          </a:p>
          <a:p>
            <a:r>
              <a:rPr lang="cs-CZ" dirty="0" smtClean="0"/>
              <a:t>Převodovky traktoru musí umožňovat krátkodobé rychlé zvýšení točivého momentu </a:t>
            </a:r>
          </a:p>
          <a:p>
            <a:r>
              <a:rPr lang="cs-CZ" dirty="0" smtClean="0"/>
              <a:t>	</a:t>
            </a:r>
            <a:r>
              <a:rPr lang="cs-CZ" i="1" dirty="0" smtClean="0"/>
              <a:t>např. když traktor při orbě najede do hutnější půdy</a:t>
            </a:r>
            <a:r>
              <a:rPr lang="cs-CZ" dirty="0" smtClean="0"/>
              <a:t>. </a:t>
            </a:r>
          </a:p>
          <a:p>
            <a:endParaRPr lang="cs-CZ" dirty="0" smtClean="0"/>
          </a:p>
          <a:p>
            <a:r>
              <a:rPr lang="cs-CZ" dirty="0" smtClean="0"/>
              <a:t>Toto se děje tzv</a:t>
            </a:r>
            <a:r>
              <a:rPr lang="cs-CZ" dirty="0"/>
              <a:t>. Měnič točivého </a:t>
            </a:r>
            <a:r>
              <a:rPr lang="cs-CZ" dirty="0" smtClean="0"/>
              <a:t>momentu „násobičem“ (</a:t>
            </a:r>
            <a:r>
              <a:rPr lang="cs-CZ" b="1" dirty="0" err="1" smtClean="0"/>
              <a:t>Torque</a:t>
            </a:r>
            <a:r>
              <a:rPr lang="cs-CZ" b="1" dirty="0" smtClean="0"/>
              <a:t> </a:t>
            </a:r>
            <a:r>
              <a:rPr lang="cs-CZ" b="1" dirty="0" err="1" smtClean="0"/>
              <a:t>Converter</a:t>
            </a:r>
            <a:r>
              <a:rPr lang="cs-CZ" dirty="0" smtClean="0"/>
              <a:t>) což je planetová převodovka ovládaná elektro-hydraulicky. </a:t>
            </a:r>
          </a:p>
          <a:p>
            <a:endParaRPr lang="cs-CZ" dirty="0" smtClean="0"/>
          </a:p>
          <a:p>
            <a:r>
              <a:rPr lang="cs-CZ" dirty="0" smtClean="0"/>
              <a:t>Běžný počet převodových stupňů je u lehkých řad 16/16 - 32/32, u středních řad 24/24 – 35/35, u těžkých 32/32 – CVT (</a:t>
            </a:r>
            <a:r>
              <a:rPr lang="cs-CZ" b="1" dirty="0" err="1" smtClean="0"/>
              <a:t>Continual</a:t>
            </a:r>
            <a:r>
              <a:rPr lang="cs-CZ" b="1" dirty="0" smtClean="0"/>
              <a:t> </a:t>
            </a:r>
            <a:r>
              <a:rPr lang="cs-CZ" b="1" dirty="0" err="1" smtClean="0"/>
              <a:t>Variable</a:t>
            </a:r>
            <a:r>
              <a:rPr lang="cs-CZ" b="1" dirty="0" smtClean="0"/>
              <a:t> </a:t>
            </a:r>
            <a:r>
              <a:rPr lang="cs-CZ" b="1" dirty="0" err="1" smtClean="0"/>
              <a:t>Transmission</a:t>
            </a:r>
            <a:r>
              <a:rPr lang="cs-CZ" b="1" dirty="0" smtClean="0"/>
              <a:t>)</a:t>
            </a:r>
            <a:endParaRPr lang="cs-CZ" dirty="0"/>
          </a:p>
        </p:txBody>
      </p:sp>
      <p:sp>
        <p:nvSpPr>
          <p:cNvPr id="9" name="Zástupný symbol pro text 22"/>
          <p:cNvSpPr>
            <a:spLocks noGrp="1"/>
          </p:cNvSpPr>
          <p:nvPr>
            <p:ph type="body" sz="quarter" idx="12"/>
          </p:nvPr>
        </p:nvSpPr>
        <p:spPr>
          <a:xfrm>
            <a:off x="398673" y="618283"/>
            <a:ext cx="9074150" cy="431800"/>
          </a:xfrm>
        </p:spPr>
        <p:txBody>
          <a:bodyPr/>
          <a:lstStyle/>
          <a:p>
            <a:r>
              <a:rPr lang="cs-CZ" dirty="0">
                <a:latin typeface="Calibri" pitchFamily="34" charset="0"/>
              </a:rPr>
              <a:t>Hydraulika moderního traktoru</a:t>
            </a:r>
          </a:p>
          <a:p>
            <a:r>
              <a:rPr lang="cs-CZ" b="0" dirty="0"/>
              <a:t>Převodová ústrojí </a:t>
            </a:r>
            <a:r>
              <a:rPr lang="cs-CZ" b="0" dirty="0" smtClean="0"/>
              <a:t>traktoru</a:t>
            </a:r>
            <a:endParaRPr lang="en-US" b="0" dirty="0"/>
          </a:p>
        </p:txBody>
      </p:sp>
      <p:pic>
        <p:nvPicPr>
          <p:cNvPr id="11" name="Picture 40"/>
          <p:cNvPicPr>
            <a:picLocks noChangeAspect="1" noChangeArrowheads="1"/>
          </p:cNvPicPr>
          <p:nvPr/>
        </p:nvPicPr>
        <p:blipFill>
          <a:blip r:embed="rId2" cstate="print"/>
          <a:srcRect/>
          <a:stretch>
            <a:fillRect/>
          </a:stretch>
        </p:blipFill>
        <p:spPr bwMode="auto">
          <a:xfrm>
            <a:off x="7977336" y="620688"/>
            <a:ext cx="1440160" cy="811303"/>
          </a:xfrm>
          <a:prstGeom prst="rect">
            <a:avLst/>
          </a:prstGeom>
          <a:noFill/>
          <a:ln w="9525">
            <a:noFill/>
            <a:miter lim="800000"/>
            <a:headEnd/>
            <a:tailEnd/>
          </a:ln>
        </p:spPr>
      </p:pic>
    </p:spTree>
    <p:extLst>
      <p:ext uri="{BB962C8B-B14F-4D97-AF65-F5344CB8AC3E}">
        <p14:creationId xmlns:p14="http://schemas.microsoft.com/office/powerpoint/2010/main" val="25113409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56456" y="1566717"/>
            <a:ext cx="5794793" cy="422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30400" indent="-230400">
              <a:lnSpc>
                <a:spcPct val="110000"/>
              </a:lnSpc>
              <a:spcBef>
                <a:spcPts val="864"/>
              </a:spcBef>
              <a:buClr>
                <a:srgbClr val="00AEEF"/>
              </a:buClr>
              <a:tabLst>
                <a:tab pos="2509838" algn="l"/>
              </a:tabLst>
              <a:defRPr/>
            </a:pPr>
            <a:r>
              <a:rPr lang="cs-CZ" sz="1600" b="1" dirty="0" smtClean="0">
                <a:latin typeface="Arial" charset="0"/>
              </a:rPr>
              <a:t>	</a:t>
            </a:r>
            <a:r>
              <a:rPr lang="cs-CZ" sz="1600" b="1" dirty="0" err="1" smtClean="0">
                <a:latin typeface="Arial" charset="0"/>
              </a:rPr>
              <a:t>Continuously</a:t>
            </a:r>
            <a:r>
              <a:rPr lang="cs-CZ" sz="1600" b="1" dirty="0" smtClean="0">
                <a:latin typeface="Arial" charset="0"/>
              </a:rPr>
              <a:t> </a:t>
            </a:r>
            <a:r>
              <a:rPr lang="cs-CZ" sz="1600" b="1" dirty="0" err="1" smtClean="0">
                <a:latin typeface="Arial" charset="0"/>
              </a:rPr>
              <a:t>variable</a:t>
            </a:r>
            <a:r>
              <a:rPr lang="cs-CZ" sz="1600" b="1" dirty="0" smtClean="0">
                <a:latin typeface="Arial" charset="0"/>
              </a:rPr>
              <a:t> </a:t>
            </a:r>
            <a:r>
              <a:rPr lang="cs-CZ" sz="1600" b="1" dirty="0" err="1" smtClean="0">
                <a:latin typeface="Arial" charset="0"/>
              </a:rPr>
              <a:t>transmissions</a:t>
            </a:r>
            <a:r>
              <a:rPr lang="cs-CZ" sz="1600" b="1" dirty="0" smtClean="0">
                <a:latin typeface="Arial" charset="0"/>
              </a:rPr>
              <a:t> (</a:t>
            </a:r>
            <a:r>
              <a:rPr lang="cs-CZ" sz="1600" b="1" dirty="0" err="1" smtClean="0">
                <a:latin typeface="Arial" charset="0"/>
              </a:rPr>
              <a:t>CVTs</a:t>
            </a:r>
            <a:r>
              <a:rPr lang="cs-CZ" sz="1600" b="1" dirty="0" smtClean="0">
                <a:latin typeface="Arial" charset="0"/>
              </a:rPr>
              <a:t>), Variátor </a:t>
            </a:r>
          </a:p>
          <a:p>
            <a:pPr marL="230400" indent="-230400">
              <a:lnSpc>
                <a:spcPct val="110000"/>
              </a:lnSpc>
              <a:spcBef>
                <a:spcPts val="864"/>
              </a:spcBef>
              <a:buClr>
                <a:srgbClr val="00AEEF"/>
              </a:buClr>
              <a:tabLst>
                <a:tab pos="2509838" algn="l"/>
              </a:tabLst>
              <a:defRPr/>
            </a:pPr>
            <a:r>
              <a:rPr lang="cs-CZ" sz="1600" dirty="0">
                <a:latin typeface="Arial" charset="0"/>
              </a:rPr>
              <a:t>	</a:t>
            </a:r>
            <a:r>
              <a:rPr lang="cs-CZ" sz="1600" dirty="0" smtClean="0">
                <a:latin typeface="Arial" charset="0"/>
              </a:rPr>
              <a:t>Umožňuje spojitou změnu rychlosti</a:t>
            </a:r>
            <a:r>
              <a:rPr lang="cs-CZ" sz="1600" dirty="0">
                <a:latin typeface="Arial" charset="0"/>
              </a:rPr>
              <a:t>. </a:t>
            </a:r>
            <a:endParaRPr lang="cs-CZ" sz="1600" dirty="0" smtClean="0">
              <a:latin typeface="Arial" charset="0"/>
            </a:endParaRPr>
          </a:p>
          <a:p>
            <a:pPr marL="230400" indent="-230400">
              <a:lnSpc>
                <a:spcPct val="110000"/>
              </a:lnSpc>
              <a:spcBef>
                <a:spcPts val="864"/>
              </a:spcBef>
              <a:buClr>
                <a:srgbClr val="00AEEF"/>
              </a:buClr>
              <a:tabLst>
                <a:tab pos="2509838" algn="l"/>
              </a:tabLst>
              <a:defRPr/>
            </a:pPr>
            <a:r>
              <a:rPr lang="cs-CZ" sz="1600" dirty="0">
                <a:latin typeface="Arial" charset="0"/>
              </a:rPr>
              <a:t>	</a:t>
            </a:r>
            <a:r>
              <a:rPr lang="cs-CZ" sz="1600" dirty="0" smtClean="0">
                <a:latin typeface="Arial" charset="0"/>
              </a:rPr>
              <a:t>Dieselový motor </a:t>
            </a:r>
            <a:r>
              <a:rPr lang="cs-CZ" sz="1600" dirty="0">
                <a:latin typeface="Arial" charset="0"/>
              </a:rPr>
              <a:t>nemá mechanické spojení s koly</a:t>
            </a:r>
            <a:r>
              <a:rPr lang="cs-CZ" sz="1600" dirty="0" smtClean="0">
                <a:latin typeface="Arial" charset="0"/>
              </a:rPr>
              <a:t>.</a:t>
            </a:r>
          </a:p>
          <a:p>
            <a:pPr marL="230400" indent="-230400">
              <a:lnSpc>
                <a:spcPct val="110000"/>
              </a:lnSpc>
              <a:spcBef>
                <a:spcPts val="864"/>
              </a:spcBef>
              <a:buClr>
                <a:srgbClr val="00AEEF"/>
              </a:buClr>
              <a:tabLst>
                <a:tab pos="2509838" algn="l"/>
              </a:tabLst>
              <a:defRPr/>
            </a:pPr>
            <a:r>
              <a:rPr lang="cs-CZ" sz="1600" dirty="0">
                <a:latin typeface="Arial" charset="0"/>
              </a:rPr>
              <a:t>	</a:t>
            </a:r>
            <a:r>
              <a:rPr lang="cs-CZ" sz="1600" dirty="0" smtClean="0">
                <a:latin typeface="Arial" charset="0"/>
              </a:rPr>
              <a:t>Řízení </a:t>
            </a:r>
            <a:r>
              <a:rPr lang="cs-CZ" sz="1600" dirty="0">
                <a:latin typeface="Arial" charset="0"/>
              </a:rPr>
              <a:t>energie je přenášeno </a:t>
            </a:r>
            <a:r>
              <a:rPr lang="cs-CZ" sz="1600" dirty="0" smtClean="0">
                <a:latin typeface="Arial" charset="0"/>
              </a:rPr>
              <a:t>pístovým čerpadlem </a:t>
            </a:r>
          </a:p>
          <a:p>
            <a:pPr marL="230400" indent="-230400">
              <a:lnSpc>
                <a:spcPct val="110000"/>
              </a:lnSpc>
              <a:spcBef>
                <a:spcPts val="864"/>
              </a:spcBef>
              <a:buClr>
                <a:srgbClr val="00AEEF"/>
              </a:buClr>
              <a:tabLst>
                <a:tab pos="2509838" algn="l"/>
              </a:tabLst>
              <a:defRPr/>
            </a:pPr>
            <a:r>
              <a:rPr lang="cs-CZ" sz="1600" dirty="0">
                <a:latin typeface="Arial" charset="0"/>
              </a:rPr>
              <a:t>	</a:t>
            </a:r>
            <a:r>
              <a:rPr lang="cs-CZ" sz="1600" dirty="0" smtClean="0">
                <a:latin typeface="Arial" charset="0"/>
              </a:rPr>
              <a:t>do </a:t>
            </a:r>
            <a:r>
              <a:rPr lang="cs-CZ" sz="1600" dirty="0">
                <a:latin typeface="Arial" charset="0"/>
              </a:rPr>
              <a:t>hydraulických motorů pomocí hydraulického </a:t>
            </a:r>
            <a:endParaRPr lang="cs-CZ" sz="1600" dirty="0" smtClean="0">
              <a:latin typeface="Arial" charset="0"/>
            </a:endParaRPr>
          </a:p>
          <a:p>
            <a:pPr marL="230400" indent="-230400">
              <a:lnSpc>
                <a:spcPct val="110000"/>
              </a:lnSpc>
              <a:spcBef>
                <a:spcPts val="864"/>
              </a:spcBef>
              <a:buClr>
                <a:srgbClr val="00AEEF"/>
              </a:buClr>
              <a:tabLst>
                <a:tab pos="2509838" algn="l"/>
              </a:tabLst>
              <a:defRPr/>
            </a:pPr>
            <a:r>
              <a:rPr lang="cs-CZ" sz="1600" dirty="0">
                <a:latin typeface="Arial" charset="0"/>
              </a:rPr>
              <a:t>	</a:t>
            </a:r>
            <a:r>
              <a:rPr lang="cs-CZ" sz="1600" dirty="0" smtClean="0">
                <a:latin typeface="Arial" charset="0"/>
              </a:rPr>
              <a:t>oleje</a:t>
            </a:r>
            <a:r>
              <a:rPr lang="cs-CZ" sz="1600" dirty="0">
                <a:latin typeface="Arial" charset="0"/>
              </a:rPr>
              <a:t>. </a:t>
            </a:r>
            <a:r>
              <a:rPr lang="cs-CZ" sz="1600" dirty="0" smtClean="0">
                <a:latin typeface="Arial" charset="0"/>
              </a:rPr>
              <a:t>Převodovka s proměnlivým převodovým </a:t>
            </a:r>
          </a:p>
          <a:p>
            <a:pPr marL="230400" indent="-230400">
              <a:lnSpc>
                <a:spcPct val="110000"/>
              </a:lnSpc>
              <a:spcBef>
                <a:spcPts val="864"/>
              </a:spcBef>
              <a:buClr>
                <a:srgbClr val="00AEEF"/>
              </a:buClr>
              <a:tabLst>
                <a:tab pos="2509838" algn="l"/>
              </a:tabLst>
              <a:defRPr/>
            </a:pPr>
            <a:r>
              <a:rPr lang="cs-CZ" sz="1600" dirty="0">
                <a:latin typeface="Arial" charset="0"/>
              </a:rPr>
              <a:t>	</a:t>
            </a:r>
            <a:r>
              <a:rPr lang="cs-CZ" sz="1600" dirty="0" smtClean="0">
                <a:latin typeface="Arial" charset="0"/>
              </a:rPr>
              <a:t>poměrem je </a:t>
            </a:r>
            <a:r>
              <a:rPr lang="cs-CZ" sz="1600" dirty="0">
                <a:latin typeface="Arial" charset="0"/>
              </a:rPr>
              <a:t>realizována změnou úhlu </a:t>
            </a:r>
            <a:r>
              <a:rPr lang="cs-CZ" sz="1600" dirty="0" smtClean="0">
                <a:latin typeface="Arial" charset="0"/>
              </a:rPr>
              <a:t>natočení </a:t>
            </a:r>
          </a:p>
          <a:p>
            <a:pPr marL="230400" indent="-230400">
              <a:lnSpc>
                <a:spcPct val="110000"/>
              </a:lnSpc>
              <a:spcBef>
                <a:spcPts val="864"/>
              </a:spcBef>
              <a:buClr>
                <a:srgbClr val="00AEEF"/>
              </a:buClr>
              <a:tabLst>
                <a:tab pos="2509838" algn="l"/>
              </a:tabLst>
              <a:defRPr/>
            </a:pPr>
            <a:r>
              <a:rPr lang="cs-CZ" sz="1600" dirty="0">
                <a:latin typeface="Arial" charset="0"/>
              </a:rPr>
              <a:t>	</a:t>
            </a:r>
            <a:r>
              <a:rPr lang="cs-CZ" sz="1600" dirty="0" smtClean="0">
                <a:latin typeface="Arial" charset="0"/>
              </a:rPr>
              <a:t>tělesa </a:t>
            </a:r>
            <a:r>
              <a:rPr lang="cs-CZ" sz="1600" dirty="0">
                <a:latin typeface="Arial" charset="0"/>
              </a:rPr>
              <a:t>axiálního pístového </a:t>
            </a:r>
            <a:r>
              <a:rPr lang="cs-CZ" sz="1600" dirty="0" smtClean="0">
                <a:latin typeface="Arial" charset="0"/>
              </a:rPr>
              <a:t>čerpadla. </a:t>
            </a:r>
          </a:p>
          <a:p>
            <a:pPr marL="230400" indent="-230400">
              <a:lnSpc>
                <a:spcPct val="110000"/>
              </a:lnSpc>
              <a:spcBef>
                <a:spcPts val="864"/>
              </a:spcBef>
              <a:buClr>
                <a:srgbClr val="00AEEF"/>
              </a:buClr>
              <a:tabLst>
                <a:tab pos="2509838" algn="l"/>
              </a:tabLst>
              <a:defRPr/>
            </a:pPr>
            <a:r>
              <a:rPr lang="cs-CZ" sz="1600" dirty="0">
                <a:latin typeface="Arial" charset="0"/>
              </a:rPr>
              <a:t>	</a:t>
            </a:r>
            <a:r>
              <a:rPr lang="cs-CZ" sz="1600" dirty="0" smtClean="0">
                <a:latin typeface="Arial" charset="0"/>
              </a:rPr>
              <a:t>Přenášená energie je rozložena mezi </a:t>
            </a:r>
          </a:p>
          <a:p>
            <a:pPr marL="230400" indent="-230400">
              <a:lnSpc>
                <a:spcPct val="110000"/>
              </a:lnSpc>
              <a:spcBef>
                <a:spcPts val="864"/>
              </a:spcBef>
              <a:buClr>
                <a:srgbClr val="00AEEF"/>
              </a:buClr>
              <a:tabLst>
                <a:tab pos="2509838" algn="l"/>
              </a:tabLst>
              <a:defRPr/>
            </a:pPr>
            <a:r>
              <a:rPr lang="cs-CZ" sz="1600" dirty="0">
                <a:latin typeface="Arial" charset="0"/>
              </a:rPr>
              <a:t>	</a:t>
            </a:r>
            <a:r>
              <a:rPr lang="cs-CZ" sz="1600" dirty="0" smtClean="0">
                <a:latin typeface="Arial" charset="0"/>
              </a:rPr>
              <a:t>- </a:t>
            </a:r>
            <a:r>
              <a:rPr lang="cs-CZ" sz="1600" dirty="0">
                <a:latin typeface="Arial" charset="0"/>
              </a:rPr>
              <a:t>variabilní </a:t>
            </a:r>
            <a:r>
              <a:rPr lang="cs-CZ" sz="1600" dirty="0" smtClean="0">
                <a:latin typeface="Arial" charset="0"/>
              </a:rPr>
              <a:t>hydrostatické zařízení</a:t>
            </a:r>
          </a:p>
          <a:p>
            <a:pPr marL="230400" indent="-230400">
              <a:lnSpc>
                <a:spcPct val="110000"/>
              </a:lnSpc>
              <a:spcBef>
                <a:spcPts val="864"/>
              </a:spcBef>
              <a:buClr>
                <a:srgbClr val="00AEEF"/>
              </a:buClr>
              <a:tabLst>
                <a:tab pos="2509838" algn="l"/>
              </a:tabLst>
              <a:defRPr/>
            </a:pPr>
            <a:r>
              <a:rPr lang="cs-CZ" sz="1600" dirty="0">
                <a:latin typeface="Arial" charset="0"/>
              </a:rPr>
              <a:t>	</a:t>
            </a:r>
            <a:r>
              <a:rPr lang="cs-CZ" sz="1600" dirty="0" smtClean="0">
                <a:latin typeface="Arial" charset="0"/>
              </a:rPr>
              <a:t>- planetový mechanický převod</a:t>
            </a:r>
            <a:endParaRPr lang="cs-CZ" sz="1600" dirty="0">
              <a:latin typeface="Arial"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0992" y="2060847"/>
            <a:ext cx="4690665" cy="3743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Zástupný symbol pro text 22"/>
          <p:cNvSpPr>
            <a:spLocks noGrp="1"/>
          </p:cNvSpPr>
          <p:nvPr>
            <p:ph type="body" sz="quarter" idx="12"/>
          </p:nvPr>
        </p:nvSpPr>
        <p:spPr>
          <a:xfrm>
            <a:off x="398673" y="618283"/>
            <a:ext cx="9074150" cy="431800"/>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s-CZ" dirty="0">
                <a:latin typeface="Calibri" pitchFamily="34" charset="0"/>
              </a:rPr>
              <a:t>Hydraulika moderního traktoru</a:t>
            </a:r>
          </a:p>
          <a:p>
            <a:r>
              <a:rPr lang="cs-CZ" b="0" dirty="0"/>
              <a:t>Převodová ústrojí </a:t>
            </a:r>
            <a:r>
              <a:rPr lang="cs-CZ" b="0" dirty="0" smtClean="0"/>
              <a:t>traktoru</a:t>
            </a:r>
            <a:endParaRPr lang="en-US" b="0" dirty="0"/>
          </a:p>
        </p:txBody>
      </p:sp>
      <p:pic>
        <p:nvPicPr>
          <p:cNvPr id="13" name="Picture 40"/>
          <p:cNvPicPr>
            <a:picLocks noChangeAspect="1" noChangeArrowheads="1"/>
          </p:cNvPicPr>
          <p:nvPr/>
        </p:nvPicPr>
        <p:blipFill>
          <a:blip r:embed="rId3" cstate="print"/>
          <a:srcRect/>
          <a:stretch>
            <a:fillRect/>
          </a:stretch>
        </p:blipFill>
        <p:spPr bwMode="auto">
          <a:xfrm>
            <a:off x="7977336" y="620688"/>
            <a:ext cx="1440160" cy="811303"/>
          </a:xfrm>
          <a:prstGeom prst="rect">
            <a:avLst/>
          </a:prstGeom>
          <a:noFill/>
          <a:ln w="9525">
            <a:noFill/>
            <a:miter lim="800000"/>
            <a:headEnd/>
            <a:tailEnd/>
          </a:ln>
        </p:spPr>
      </p:pic>
    </p:spTree>
    <p:extLst>
      <p:ext uri="{BB962C8B-B14F-4D97-AF65-F5344CB8AC3E}">
        <p14:creationId xmlns:p14="http://schemas.microsoft.com/office/powerpoint/2010/main" val="1979366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pro text 22"/>
          <p:cNvSpPr>
            <a:spLocks noGrp="1"/>
          </p:cNvSpPr>
          <p:nvPr>
            <p:ph type="body" sz="quarter" idx="12"/>
          </p:nvPr>
        </p:nvSpPr>
        <p:spPr>
          <a:xfrm>
            <a:off x="398673" y="618283"/>
            <a:ext cx="9074150" cy="431800"/>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cs-CZ" dirty="0">
                <a:latin typeface="Calibri" pitchFamily="34" charset="0"/>
              </a:rPr>
              <a:t>Hydraulika moderního traktoru</a:t>
            </a:r>
          </a:p>
          <a:p>
            <a:r>
              <a:rPr lang="cs-CZ" b="0" dirty="0" smtClean="0"/>
              <a:t>Blokové </a:t>
            </a:r>
            <a:r>
              <a:rPr lang="cs-CZ" b="0" dirty="0" err="1" smtClean="0"/>
              <a:t>schema</a:t>
            </a:r>
            <a:r>
              <a:rPr lang="cs-CZ" b="0" dirty="0" smtClean="0"/>
              <a:t> ovládání transmise traktoru</a:t>
            </a:r>
            <a:endParaRPr lang="en-US" b="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720" y="1556792"/>
            <a:ext cx="5256584" cy="4655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0"/>
          <p:cNvPicPr>
            <a:picLocks noChangeAspect="1" noChangeArrowheads="1"/>
          </p:cNvPicPr>
          <p:nvPr/>
        </p:nvPicPr>
        <p:blipFill>
          <a:blip r:embed="rId3" cstate="print"/>
          <a:srcRect/>
          <a:stretch>
            <a:fillRect/>
          </a:stretch>
        </p:blipFill>
        <p:spPr bwMode="auto">
          <a:xfrm>
            <a:off x="7977336" y="620688"/>
            <a:ext cx="1440160" cy="811303"/>
          </a:xfrm>
          <a:prstGeom prst="rect">
            <a:avLst/>
          </a:prstGeom>
          <a:noFill/>
          <a:ln w="9525">
            <a:noFill/>
            <a:miter lim="800000"/>
            <a:headEnd/>
            <a:tailEnd/>
          </a:ln>
        </p:spPr>
      </p:pic>
      <p:pic>
        <p:nvPicPr>
          <p:cNvPr id="12" name="Picture 14" descr="C:\Users\jjebavyjun\Desktop\obr06_Steuerblock mit Einsteckventilen für ..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8704" y="1556792"/>
            <a:ext cx="1637423" cy="1309513"/>
          </a:xfrm>
          <a:prstGeom prst="rect">
            <a:avLst/>
          </a:prstGeom>
          <a:noFill/>
          <a:ln>
            <a:noFill/>
          </a:ln>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7336" y="3090817"/>
            <a:ext cx="1440160" cy="1748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453342">
            <a:off x="8104579" y="4949708"/>
            <a:ext cx="783708" cy="1367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488" y="1700808"/>
            <a:ext cx="1800199" cy="1289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3883" y="3284984"/>
            <a:ext cx="1058757" cy="972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Obrázek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8603" y="4584554"/>
            <a:ext cx="1368153" cy="956358"/>
          </a:xfrm>
          <a:prstGeom prst="rect">
            <a:avLst/>
          </a:prstGeom>
          <a:noFill/>
          <a:effectLst>
            <a:outerShdw blurRad="152400" dist="317500" dir="5400000" sx="90000" sy="-1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9953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ástupný symbol pro text 22"/>
          <p:cNvSpPr>
            <a:spLocks noGrp="1"/>
          </p:cNvSpPr>
          <p:nvPr>
            <p:ph type="body" sz="quarter" idx="12"/>
          </p:nvPr>
        </p:nvSpPr>
        <p:spPr/>
        <p:txBody>
          <a:bodyPr/>
          <a:lstStyle/>
          <a:p>
            <a:r>
              <a:rPr lang="cs-CZ" dirty="0">
                <a:latin typeface="Calibri" pitchFamily="34" charset="0"/>
              </a:rPr>
              <a:t>Hydraulika moderního traktoru</a:t>
            </a:r>
          </a:p>
          <a:p>
            <a:r>
              <a:rPr lang="cs-CZ" b="0" dirty="0"/>
              <a:t>Převodová ústrojí </a:t>
            </a:r>
            <a:r>
              <a:rPr lang="cs-CZ" b="0" dirty="0" smtClean="0"/>
              <a:t>traktoru</a:t>
            </a:r>
            <a:endParaRPr lang="en-US" b="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891" y="1517427"/>
            <a:ext cx="8331223" cy="471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uppieren 9"/>
          <p:cNvGrpSpPr>
            <a:grpSpLocks/>
          </p:cNvGrpSpPr>
          <p:nvPr/>
        </p:nvGrpSpPr>
        <p:grpSpPr bwMode="auto">
          <a:xfrm>
            <a:off x="795755" y="1505311"/>
            <a:ext cx="8699934" cy="4700366"/>
            <a:chOff x="-26652" y="590517"/>
            <a:chExt cx="10478207" cy="5755292"/>
          </a:xfrm>
        </p:grpSpPr>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13" y="4932192"/>
              <a:ext cx="1055000" cy="141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7218" y="2584750"/>
              <a:ext cx="3815966" cy="2149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11" descr="938_4240.jpg"/>
            <p:cNvPicPr>
              <a:picLocks noChangeAspect="1"/>
            </p:cNvPicPr>
            <p:nvPr/>
          </p:nvPicPr>
          <p:blipFill>
            <a:blip r:embed="rId5" cstate="print">
              <a:extLst>
                <a:ext uri="{28A0092B-C50C-407E-A947-70E740481C1C}">
                  <a14:useLocalDpi xmlns:a14="http://schemas.microsoft.com/office/drawing/2010/main" val="0"/>
                </a:ext>
              </a:extLst>
            </a:blip>
            <a:srcRect l="28448" t="7715" r="24284"/>
            <a:stretch>
              <a:fillRect/>
            </a:stretch>
          </p:blipFill>
          <p:spPr bwMode="auto">
            <a:xfrm>
              <a:off x="1660570" y="1340103"/>
              <a:ext cx="1064878" cy="1605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6" descr="938_5491.jpg"/>
            <p:cNvPicPr>
              <a:picLocks noChangeAspect="1"/>
            </p:cNvPicPr>
            <p:nvPr/>
          </p:nvPicPr>
          <p:blipFill>
            <a:blip r:embed="rId6" cstate="print">
              <a:extLst>
                <a:ext uri="{28A0092B-C50C-407E-A947-70E740481C1C}">
                  <a14:useLocalDpi xmlns:a14="http://schemas.microsoft.com/office/drawing/2010/main" val="0"/>
                </a:ext>
              </a:extLst>
            </a:blip>
            <a:srcRect l="12923" t="17485" r="22125" b="13863"/>
            <a:stretch>
              <a:fillRect/>
            </a:stretch>
          </p:blipFill>
          <p:spPr bwMode="auto">
            <a:xfrm>
              <a:off x="53518" y="3653809"/>
              <a:ext cx="1507315" cy="123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ChangeArrowheads="1"/>
            </p:cNvSpPr>
            <p:nvPr/>
          </p:nvSpPr>
          <p:spPr bwMode="auto">
            <a:xfrm>
              <a:off x="0" y="1714500"/>
              <a:ext cx="9906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TheSans B7 Bold" pitchFamily="34" charset="0"/>
                </a:defRPr>
              </a:lvl1pPr>
              <a:lvl2pPr marL="742950" indent="-285750">
                <a:defRPr>
                  <a:solidFill>
                    <a:schemeClr val="tx1"/>
                  </a:solidFill>
                  <a:latin typeface="TheSans B7 Bold" pitchFamily="34" charset="0"/>
                </a:defRPr>
              </a:lvl2pPr>
              <a:lvl3pPr marL="1143000" indent="-228600">
                <a:defRPr>
                  <a:solidFill>
                    <a:schemeClr val="tx1"/>
                  </a:solidFill>
                  <a:latin typeface="TheSans B7 Bold" pitchFamily="34" charset="0"/>
                </a:defRPr>
              </a:lvl3pPr>
              <a:lvl4pPr marL="1600200" indent="-228600">
                <a:defRPr>
                  <a:solidFill>
                    <a:schemeClr val="tx1"/>
                  </a:solidFill>
                  <a:latin typeface="TheSans B7 Bold" pitchFamily="34" charset="0"/>
                </a:defRPr>
              </a:lvl4pPr>
              <a:lvl5pPr marL="2057400" indent="-228600">
                <a:defRPr>
                  <a:solidFill>
                    <a:schemeClr val="tx1"/>
                  </a:solidFill>
                  <a:latin typeface="TheSans B7 Bold" pitchFamily="34" charset="0"/>
                </a:defRPr>
              </a:lvl5pPr>
              <a:lvl6pPr marL="25146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6pPr>
              <a:lvl7pPr marL="29718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7pPr>
              <a:lvl8pPr marL="34290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8pPr>
              <a:lvl9pPr marL="38862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9pPr>
            </a:lstStyle>
            <a:p>
              <a:endParaRPr lang="cs-CZ" altLang="cs-CZ"/>
            </a:p>
          </p:txBody>
        </p:sp>
        <p:sp>
          <p:nvSpPr>
            <p:cNvPr id="11" name="Rectangle 4"/>
            <p:cNvSpPr>
              <a:spLocks noChangeArrowheads="1"/>
            </p:cNvSpPr>
            <p:nvPr/>
          </p:nvSpPr>
          <p:spPr bwMode="auto">
            <a:xfrm>
              <a:off x="0" y="1714500"/>
              <a:ext cx="9906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TheSans B7 Bold" pitchFamily="34" charset="0"/>
                </a:defRPr>
              </a:lvl1pPr>
              <a:lvl2pPr marL="742950" indent="-285750">
                <a:defRPr>
                  <a:solidFill>
                    <a:schemeClr val="tx1"/>
                  </a:solidFill>
                  <a:latin typeface="TheSans B7 Bold" pitchFamily="34" charset="0"/>
                </a:defRPr>
              </a:lvl2pPr>
              <a:lvl3pPr marL="1143000" indent="-228600">
                <a:defRPr>
                  <a:solidFill>
                    <a:schemeClr val="tx1"/>
                  </a:solidFill>
                  <a:latin typeface="TheSans B7 Bold" pitchFamily="34" charset="0"/>
                </a:defRPr>
              </a:lvl3pPr>
              <a:lvl4pPr marL="1600200" indent="-228600">
                <a:defRPr>
                  <a:solidFill>
                    <a:schemeClr val="tx1"/>
                  </a:solidFill>
                  <a:latin typeface="TheSans B7 Bold" pitchFamily="34" charset="0"/>
                </a:defRPr>
              </a:lvl4pPr>
              <a:lvl5pPr marL="2057400" indent="-228600">
                <a:defRPr>
                  <a:solidFill>
                    <a:schemeClr val="tx1"/>
                  </a:solidFill>
                  <a:latin typeface="TheSans B7 Bold" pitchFamily="34" charset="0"/>
                </a:defRPr>
              </a:lvl5pPr>
              <a:lvl6pPr marL="25146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6pPr>
              <a:lvl7pPr marL="29718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7pPr>
              <a:lvl8pPr marL="34290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8pPr>
              <a:lvl9pPr marL="38862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9pPr>
            </a:lstStyle>
            <a:p>
              <a:endParaRPr lang="cs-CZ" altLang="cs-CZ"/>
            </a:p>
          </p:txBody>
        </p:sp>
        <p:pic>
          <p:nvPicPr>
            <p:cNvPr id="12" name="Obrázek 7" descr="703_9120.jpg"/>
            <p:cNvPicPr>
              <a:picLocks noChangeAspect="1"/>
            </p:cNvPicPr>
            <p:nvPr/>
          </p:nvPicPr>
          <p:blipFill>
            <a:blip r:embed="rId7" cstate="print">
              <a:extLst>
                <a:ext uri="{28A0092B-C50C-407E-A947-70E740481C1C}">
                  <a14:useLocalDpi xmlns:a14="http://schemas.microsoft.com/office/drawing/2010/main" val="0"/>
                </a:ext>
              </a:extLst>
            </a:blip>
            <a:srcRect l="16270" t="23105" r="18095" b="25632"/>
            <a:stretch>
              <a:fillRect/>
            </a:stretch>
          </p:blipFill>
          <p:spPr bwMode="auto">
            <a:xfrm>
              <a:off x="8219285" y="5302003"/>
              <a:ext cx="1671637" cy="10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ovéPole 22"/>
            <p:cNvSpPr txBox="1">
              <a:spLocks noChangeArrowheads="1"/>
            </p:cNvSpPr>
            <p:nvPr/>
          </p:nvSpPr>
          <p:spPr bwMode="auto">
            <a:xfrm>
              <a:off x="8152513" y="4621162"/>
              <a:ext cx="1944687" cy="71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heSans B7 Bold" pitchFamily="34" charset="0"/>
                </a:defRPr>
              </a:lvl1pPr>
              <a:lvl2pPr marL="742950" indent="-285750">
                <a:defRPr>
                  <a:solidFill>
                    <a:schemeClr val="tx1"/>
                  </a:solidFill>
                  <a:latin typeface="TheSans B7 Bold" pitchFamily="34" charset="0"/>
                </a:defRPr>
              </a:lvl2pPr>
              <a:lvl3pPr marL="1143000" indent="-228600">
                <a:defRPr>
                  <a:solidFill>
                    <a:schemeClr val="tx1"/>
                  </a:solidFill>
                  <a:latin typeface="TheSans B7 Bold" pitchFamily="34" charset="0"/>
                </a:defRPr>
              </a:lvl3pPr>
              <a:lvl4pPr marL="1600200" indent="-228600">
                <a:defRPr>
                  <a:solidFill>
                    <a:schemeClr val="tx1"/>
                  </a:solidFill>
                  <a:latin typeface="TheSans B7 Bold" pitchFamily="34" charset="0"/>
                </a:defRPr>
              </a:lvl4pPr>
              <a:lvl5pPr marL="2057400" indent="-228600">
                <a:defRPr>
                  <a:solidFill>
                    <a:schemeClr val="tx1"/>
                  </a:solidFill>
                  <a:latin typeface="TheSans B7 Bold" pitchFamily="34" charset="0"/>
                </a:defRPr>
              </a:lvl5pPr>
              <a:lvl6pPr marL="25146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6pPr>
              <a:lvl7pPr marL="29718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7pPr>
              <a:lvl8pPr marL="34290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8pPr>
              <a:lvl9pPr marL="38862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9pPr>
            </a:lstStyle>
            <a:p>
              <a:pPr>
                <a:buFont typeface="Wingdings" pitchFamily="2" charset="2"/>
                <a:buNone/>
              </a:pPr>
              <a:r>
                <a:rPr lang="cs-CZ" altLang="cs-CZ" sz="1600" b="1" dirty="0" smtClean="0">
                  <a:latin typeface="Calibri" pitchFamily="34" charset="0"/>
                </a:rPr>
                <a:t>Hlavní blok obvodu</a:t>
              </a:r>
              <a:endParaRPr lang="en-US" altLang="cs-CZ" sz="1600" b="1" dirty="0">
                <a:latin typeface="Calibri" pitchFamily="34" charset="0"/>
              </a:endParaRPr>
            </a:p>
          </p:txBody>
        </p:sp>
        <p:sp>
          <p:nvSpPr>
            <p:cNvPr id="14" name="TextovéPole 26"/>
            <p:cNvSpPr txBox="1">
              <a:spLocks noChangeArrowheads="1"/>
            </p:cNvSpPr>
            <p:nvPr/>
          </p:nvSpPr>
          <p:spPr bwMode="auto">
            <a:xfrm>
              <a:off x="7929038" y="590517"/>
              <a:ext cx="2522517" cy="71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heSans B7 Bold" pitchFamily="34" charset="0"/>
                </a:defRPr>
              </a:lvl1pPr>
              <a:lvl2pPr marL="742950" indent="-285750">
                <a:defRPr>
                  <a:solidFill>
                    <a:schemeClr val="tx1"/>
                  </a:solidFill>
                  <a:latin typeface="TheSans B7 Bold" pitchFamily="34" charset="0"/>
                </a:defRPr>
              </a:lvl2pPr>
              <a:lvl3pPr marL="1143000" indent="-228600">
                <a:defRPr>
                  <a:solidFill>
                    <a:schemeClr val="tx1"/>
                  </a:solidFill>
                  <a:latin typeface="TheSans B7 Bold" pitchFamily="34" charset="0"/>
                </a:defRPr>
              </a:lvl3pPr>
              <a:lvl4pPr marL="1600200" indent="-228600">
                <a:defRPr>
                  <a:solidFill>
                    <a:schemeClr val="tx1"/>
                  </a:solidFill>
                  <a:latin typeface="TheSans B7 Bold" pitchFamily="34" charset="0"/>
                </a:defRPr>
              </a:lvl4pPr>
              <a:lvl5pPr marL="2057400" indent="-228600">
                <a:defRPr>
                  <a:solidFill>
                    <a:schemeClr val="tx1"/>
                  </a:solidFill>
                  <a:latin typeface="TheSans B7 Bold" pitchFamily="34" charset="0"/>
                </a:defRPr>
              </a:lvl5pPr>
              <a:lvl6pPr marL="25146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6pPr>
              <a:lvl7pPr marL="29718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7pPr>
              <a:lvl8pPr marL="34290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8pPr>
              <a:lvl9pPr marL="38862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9pPr>
            </a:lstStyle>
            <a:p>
              <a:pPr>
                <a:buFont typeface="Wingdings" pitchFamily="2" charset="2"/>
                <a:buNone/>
              </a:pPr>
              <a:r>
                <a:rPr lang="cs-CZ" altLang="cs-CZ" sz="1600" b="1" dirty="0" smtClean="0">
                  <a:latin typeface="Calibri" pitchFamily="34" charset="0"/>
                </a:rPr>
                <a:t>Hydraulika spojek zadní nápravy</a:t>
              </a:r>
              <a:endParaRPr lang="en-US" altLang="cs-CZ" sz="1600" b="1" dirty="0">
                <a:latin typeface="Calibri" pitchFamily="34" charset="0"/>
              </a:endParaRPr>
            </a:p>
          </p:txBody>
        </p:sp>
        <p:pic>
          <p:nvPicPr>
            <p:cNvPr id="15"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l="66380" t="36150" r="7536" b="36449"/>
            <a:stretch>
              <a:fillRect/>
            </a:stretch>
          </p:blipFill>
          <p:spPr bwMode="auto">
            <a:xfrm>
              <a:off x="8362670" y="1237886"/>
              <a:ext cx="1368424" cy="895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ovéPole 51"/>
            <p:cNvSpPr txBox="1">
              <a:spLocks noChangeArrowheads="1"/>
            </p:cNvSpPr>
            <p:nvPr/>
          </p:nvSpPr>
          <p:spPr bwMode="auto">
            <a:xfrm>
              <a:off x="0" y="657432"/>
              <a:ext cx="1560831" cy="4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heSans B7 Bold" pitchFamily="34" charset="0"/>
                </a:defRPr>
              </a:lvl1pPr>
              <a:lvl2pPr marL="742950" indent="-285750">
                <a:defRPr>
                  <a:solidFill>
                    <a:schemeClr val="tx1"/>
                  </a:solidFill>
                  <a:latin typeface="TheSans B7 Bold" pitchFamily="34" charset="0"/>
                </a:defRPr>
              </a:lvl2pPr>
              <a:lvl3pPr marL="1143000" indent="-228600">
                <a:defRPr>
                  <a:solidFill>
                    <a:schemeClr val="tx1"/>
                  </a:solidFill>
                  <a:latin typeface="TheSans B7 Bold" pitchFamily="34" charset="0"/>
                </a:defRPr>
              </a:lvl3pPr>
              <a:lvl4pPr marL="1600200" indent="-228600">
                <a:defRPr>
                  <a:solidFill>
                    <a:schemeClr val="tx1"/>
                  </a:solidFill>
                  <a:latin typeface="TheSans B7 Bold" pitchFamily="34" charset="0"/>
                </a:defRPr>
              </a:lvl4pPr>
              <a:lvl5pPr marL="2057400" indent="-228600">
                <a:defRPr>
                  <a:solidFill>
                    <a:schemeClr val="tx1"/>
                  </a:solidFill>
                  <a:latin typeface="TheSans B7 Bold" pitchFamily="34" charset="0"/>
                </a:defRPr>
              </a:lvl5pPr>
              <a:lvl6pPr marL="25146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6pPr>
              <a:lvl7pPr marL="29718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7pPr>
              <a:lvl8pPr marL="34290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8pPr>
              <a:lvl9pPr marL="38862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9pPr>
            </a:lstStyle>
            <a:p>
              <a:pPr>
                <a:buFont typeface="Wingdings" pitchFamily="2" charset="2"/>
                <a:buNone/>
              </a:pPr>
              <a:r>
                <a:rPr lang="cs-CZ" altLang="cs-CZ" sz="1600" b="1" dirty="0" smtClean="0">
                  <a:latin typeface="Calibri" pitchFamily="34" charset="0"/>
                </a:rPr>
                <a:t>Přední PTO</a:t>
              </a:r>
              <a:endParaRPr lang="en-US" altLang="cs-CZ" sz="1600" b="1" dirty="0">
                <a:latin typeface="Calibri" pitchFamily="34" charset="0"/>
              </a:endParaRPr>
            </a:p>
          </p:txBody>
        </p:sp>
        <p:pic>
          <p:nvPicPr>
            <p:cNvPr id="17" name="Picture 103" descr="zapfwellenbloc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813" y="1360023"/>
              <a:ext cx="1359365" cy="158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ovéPole 59"/>
            <p:cNvSpPr txBox="1">
              <a:spLocks noChangeArrowheads="1"/>
            </p:cNvSpPr>
            <p:nvPr/>
          </p:nvSpPr>
          <p:spPr bwMode="auto">
            <a:xfrm>
              <a:off x="-26652" y="2945949"/>
              <a:ext cx="2447925" cy="71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heSans B7 Bold" pitchFamily="34" charset="0"/>
                </a:defRPr>
              </a:lvl1pPr>
              <a:lvl2pPr marL="742950" indent="-285750">
                <a:defRPr>
                  <a:solidFill>
                    <a:schemeClr val="tx1"/>
                  </a:solidFill>
                  <a:latin typeface="TheSans B7 Bold" pitchFamily="34" charset="0"/>
                </a:defRPr>
              </a:lvl2pPr>
              <a:lvl3pPr marL="1143000" indent="-228600">
                <a:defRPr>
                  <a:solidFill>
                    <a:schemeClr val="tx1"/>
                  </a:solidFill>
                  <a:latin typeface="TheSans B7 Bold" pitchFamily="34" charset="0"/>
                </a:defRPr>
              </a:lvl3pPr>
              <a:lvl4pPr marL="1600200" indent="-228600">
                <a:defRPr>
                  <a:solidFill>
                    <a:schemeClr val="tx1"/>
                  </a:solidFill>
                  <a:latin typeface="TheSans B7 Bold" pitchFamily="34" charset="0"/>
                </a:defRPr>
              </a:lvl4pPr>
              <a:lvl5pPr marL="2057400" indent="-228600">
                <a:defRPr>
                  <a:solidFill>
                    <a:schemeClr val="tx1"/>
                  </a:solidFill>
                  <a:latin typeface="TheSans B7 Bold" pitchFamily="34" charset="0"/>
                </a:defRPr>
              </a:lvl5pPr>
              <a:lvl6pPr marL="25146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6pPr>
              <a:lvl7pPr marL="29718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7pPr>
              <a:lvl8pPr marL="34290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8pPr>
              <a:lvl9pPr marL="38862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9pPr>
            </a:lstStyle>
            <a:p>
              <a:pPr>
                <a:buFont typeface="Wingdings" pitchFamily="2" charset="2"/>
                <a:buNone/>
              </a:pPr>
              <a:r>
                <a:rPr lang="cs-CZ" altLang="cs-CZ" sz="1600" b="1" dirty="0" smtClean="0">
                  <a:latin typeface="Calibri" pitchFamily="34" charset="0"/>
                </a:rPr>
                <a:t>Pojezdové spojky</a:t>
              </a:r>
            </a:p>
            <a:p>
              <a:pPr>
                <a:buFont typeface="Wingdings" pitchFamily="2" charset="2"/>
                <a:buNone/>
              </a:pPr>
              <a:r>
                <a:rPr lang="cs-CZ" altLang="cs-CZ" sz="1600" b="1" dirty="0" err="1" smtClean="0">
                  <a:latin typeface="Calibri" pitchFamily="34" charset="0"/>
                </a:rPr>
                <a:t>Power</a:t>
              </a:r>
              <a:r>
                <a:rPr lang="cs-CZ" altLang="cs-CZ" sz="1600" b="1" dirty="0" smtClean="0">
                  <a:latin typeface="Calibri" pitchFamily="34" charset="0"/>
                </a:rPr>
                <a:t> Shift</a:t>
              </a:r>
              <a:endParaRPr lang="en-US" altLang="cs-CZ" sz="1600" b="1" dirty="0">
                <a:latin typeface="Calibri" pitchFamily="34" charset="0"/>
              </a:endParaRPr>
            </a:p>
          </p:txBody>
        </p:sp>
        <p:pic>
          <p:nvPicPr>
            <p:cNvPr id="19" name="Picture 34" descr="SlipIn-Venti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62670" y="3190623"/>
              <a:ext cx="1353347" cy="92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Obrázek 61" descr="1_1.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62670" y="2164298"/>
              <a:ext cx="1354799" cy="95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ovéPole 26"/>
            <p:cNvSpPr txBox="1">
              <a:spLocks noChangeArrowheads="1"/>
            </p:cNvSpPr>
            <p:nvPr/>
          </p:nvSpPr>
          <p:spPr bwMode="auto">
            <a:xfrm>
              <a:off x="1511277" y="653552"/>
              <a:ext cx="1944689" cy="716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heSans B7 Bold" pitchFamily="34" charset="0"/>
                </a:defRPr>
              </a:lvl1pPr>
              <a:lvl2pPr marL="742950" indent="-285750">
                <a:defRPr>
                  <a:solidFill>
                    <a:schemeClr val="tx1"/>
                  </a:solidFill>
                  <a:latin typeface="TheSans B7 Bold" pitchFamily="34" charset="0"/>
                </a:defRPr>
              </a:lvl2pPr>
              <a:lvl3pPr marL="1143000" indent="-228600">
                <a:defRPr>
                  <a:solidFill>
                    <a:schemeClr val="tx1"/>
                  </a:solidFill>
                  <a:latin typeface="TheSans B7 Bold" pitchFamily="34" charset="0"/>
                </a:defRPr>
              </a:lvl3pPr>
              <a:lvl4pPr marL="1600200" indent="-228600">
                <a:defRPr>
                  <a:solidFill>
                    <a:schemeClr val="tx1"/>
                  </a:solidFill>
                  <a:latin typeface="TheSans B7 Bold" pitchFamily="34" charset="0"/>
                </a:defRPr>
              </a:lvl4pPr>
              <a:lvl5pPr marL="2057400" indent="-228600">
                <a:defRPr>
                  <a:solidFill>
                    <a:schemeClr val="tx1"/>
                  </a:solidFill>
                  <a:latin typeface="TheSans B7 Bold" pitchFamily="34" charset="0"/>
                </a:defRPr>
              </a:lvl5pPr>
              <a:lvl6pPr marL="25146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6pPr>
              <a:lvl7pPr marL="29718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7pPr>
              <a:lvl8pPr marL="34290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8pPr>
              <a:lvl9pPr marL="3886200" indent="-228600" eaLnBrk="0" fontAlgn="base" hangingPunct="0">
                <a:lnSpc>
                  <a:spcPct val="80000"/>
                </a:lnSpc>
                <a:spcBef>
                  <a:spcPct val="50000"/>
                </a:spcBef>
                <a:spcAft>
                  <a:spcPct val="0"/>
                </a:spcAft>
                <a:buFont typeface="Wingdings" pitchFamily="2" charset="2"/>
                <a:buChar char="•"/>
                <a:defRPr>
                  <a:solidFill>
                    <a:schemeClr val="tx1"/>
                  </a:solidFill>
                  <a:latin typeface="TheSans B7 Bold" pitchFamily="34" charset="0"/>
                </a:defRPr>
              </a:lvl9pPr>
            </a:lstStyle>
            <a:p>
              <a:pPr>
                <a:buFont typeface="Wingdings" pitchFamily="2" charset="2"/>
                <a:buNone/>
              </a:pPr>
              <a:r>
                <a:rPr lang="cs-CZ" altLang="cs-CZ" sz="1600" b="1" dirty="0" smtClean="0">
                  <a:latin typeface="Calibri" pitchFamily="34" charset="0"/>
                </a:rPr>
                <a:t>Chlazení a mazání</a:t>
              </a:r>
              <a:endParaRPr lang="en-US" altLang="cs-CZ" sz="1600" b="1" dirty="0">
                <a:latin typeface="Calibri" pitchFamily="34" charset="0"/>
              </a:endParaRPr>
            </a:p>
          </p:txBody>
        </p:sp>
      </p:grpSp>
      <p:pic>
        <p:nvPicPr>
          <p:cNvPr id="25" name="Picture 40"/>
          <p:cNvPicPr>
            <a:picLocks noChangeAspect="1" noChangeArrowheads="1"/>
          </p:cNvPicPr>
          <p:nvPr/>
        </p:nvPicPr>
        <p:blipFill>
          <a:blip r:embed="rId4" cstate="print"/>
          <a:srcRect/>
          <a:stretch>
            <a:fillRect/>
          </a:stretch>
        </p:blipFill>
        <p:spPr bwMode="auto">
          <a:xfrm>
            <a:off x="7977336" y="620688"/>
            <a:ext cx="1440160" cy="811303"/>
          </a:xfrm>
          <a:prstGeom prst="rect">
            <a:avLst/>
          </a:prstGeom>
          <a:noFill/>
          <a:ln w="9525">
            <a:noFill/>
            <a:miter lim="800000"/>
            <a:headEnd/>
            <a:tailEnd/>
          </a:ln>
        </p:spPr>
      </p:pic>
    </p:spTree>
    <p:extLst>
      <p:ext uri="{BB962C8B-B14F-4D97-AF65-F5344CB8AC3E}">
        <p14:creationId xmlns:p14="http://schemas.microsoft.com/office/powerpoint/2010/main" val="1419450887"/>
      </p:ext>
    </p:extLst>
  </p:cSld>
  <p:clrMapOvr>
    <a:masterClrMapping/>
  </p:clrMapOvr>
  <p:timing>
    <p:tnLst>
      <p:par>
        <p:cTn id="1" dur="indefinite" restart="never" nodeType="tmRoot"/>
      </p:par>
    </p:tnLst>
  </p:timing>
</p:sld>
</file>

<file path=ppt/theme/theme1.xml><?xml version="1.0" encoding="utf-8"?>
<a:theme xmlns:a="http://schemas.openxmlformats.org/drawingml/2006/main" name="AH_Master">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H_Master">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4028</TotalTime>
  <Words>926</Words>
  <Application>Microsoft Office PowerPoint</Application>
  <PresentationFormat>A4 (210 x 297 mm)</PresentationFormat>
  <Paragraphs>306</Paragraphs>
  <Slides>29</Slides>
  <Notes>5</Notes>
  <HiddenSlides>0</HiddenSlides>
  <MMClips>0</MMClips>
  <ScaleCrop>false</ScaleCrop>
  <HeadingPairs>
    <vt:vector size="4" baseType="variant">
      <vt:variant>
        <vt:lpstr>Motiv</vt:lpstr>
      </vt:variant>
      <vt:variant>
        <vt:i4>2</vt:i4>
      </vt:variant>
      <vt:variant>
        <vt:lpstr>Nadpisy snímků</vt:lpstr>
      </vt:variant>
      <vt:variant>
        <vt:i4>29</vt:i4>
      </vt:variant>
    </vt:vector>
  </HeadingPairs>
  <TitlesOfParts>
    <vt:vector size="31" baseType="lpstr">
      <vt:lpstr>AH_Master</vt:lpstr>
      <vt:lpstr>1_AH_Master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ARGO-HYTOS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Trautwein, Christopher</dc:creator>
  <cp:lastModifiedBy>Hana Valentová</cp:lastModifiedBy>
  <cp:revision>677</cp:revision>
  <cp:lastPrinted>2014-09-30T09:16:52Z</cp:lastPrinted>
  <dcterms:created xsi:type="dcterms:W3CDTF">2014-09-10T13:46:08Z</dcterms:created>
  <dcterms:modified xsi:type="dcterms:W3CDTF">2017-11-29T20:39:06Z</dcterms:modified>
</cp:coreProperties>
</file>