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68" r:id="rId3"/>
    <p:sldId id="269" r:id="rId4"/>
    <p:sldId id="270" r:id="rId5"/>
    <p:sldId id="271" r:id="rId6"/>
    <p:sldId id="272" r:id="rId7"/>
    <p:sldId id="257" r:id="rId8"/>
    <p:sldId id="273" r:id="rId9"/>
    <p:sldId id="274" r:id="rId10"/>
    <p:sldId id="259" r:id="rId11"/>
    <p:sldId id="266" r:id="rId12"/>
    <p:sldId id="267" r:id="rId13"/>
    <p:sldId id="275" r:id="rId14"/>
    <p:sldId id="260" r:id="rId15"/>
    <p:sldId id="264" r:id="rId16"/>
    <p:sldId id="281" r:id="rId17"/>
    <p:sldId id="282" r:id="rId18"/>
    <p:sldId id="283" r:id="rId19"/>
    <p:sldId id="278" r:id="rId20"/>
    <p:sldId id="276" r:id="rId21"/>
    <p:sldId id="279" r:id="rId22"/>
    <p:sldId id="280" r:id="rId23"/>
    <p:sldId id="277" r:id="rId24"/>
    <p:sldId id="261" r:id="rId25"/>
    <p:sldId id="28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DB25-54CD-4815-8B66-6A6FC765ED78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6A55-8CB9-4F22-80DA-F350E8EAA04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60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4BBBF-6D38-4C54-A6DB-25663B4AB5AE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6438"/>
            <a:ext cx="4521200" cy="33909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10063"/>
            <a:ext cx="5033963" cy="4167187"/>
          </a:xfrm>
        </p:spPr>
        <p:txBody>
          <a:bodyPr/>
          <a:lstStyle/>
          <a:p>
            <a:r>
              <a:rPr lang="en-GB" altLang="cs-CZ" dirty="0"/>
              <a:t>Heating, noise power pack consumption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4. 6. 2014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230425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PROPORCIONÁLNÍ  TECHNIKA  V  HYDRAULICE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smtClean="0">
                <a:solidFill>
                  <a:schemeClr val="tx2"/>
                </a:solidFill>
              </a:rPr>
              <a:t/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2400" b="1" dirty="0" smtClean="0">
                <a:solidFill>
                  <a:schemeClr val="tx2"/>
                </a:solidFill>
              </a:rPr>
              <a:t>Seminář 4. června 2014</a:t>
            </a:r>
            <a:r>
              <a:rPr lang="cs-CZ" sz="3200" b="1" dirty="0" smtClean="0">
                <a:solidFill>
                  <a:schemeClr val="tx2"/>
                </a:solidFill>
              </a:rPr>
              <a:t/>
            </a:r>
            <a:br>
              <a:rPr lang="cs-CZ" sz="3200" b="1" dirty="0" smtClean="0">
                <a:solidFill>
                  <a:schemeClr val="tx2"/>
                </a:solidFill>
              </a:rPr>
            </a:br>
            <a:endParaRPr lang="cs-CZ" sz="3200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8136904" cy="343393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chemeClr val="tx2"/>
                </a:solidFill>
              </a:rPr>
              <a:t>Úvod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Typy a kategorie proporcionálních ventilů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Nejčastěji používané konstrukční principy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Statické a dynamické charakteristiky, hlavní parametry a jejich hodnocení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C00000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tx2"/>
                </a:solidFill>
              </a:rPr>
              <a:t>Ing. Přemysl Malý, CSc.</a:t>
            </a:r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4872038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u="sng" dirty="0">
                <a:solidFill>
                  <a:schemeClr val="tx2"/>
                </a:solidFill>
              </a:rPr>
              <a:t>Standardní proporcionální ventily ovládané proporcionálními </a:t>
            </a:r>
            <a:r>
              <a:rPr lang="en-GB" altLang="cs-CZ" sz="1800" u="sng" dirty="0">
                <a:solidFill>
                  <a:schemeClr val="tx2"/>
                </a:solidFill>
              </a:rPr>
              <a:t>solenoid</a:t>
            </a:r>
            <a:r>
              <a:rPr lang="cs-CZ" altLang="cs-CZ" sz="1800" u="sng" dirty="0">
                <a:solidFill>
                  <a:schemeClr val="tx2"/>
                </a:solidFill>
              </a:rPr>
              <a:t>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400" u="sng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Nevýhody</a:t>
            </a:r>
            <a:endParaRPr lang="en-GB" altLang="cs-CZ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en-GB" altLang="cs-CZ" sz="1400" dirty="0">
                <a:solidFill>
                  <a:schemeClr val="tx2"/>
                </a:solidFill>
              </a:rPr>
              <a:t> </a:t>
            </a:r>
            <a:r>
              <a:rPr lang="cs-CZ" altLang="cs-CZ" sz="1400" b="0" dirty="0">
                <a:solidFill>
                  <a:schemeClr val="tx2"/>
                </a:solidFill>
              </a:rPr>
              <a:t>Obvyklá je</a:t>
            </a:r>
            <a:r>
              <a:rPr lang="cs-CZ" altLang="cs-CZ" sz="1400" dirty="0">
                <a:solidFill>
                  <a:schemeClr val="tx2"/>
                </a:solidFill>
              </a:rPr>
              <a:t> </a:t>
            </a:r>
            <a:r>
              <a:rPr lang="cs-CZ" altLang="cs-CZ" sz="1400" b="0" dirty="0">
                <a:solidFill>
                  <a:schemeClr val="tx2"/>
                </a:solidFill>
              </a:rPr>
              <a:t>konstrukce se šoupátkem pohybujícím se proti pružině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b="0" dirty="0">
                <a:solidFill>
                  <a:schemeClr val="tx2"/>
                </a:solidFill>
              </a:rPr>
              <a:t>      </a:t>
            </a:r>
            <a:r>
              <a:rPr lang="cs-CZ" altLang="cs-CZ" sz="1400" b="0" dirty="0" smtClean="0">
                <a:solidFill>
                  <a:schemeClr val="tx2"/>
                </a:solidFill>
              </a:rPr>
              <a:t>    </a:t>
            </a:r>
            <a:r>
              <a:rPr lang="cs-CZ" altLang="cs-CZ" sz="1400" b="0" dirty="0">
                <a:solidFill>
                  <a:schemeClr val="tx2"/>
                </a:solidFill>
              </a:rPr>
              <a:t>(velká hystereze, špatná opakovatelnost, …)</a:t>
            </a:r>
            <a:endParaRPr lang="en-GB" altLang="cs-CZ" sz="1400" b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en-GB" altLang="cs-CZ" sz="1400" b="0" dirty="0">
                <a:solidFill>
                  <a:schemeClr val="tx2"/>
                </a:solidFill>
              </a:rPr>
              <a:t> </a:t>
            </a:r>
            <a:r>
              <a:rPr lang="cs-CZ" altLang="cs-CZ" sz="1400" b="0" dirty="0">
                <a:solidFill>
                  <a:schemeClr val="tx2"/>
                </a:solidFill>
              </a:rPr>
              <a:t>Malá síla solenoidu =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b="0" dirty="0">
                <a:solidFill>
                  <a:schemeClr val="tx2"/>
                </a:solidFill>
              </a:rPr>
              <a:t>      </a:t>
            </a:r>
            <a:r>
              <a:rPr lang="cs-CZ" altLang="cs-CZ" sz="1400" b="0" dirty="0" smtClean="0">
                <a:solidFill>
                  <a:schemeClr val="tx2"/>
                </a:solidFill>
              </a:rPr>
              <a:t>    problém </a:t>
            </a:r>
            <a:r>
              <a:rPr lang="cs-CZ" altLang="cs-CZ" sz="1400" b="0" dirty="0">
                <a:solidFill>
                  <a:schemeClr val="tx2"/>
                </a:solidFill>
              </a:rPr>
              <a:t>s kompenzací hydrodynamických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b="0" dirty="0">
                <a:solidFill>
                  <a:schemeClr val="tx2"/>
                </a:solidFill>
              </a:rPr>
              <a:t>     </a:t>
            </a:r>
            <a:r>
              <a:rPr lang="cs-CZ" altLang="cs-CZ" sz="1400" b="0" dirty="0" smtClean="0">
                <a:solidFill>
                  <a:schemeClr val="tx2"/>
                </a:solidFill>
              </a:rPr>
              <a:t>     sil </a:t>
            </a:r>
            <a:r>
              <a:rPr lang="cs-CZ" altLang="cs-CZ" sz="1400" b="0" dirty="0">
                <a:solidFill>
                  <a:schemeClr val="tx2"/>
                </a:solidFill>
              </a:rPr>
              <a:t>na šoupátku,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b="0" dirty="0">
                <a:solidFill>
                  <a:schemeClr val="tx2"/>
                </a:solidFill>
              </a:rPr>
              <a:t>      </a:t>
            </a:r>
            <a:r>
              <a:rPr lang="cs-CZ" altLang="cs-CZ" sz="1400" b="0" dirty="0" smtClean="0">
                <a:solidFill>
                  <a:schemeClr val="tx2"/>
                </a:solidFill>
              </a:rPr>
              <a:t>    omezená </a:t>
            </a:r>
            <a:r>
              <a:rPr lang="cs-CZ" altLang="cs-CZ" sz="1400" b="0" dirty="0">
                <a:solidFill>
                  <a:schemeClr val="tx2"/>
                </a:solidFill>
              </a:rPr>
              <a:t>velikost řiditelných průtoků</a:t>
            </a:r>
            <a:endParaRPr lang="en-GB" altLang="cs-CZ" sz="1400" b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400" b="0" dirty="0" smtClean="0">
                <a:solidFill>
                  <a:schemeClr val="tx2"/>
                </a:solidFill>
              </a:rPr>
              <a:t> Často </a:t>
            </a:r>
            <a:r>
              <a:rPr lang="cs-CZ" altLang="cs-CZ" sz="1400" b="0" dirty="0">
                <a:solidFill>
                  <a:schemeClr val="tx2"/>
                </a:solidFill>
              </a:rPr>
              <a:t>nedostačující dynamické parametry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Výhody</a:t>
            </a:r>
            <a:endParaRPr lang="en-GB" altLang="cs-CZ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400" b="0" dirty="0">
                <a:solidFill>
                  <a:schemeClr val="tx2"/>
                </a:solidFill>
              </a:rPr>
              <a:t> Nízká cena</a:t>
            </a:r>
            <a:endParaRPr lang="en-GB" altLang="cs-CZ" sz="1400" b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en-GB" altLang="cs-CZ" sz="1400" b="0" dirty="0">
                <a:solidFill>
                  <a:schemeClr val="tx2"/>
                </a:solidFill>
              </a:rPr>
              <a:t> </a:t>
            </a:r>
            <a:r>
              <a:rPr lang="cs-CZ" altLang="cs-CZ" sz="1400" b="0" dirty="0">
                <a:solidFill>
                  <a:schemeClr val="tx2"/>
                </a:solidFill>
              </a:rPr>
              <a:t>Menší nároky na čistotu</a:t>
            </a: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400" b="0" dirty="0">
                <a:solidFill>
                  <a:schemeClr val="tx2"/>
                </a:solidFill>
              </a:rPr>
              <a:t>      </a:t>
            </a:r>
            <a:r>
              <a:rPr lang="cs-CZ" altLang="cs-CZ" sz="1400" b="0" dirty="0" smtClean="0">
                <a:solidFill>
                  <a:schemeClr val="tx2"/>
                </a:solidFill>
              </a:rPr>
              <a:t>    </a:t>
            </a:r>
            <a:r>
              <a:rPr lang="cs-CZ" altLang="cs-CZ" sz="1400" b="0" dirty="0">
                <a:solidFill>
                  <a:schemeClr val="tx2"/>
                </a:solidFill>
              </a:rPr>
              <a:t>provozní kapaliny</a:t>
            </a:r>
            <a:endParaRPr lang="en-GB" altLang="cs-CZ" sz="1400" b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endParaRPr lang="en-GB" altLang="cs-CZ" sz="1000" b="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endParaRPr lang="en-GB" altLang="cs-CZ" sz="1000" b="0" dirty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943800" cy="1044352"/>
          </a:xfrm>
          <a:noFill/>
          <a:ln/>
        </p:spPr>
        <p:txBody>
          <a:bodyPr>
            <a:normAutofit fontScale="90000"/>
          </a:bodyPr>
          <a:lstStyle/>
          <a:p>
            <a:pPr>
              <a:tabLst>
                <a:tab pos="5715000" algn="l"/>
              </a:tabLst>
            </a:pPr>
            <a:r>
              <a:rPr lang="cs-CZ" altLang="cs-CZ" sz="2400" b="1" dirty="0" smtClean="0">
                <a:solidFill>
                  <a:schemeClr val="tx2"/>
                </a:solidFill>
              </a:rPr>
              <a:t>PROPORCIONÁLNÍ  VENTILY</a:t>
            </a:r>
            <a:br>
              <a:rPr lang="cs-CZ" altLang="cs-CZ" sz="2400" b="1" dirty="0" smtClean="0">
                <a:solidFill>
                  <a:schemeClr val="tx2"/>
                </a:solidFill>
              </a:rPr>
            </a:br>
            <a:r>
              <a:rPr lang="cs-CZ" altLang="cs-CZ" sz="2400" b="1" dirty="0">
                <a:solidFill>
                  <a:schemeClr val="tx2"/>
                </a:solidFill>
              </a:rPr>
              <a:t/>
            </a:r>
            <a:br>
              <a:rPr lang="cs-CZ" altLang="cs-CZ" sz="2400" b="1" dirty="0">
                <a:solidFill>
                  <a:schemeClr val="tx2"/>
                </a:solidFill>
              </a:rPr>
            </a:br>
            <a:r>
              <a:rPr lang="cs-CZ" altLang="cs-CZ" sz="2000" b="1" dirty="0" smtClean="0">
                <a:solidFill>
                  <a:schemeClr val="tx2"/>
                </a:solidFill>
              </a:rPr>
              <a:t>4 – cestné, přímo řízené šoupátko</a:t>
            </a:r>
            <a:endParaRPr lang="en-GB" altLang="cs-CZ" sz="2400" b="0" baseline="30000" dirty="0">
              <a:solidFill>
                <a:schemeClr val="tx2"/>
              </a:solidFill>
            </a:endParaRPr>
          </a:p>
        </p:txBody>
      </p:sp>
      <p:pic>
        <p:nvPicPr>
          <p:cNvPr id="6148" name="Picture 4" descr="WLL43IL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56880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04449" y="6237288"/>
            <a:ext cx="5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80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2" descr="H:\WALTER\POSI\WLL43IL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3" y="3356992"/>
            <a:ext cx="865163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281355" y="692696"/>
            <a:ext cx="839510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i="1">
                <a:solidFill>
                  <a:schemeClr val="accent2"/>
                </a:solidFill>
                <a:latin typeface="Arial" pitchFamily="34" charset="0"/>
              </a:defRPr>
            </a:lvl1pPr>
            <a:lvl2pPr>
              <a:defRPr sz="3200" i="1">
                <a:solidFill>
                  <a:schemeClr val="accent2"/>
                </a:solidFill>
                <a:latin typeface="Arial" pitchFamily="34" charset="0"/>
              </a:defRPr>
            </a:lvl2pPr>
            <a:lvl3pPr>
              <a:defRPr sz="3200" i="1">
                <a:solidFill>
                  <a:schemeClr val="accent2"/>
                </a:solidFill>
                <a:latin typeface="Arial" pitchFamily="34" charset="0"/>
              </a:defRPr>
            </a:lvl3pPr>
            <a:lvl4pPr>
              <a:defRPr sz="3200" i="1">
                <a:solidFill>
                  <a:schemeClr val="accent2"/>
                </a:solidFill>
                <a:latin typeface="Arial" pitchFamily="34" charset="0"/>
              </a:defRPr>
            </a:lvl4pPr>
            <a:lvl5pPr>
              <a:defRPr sz="3200" i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2400" b="1" i="0" dirty="0">
                <a:solidFill>
                  <a:schemeClr val="tx2"/>
                </a:solidFill>
              </a:rPr>
              <a:t>PROPORCIONÁLNÍ  VENTILY</a:t>
            </a:r>
            <a:br>
              <a:rPr lang="cs-CZ" altLang="cs-CZ" sz="2400" b="1" i="0" dirty="0">
                <a:solidFill>
                  <a:schemeClr val="tx2"/>
                </a:solidFill>
              </a:rPr>
            </a:br>
            <a:r>
              <a:rPr lang="cs-CZ" altLang="cs-CZ" sz="2400" b="1" i="0" dirty="0">
                <a:solidFill>
                  <a:schemeClr val="tx2"/>
                </a:solidFill>
              </a:rPr>
              <a:t/>
            </a:r>
            <a:br>
              <a:rPr lang="cs-CZ" altLang="cs-CZ" sz="2400" b="1" i="0" dirty="0">
                <a:solidFill>
                  <a:schemeClr val="tx2"/>
                </a:solidFill>
              </a:rPr>
            </a:br>
            <a:r>
              <a:rPr lang="cs-CZ" altLang="cs-CZ" sz="2400" b="1" i="0" dirty="0">
                <a:solidFill>
                  <a:schemeClr val="tx2"/>
                </a:solidFill>
              </a:rPr>
              <a:t>4 – cestné, přímo řízené </a:t>
            </a:r>
            <a:r>
              <a:rPr lang="cs-CZ" altLang="cs-CZ" sz="2400" b="1" i="0" dirty="0" smtClean="0">
                <a:solidFill>
                  <a:schemeClr val="tx2"/>
                </a:solidFill>
              </a:rPr>
              <a:t>šoupátko</a:t>
            </a:r>
          </a:p>
          <a:p>
            <a:pPr algn="ctr"/>
            <a:r>
              <a:rPr lang="cs-CZ" altLang="cs-CZ" sz="2400" b="1" i="0" dirty="0" smtClean="0">
                <a:solidFill>
                  <a:schemeClr val="tx2"/>
                </a:solidFill>
              </a:rPr>
              <a:t>s elektrickou zpětnou vazbou</a:t>
            </a:r>
          </a:p>
          <a:p>
            <a:pPr algn="ctr"/>
            <a:endParaRPr lang="cs-CZ" altLang="cs-CZ" sz="2400" b="1" i="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0" i="0" dirty="0" smtClean="0">
                <a:solidFill>
                  <a:schemeClr val="tx1"/>
                </a:solidFill>
              </a:rPr>
              <a:t>výrazné zlepšení parametrů statické charakteristiky</a:t>
            </a:r>
          </a:p>
          <a:p>
            <a:r>
              <a:rPr lang="cs-CZ" altLang="cs-CZ" sz="2000" b="0" i="0" dirty="0" smtClean="0">
                <a:solidFill>
                  <a:schemeClr val="tx1"/>
                </a:solidFill>
              </a:rPr>
              <a:t>     (zanedbatelná hystereze a necitlivost) </a:t>
            </a:r>
            <a:endParaRPr lang="en-GB" altLang="cs-CZ" sz="2000" b="0" i="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532441" y="6376417"/>
            <a:ext cx="4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6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945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90829"/>
              </p:ext>
            </p:extLst>
          </p:nvPr>
        </p:nvGraphicFramePr>
        <p:xfrm>
          <a:off x="899592" y="2060848"/>
          <a:ext cx="7611362" cy="441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CorelDRAW" r:id="rId3" imgW="5111640" imgH="2539800" progId="CorelDRAW.Graphic.9">
                  <p:embed/>
                </p:oleObj>
              </mc:Choice>
              <mc:Fallback>
                <p:oleObj name="CorelDRAW" r:id="rId3" imgW="5111640" imgH="253980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060848"/>
                        <a:ext cx="7611362" cy="4416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59" name="Rectangle 3"/>
          <p:cNvSpPr>
            <a:spLocks noChangeArrowheads="1"/>
          </p:cNvSpPr>
          <p:nvPr/>
        </p:nvSpPr>
        <p:spPr bwMode="auto">
          <a:xfrm rot="10800000" flipV="1">
            <a:off x="467543" y="260648"/>
            <a:ext cx="835292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i="1">
                <a:solidFill>
                  <a:schemeClr val="accent2"/>
                </a:solidFill>
                <a:latin typeface="Arial" pitchFamily="34" charset="0"/>
              </a:defRPr>
            </a:lvl1pPr>
            <a:lvl2pPr>
              <a:defRPr sz="3200" i="1">
                <a:solidFill>
                  <a:schemeClr val="accent2"/>
                </a:solidFill>
                <a:latin typeface="Arial" pitchFamily="34" charset="0"/>
              </a:defRPr>
            </a:lvl2pPr>
            <a:lvl3pPr>
              <a:defRPr sz="3200" i="1">
                <a:solidFill>
                  <a:schemeClr val="accent2"/>
                </a:solidFill>
                <a:latin typeface="Arial" pitchFamily="34" charset="0"/>
              </a:defRPr>
            </a:lvl3pPr>
            <a:lvl4pPr>
              <a:defRPr sz="3200" i="1">
                <a:solidFill>
                  <a:schemeClr val="accent2"/>
                </a:solidFill>
                <a:latin typeface="Arial" pitchFamily="34" charset="0"/>
              </a:defRPr>
            </a:lvl4pPr>
            <a:lvl5pPr>
              <a:defRPr sz="3200" i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altLang="cs-CZ" sz="2400" b="1" i="0" dirty="0">
                <a:solidFill>
                  <a:schemeClr val="tx2"/>
                </a:solidFill>
              </a:rPr>
              <a:t>PROPORCIONÁLNÍ  VENTILY</a:t>
            </a:r>
            <a:br>
              <a:rPr lang="cs-CZ" altLang="cs-CZ" sz="2400" b="1" i="0" dirty="0">
                <a:solidFill>
                  <a:schemeClr val="tx2"/>
                </a:solidFill>
              </a:rPr>
            </a:br>
            <a:r>
              <a:rPr lang="cs-CZ" altLang="cs-CZ" sz="2400" b="1" i="0" dirty="0">
                <a:solidFill>
                  <a:schemeClr val="tx2"/>
                </a:solidFill>
              </a:rPr>
              <a:t/>
            </a:r>
            <a:br>
              <a:rPr lang="cs-CZ" altLang="cs-CZ" sz="2400" b="1" i="0" dirty="0">
                <a:solidFill>
                  <a:schemeClr val="tx2"/>
                </a:solidFill>
              </a:rPr>
            </a:br>
            <a:r>
              <a:rPr lang="cs-CZ" altLang="cs-CZ" sz="2000" b="1" i="0" dirty="0">
                <a:solidFill>
                  <a:schemeClr val="tx2"/>
                </a:solidFill>
              </a:rPr>
              <a:t>4 – cestné, </a:t>
            </a:r>
            <a:r>
              <a:rPr lang="cs-CZ" altLang="cs-CZ" sz="2000" b="1" i="0" dirty="0" smtClean="0">
                <a:solidFill>
                  <a:schemeClr val="tx2"/>
                </a:solidFill>
              </a:rPr>
              <a:t>nepřímo </a:t>
            </a:r>
            <a:r>
              <a:rPr lang="cs-CZ" altLang="cs-CZ" sz="2000" b="1" i="0" dirty="0">
                <a:solidFill>
                  <a:schemeClr val="tx2"/>
                </a:solidFill>
              </a:rPr>
              <a:t>řízené </a:t>
            </a:r>
            <a:r>
              <a:rPr lang="cs-CZ" altLang="cs-CZ" sz="2000" b="1" i="0" dirty="0" smtClean="0">
                <a:solidFill>
                  <a:schemeClr val="tx2"/>
                </a:solidFill>
              </a:rPr>
              <a:t>šoupátko (2-stupňové)</a:t>
            </a:r>
            <a:endParaRPr lang="cs-CZ" altLang="cs-CZ" sz="2000" b="1" i="0" dirty="0">
              <a:solidFill>
                <a:schemeClr val="tx2"/>
              </a:solidFill>
            </a:endParaRPr>
          </a:p>
          <a:p>
            <a:pPr algn="ctr"/>
            <a:r>
              <a:rPr lang="cs-CZ" altLang="cs-CZ" sz="2000" b="1" i="0" dirty="0">
                <a:solidFill>
                  <a:schemeClr val="tx2"/>
                </a:solidFill>
              </a:rPr>
              <a:t>s elektrickou zpětnou vazbou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532440" y="6309320"/>
            <a:ext cx="4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6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VENTILY versus SERVOVENTILY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01034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Servoventily:</a:t>
            </a:r>
            <a:endParaRPr lang="cs-CZ" sz="24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60432" y="6309320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7" y="1472010"/>
            <a:ext cx="80648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Vždy 2-stupňové řízení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 1. stupni elektromagnetické polarizované relé s permanent- ními </a:t>
            </a:r>
            <a:r>
              <a:rPr lang="cs-CZ" sz="2400" dirty="0" smtClean="0"/>
              <a:t>magnety a nejčastěji systém klapka-tryska, někdy i výkyvná tryska.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Ve 2. stupni šoupátko vždy v pouzdře a proporcionalita jeho výchylky vždy zajištěna zpětnou vazbou - hydraulickou nebo mechanickou nebo elektrickou.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Celkově: </a:t>
            </a:r>
            <a:r>
              <a:rPr lang="cs-CZ" sz="2400" dirty="0" smtClean="0">
                <a:solidFill>
                  <a:srgbClr val="FF0000"/>
                </a:solidFill>
              </a:rPr>
              <a:t>Provedení technologicky velmi náročné</a:t>
            </a:r>
            <a:r>
              <a:rPr lang="cs-CZ" sz="2400" dirty="0" smtClean="0"/>
              <a:t>, proto (výrazně) dražší než standardní prop. ventily, ale odměnou jsou </a:t>
            </a:r>
            <a:r>
              <a:rPr lang="cs-CZ" sz="2400" dirty="0" smtClean="0">
                <a:solidFill>
                  <a:srgbClr val="FF0000"/>
                </a:solidFill>
              </a:rPr>
              <a:t>kvalitní parametry statické i dynamické charakteristiky</a:t>
            </a:r>
            <a:r>
              <a:rPr lang="cs-CZ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Náročné na čistotu kapaliny!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Jmenovitý průtok se udává při tlak. spádu 70 bar (7 Mpa)na servoventilu (P-A + B-T).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Také 3-stupňové provedení pro řízení velkých průtoků !!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2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620688"/>
            <a:ext cx="8840829" cy="5627712"/>
          </a:xfrm>
          <a:ln/>
        </p:spPr>
        <p:txBody>
          <a:bodyPr>
            <a:normAutofit/>
          </a:bodyPr>
          <a:lstStyle/>
          <a:p>
            <a:pPr algn="ctr" defTabSz="3810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accent1"/>
                </a:solidFill>
              </a:rPr>
              <a:t>Standardní servoventily ovládané</a:t>
            </a:r>
            <a:r>
              <a:rPr lang="en-GB" altLang="cs-CZ" sz="2200" b="1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>
                <a:solidFill>
                  <a:schemeClr val="accent1"/>
                </a:solidFill>
              </a:rPr>
              <a:t>t</a:t>
            </a:r>
            <a:r>
              <a:rPr lang="en-GB" altLang="cs-CZ" sz="2200" b="1" dirty="0">
                <a:solidFill>
                  <a:schemeClr val="accent1"/>
                </a:solidFill>
              </a:rPr>
              <a:t>orque-</a:t>
            </a:r>
            <a:r>
              <a:rPr lang="cs-CZ" altLang="cs-CZ" sz="2200" b="1" dirty="0">
                <a:solidFill>
                  <a:schemeClr val="accent1"/>
                </a:solidFill>
              </a:rPr>
              <a:t>m</a:t>
            </a:r>
            <a:r>
              <a:rPr lang="en-GB" altLang="cs-CZ" sz="2200" b="1" dirty="0">
                <a:solidFill>
                  <a:schemeClr val="accent1"/>
                </a:solidFill>
              </a:rPr>
              <a:t>otor</a:t>
            </a:r>
            <a:r>
              <a:rPr lang="cs-CZ" altLang="cs-CZ" sz="2200" b="1" dirty="0" smtClean="0">
                <a:solidFill>
                  <a:schemeClr val="accent1"/>
                </a:solidFill>
              </a:rPr>
              <a:t>em; </a:t>
            </a:r>
          </a:p>
          <a:p>
            <a:pPr algn="ctr" defTabSz="3810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200" b="1" dirty="0" smtClean="0">
                <a:solidFill>
                  <a:schemeClr val="accent1"/>
                </a:solidFill>
              </a:rPr>
              <a:t>pilot klapka – tryska; mech. zpětná vazba</a:t>
            </a:r>
            <a:r>
              <a:rPr lang="en-GB" altLang="cs-CZ" sz="2200" b="1" dirty="0">
                <a:solidFill>
                  <a:schemeClr val="accent1"/>
                </a:solidFill>
              </a:rPr>
              <a:t/>
            </a:r>
            <a:br>
              <a:rPr lang="en-GB" altLang="cs-CZ" sz="2200" b="1" dirty="0">
                <a:solidFill>
                  <a:schemeClr val="accent1"/>
                </a:solidFill>
              </a:rPr>
            </a:br>
            <a:endParaRPr lang="cs-CZ" altLang="cs-CZ" sz="2200" b="1" dirty="0">
              <a:solidFill>
                <a:schemeClr val="accent1"/>
              </a:solidFill>
            </a:endParaRPr>
          </a:p>
          <a:p>
            <a:pPr defTabSz="3810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Výhody</a:t>
            </a:r>
            <a:endParaRPr lang="en-GB" altLang="cs-CZ" sz="1800" dirty="0">
              <a:solidFill>
                <a:schemeClr val="tx2"/>
              </a:solidFill>
            </a:endParaRP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>
                <a:solidFill>
                  <a:schemeClr val="tx2"/>
                </a:solidFill>
              </a:rPr>
              <a:t>Mohou řídit i značně velké průtoky</a:t>
            </a:r>
            <a:endParaRPr lang="en-GB" altLang="cs-CZ" sz="1800" b="0" dirty="0">
              <a:solidFill>
                <a:schemeClr val="tx2"/>
              </a:solidFill>
            </a:endParaRP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>
                <a:solidFill>
                  <a:schemeClr val="tx2"/>
                </a:solidFill>
              </a:rPr>
              <a:t>Výborné dynamické parametry</a:t>
            </a: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 smtClean="0">
                <a:solidFill>
                  <a:schemeClr val="tx2"/>
                </a:solidFill>
              </a:rPr>
              <a:t>Dost dobré parametry statické charakteristiky</a:t>
            </a:r>
          </a:p>
          <a:p>
            <a:pPr marL="0" indent="0" defTabSz="381000">
              <a:lnSpc>
                <a:spcPct val="125000"/>
              </a:lnSpc>
              <a:buClr>
                <a:srgbClr val="FF9900"/>
              </a:buClr>
              <a:buSzPct val="85000"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 </a:t>
            </a:r>
            <a:r>
              <a:rPr lang="cs-CZ" altLang="cs-CZ" sz="1800" dirty="0" smtClean="0">
                <a:solidFill>
                  <a:schemeClr val="tx2"/>
                </a:solidFill>
              </a:rPr>
              <a:t>     </a:t>
            </a:r>
            <a:r>
              <a:rPr lang="cs-CZ" altLang="cs-CZ" sz="1800" b="0" dirty="0" smtClean="0">
                <a:solidFill>
                  <a:schemeClr val="tx2"/>
                </a:solidFill>
              </a:rPr>
              <a:t> (malá hystereze i necitlivost)</a:t>
            </a:r>
            <a:endParaRPr lang="cs-CZ" altLang="cs-CZ" sz="1800" b="0" dirty="0">
              <a:solidFill>
                <a:schemeClr val="tx2"/>
              </a:solidFill>
            </a:endParaRP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800" b="0" dirty="0">
                <a:solidFill>
                  <a:schemeClr val="tx2"/>
                </a:solidFill>
              </a:rPr>
              <a:t>                  </a:t>
            </a: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Nevýhody</a:t>
            </a:r>
            <a:endParaRPr lang="en-GB" altLang="cs-CZ" sz="1800" dirty="0">
              <a:solidFill>
                <a:schemeClr val="tx2"/>
              </a:solidFill>
            </a:endParaRP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>
                <a:solidFill>
                  <a:schemeClr val="tx2"/>
                </a:solidFill>
              </a:rPr>
              <a:t>Drahé až velmi drahé</a:t>
            </a: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>
                <a:solidFill>
                  <a:schemeClr val="tx2"/>
                </a:solidFill>
              </a:rPr>
              <a:t>Vysoké nároky na čistotu</a:t>
            </a: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800" b="0" dirty="0">
                <a:solidFill>
                  <a:schemeClr val="tx2"/>
                </a:solidFill>
              </a:rPr>
              <a:t>     </a:t>
            </a:r>
            <a:r>
              <a:rPr lang="cs-CZ" altLang="cs-CZ" sz="1800" b="0" dirty="0" smtClean="0">
                <a:solidFill>
                  <a:schemeClr val="tx2"/>
                </a:solidFill>
              </a:rPr>
              <a:t> kapaliny</a:t>
            </a:r>
            <a:endParaRPr lang="en-GB" altLang="cs-CZ" sz="1800" b="0" dirty="0">
              <a:solidFill>
                <a:schemeClr val="tx2"/>
              </a:solidFill>
            </a:endParaRP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sz="1800" b="0" dirty="0">
                <a:solidFill>
                  <a:schemeClr val="tx2"/>
                </a:solidFill>
              </a:rPr>
              <a:t>Vlastní spotřeba 1. stupně</a:t>
            </a:r>
          </a:p>
          <a:p>
            <a:pPr defTabSz="381000"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sz="1800" b="0" dirty="0">
                <a:solidFill>
                  <a:schemeClr val="tx2"/>
                </a:solidFill>
              </a:rPr>
              <a:t>    </a:t>
            </a:r>
            <a:r>
              <a:rPr lang="cs-CZ" altLang="cs-CZ" sz="1800" b="0" dirty="0" smtClean="0">
                <a:solidFill>
                  <a:schemeClr val="tx2"/>
                </a:solidFill>
              </a:rPr>
              <a:t>  </a:t>
            </a:r>
            <a:r>
              <a:rPr lang="en-GB" altLang="cs-CZ" sz="1800" b="0" dirty="0" smtClean="0">
                <a:solidFill>
                  <a:schemeClr val="tx2"/>
                </a:solidFill>
              </a:rPr>
              <a:t>(</a:t>
            </a:r>
            <a:r>
              <a:rPr lang="en-GB" altLang="cs-CZ" sz="1800" b="0" dirty="0">
                <a:solidFill>
                  <a:schemeClr val="tx2"/>
                </a:solidFill>
              </a:rPr>
              <a:t>1.2 </a:t>
            </a:r>
            <a:r>
              <a:rPr lang="cs-CZ" altLang="cs-CZ" sz="1800" b="0" dirty="0">
                <a:solidFill>
                  <a:schemeClr val="tx2"/>
                </a:solidFill>
              </a:rPr>
              <a:t>až</a:t>
            </a:r>
            <a:r>
              <a:rPr lang="en-GB" altLang="cs-CZ" sz="1800" b="0" dirty="0">
                <a:solidFill>
                  <a:schemeClr val="tx2"/>
                </a:solidFill>
              </a:rPr>
              <a:t> 2 L/Min @ 210bar) &gt;&gt; </a:t>
            </a:r>
            <a:r>
              <a:rPr lang="cs-CZ" altLang="cs-CZ" sz="1800" b="0" dirty="0">
                <a:solidFill>
                  <a:schemeClr val="tx2"/>
                </a:solidFill>
              </a:rPr>
              <a:t>ztrátový výkon</a:t>
            </a:r>
            <a:endParaRPr lang="en-GB" altLang="cs-CZ" sz="1800" b="0" dirty="0">
              <a:solidFill>
                <a:schemeClr val="tx2"/>
              </a:solidFill>
            </a:endParaRPr>
          </a:p>
          <a:p>
            <a:pPr defTabSz="381000">
              <a:lnSpc>
                <a:spcPct val="80000"/>
              </a:lnSpc>
              <a:buFont typeface="Wingdings" pitchFamily="2" charset="2"/>
              <a:buNone/>
            </a:pPr>
            <a:endParaRPr lang="de-DE" altLang="cs-CZ" sz="2000" b="0" dirty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396875"/>
          </a:xfrm>
          <a:noFill/>
          <a:ln/>
        </p:spPr>
        <p:txBody>
          <a:bodyPr>
            <a:normAutofit fontScale="90000"/>
          </a:bodyPr>
          <a:lstStyle/>
          <a:p>
            <a:pPr>
              <a:tabLst>
                <a:tab pos="5715000" algn="l"/>
              </a:tabLst>
            </a:pPr>
            <a:r>
              <a:rPr lang="cs-CZ" altLang="cs-CZ" sz="2400" b="1" dirty="0" smtClean="0">
                <a:solidFill>
                  <a:schemeClr val="tx2"/>
                </a:solidFill>
              </a:rPr>
              <a:t>SERVOVENTILY</a:t>
            </a:r>
            <a:endParaRPr lang="en-GB" altLang="cs-CZ" sz="2400" b="1" baseline="30000" dirty="0">
              <a:solidFill>
                <a:schemeClr val="tx2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708400" y="1916113"/>
          <a:ext cx="511175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CorelDRAW" r:id="rId4" imgW="3917184" imgH="2849685" progId="CorelDRAW.Graphic.9">
                  <p:embed/>
                </p:oleObj>
              </mc:Choice>
              <mc:Fallback>
                <p:oleObj name="CorelDRAW" r:id="rId4" imgW="3917184" imgH="284968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16113"/>
                        <a:ext cx="511175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316416" y="6165304"/>
            <a:ext cx="52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1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0661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800" b="1" dirty="0" smtClean="0">
                <a:solidFill>
                  <a:schemeClr val="tx2"/>
                </a:solidFill>
              </a:rPr>
              <a:t>SERVOVENTILY</a:t>
            </a:r>
            <a:br>
              <a:rPr lang="cs-CZ" altLang="cs-CZ" sz="2800" b="1" dirty="0" smtClean="0">
                <a:solidFill>
                  <a:schemeClr val="tx2"/>
                </a:solidFill>
              </a:rPr>
            </a:br>
            <a:r>
              <a:rPr lang="cs-CZ" altLang="cs-CZ" sz="2800" b="1" dirty="0">
                <a:solidFill>
                  <a:schemeClr val="accent1"/>
                </a:solidFill>
              </a:rPr>
              <a:t>servoventily ovládané</a:t>
            </a:r>
            <a:r>
              <a:rPr lang="en-GB" altLang="cs-CZ" sz="2800" b="1" dirty="0">
                <a:solidFill>
                  <a:schemeClr val="accent1"/>
                </a:solidFill>
              </a:rPr>
              <a:t> </a:t>
            </a:r>
            <a:r>
              <a:rPr lang="cs-CZ" altLang="cs-CZ" sz="2800" b="1" dirty="0">
                <a:solidFill>
                  <a:schemeClr val="accent1"/>
                </a:solidFill>
              </a:rPr>
              <a:t>t</a:t>
            </a:r>
            <a:r>
              <a:rPr lang="en-GB" altLang="cs-CZ" sz="2800" b="1" dirty="0">
                <a:solidFill>
                  <a:schemeClr val="accent1"/>
                </a:solidFill>
              </a:rPr>
              <a:t>orque-</a:t>
            </a:r>
            <a:r>
              <a:rPr lang="cs-CZ" altLang="cs-CZ" sz="2800" b="1" dirty="0">
                <a:solidFill>
                  <a:schemeClr val="accent1"/>
                </a:solidFill>
              </a:rPr>
              <a:t>m</a:t>
            </a:r>
            <a:r>
              <a:rPr lang="en-GB" altLang="cs-CZ" sz="2800" b="1" dirty="0">
                <a:solidFill>
                  <a:schemeClr val="accent1"/>
                </a:solidFill>
              </a:rPr>
              <a:t>otor</a:t>
            </a:r>
            <a:r>
              <a:rPr lang="cs-CZ" altLang="cs-CZ" sz="2800" b="1" dirty="0">
                <a:solidFill>
                  <a:schemeClr val="accent1"/>
                </a:solidFill>
              </a:rPr>
              <a:t>em; 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/>
            </a:r>
            <a:br>
              <a:rPr lang="cs-CZ" altLang="cs-CZ" sz="2800" b="1" dirty="0" smtClean="0">
                <a:solidFill>
                  <a:schemeClr val="accent1"/>
                </a:solidFill>
              </a:rPr>
            </a:br>
            <a:r>
              <a:rPr lang="cs-CZ" altLang="cs-CZ" sz="2800" b="1" dirty="0" smtClean="0">
                <a:solidFill>
                  <a:schemeClr val="accent1"/>
                </a:solidFill>
              </a:rPr>
              <a:t>pilot s výkyvnou tryskou; mech. zpětná vazba</a:t>
            </a:r>
            <a:endParaRPr lang="en-US" sz="2800" dirty="0" smtClean="0">
              <a:latin typeface="Helvetica" pitchFamily="34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408734210"/>
              </p:ext>
            </p:extLst>
          </p:nvPr>
        </p:nvGraphicFramePr>
        <p:xfrm>
          <a:off x="755576" y="1412776"/>
          <a:ext cx="7056784" cy="52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Photo Editor Photo" r:id="rId3" imgW="17142857" imgH="12857143" progId="MSPhotoEd.3">
                  <p:embed/>
                </p:oleObj>
              </mc:Choice>
              <mc:Fallback>
                <p:oleObj name="Photo Editor Photo" r:id="rId3" imgW="17142857" imgH="128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7056784" cy="52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425" y="836712"/>
            <a:ext cx="8989119" cy="5106888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cs-CZ" sz="1400" dirty="0" smtClean="0">
                <a:latin typeface="Helvetica" pitchFamily="34" charset="0"/>
                <a:cs typeface="Times New Roman" pitchFamily="18" charset="0"/>
              </a:rPr>
              <a:t>					</a:t>
            </a:r>
            <a:endParaRPr lang="en-US" altLang="cs-CZ" sz="1400" b="1" dirty="0" smtClean="0">
              <a:latin typeface="New York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cs-CZ" sz="1400" dirty="0" smtClean="0">
                <a:latin typeface="Helvetica" pitchFamily="34" charset="0"/>
                <a:cs typeface="Times New Roman" pitchFamily="18" charset="0"/>
              </a:rPr>
              <a:t>  					</a:t>
            </a:r>
            <a:endParaRPr lang="en-US" altLang="cs-CZ" sz="1400" dirty="0" smtClean="0">
              <a:latin typeface="New York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altLang="cs-CZ" sz="1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8532440" y="6237312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2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2700" b="1" dirty="0">
                <a:solidFill>
                  <a:schemeClr val="tx2"/>
                </a:solidFill>
              </a:rPr>
              <a:t>SERVOVENTILY</a:t>
            </a:r>
            <a:r>
              <a:rPr lang="cs-CZ" altLang="cs-CZ" b="1" dirty="0">
                <a:solidFill>
                  <a:schemeClr val="tx2"/>
                </a:solidFill>
              </a:rPr>
              <a:t/>
            </a:r>
            <a:br>
              <a:rPr lang="cs-CZ" altLang="cs-CZ" b="1" dirty="0">
                <a:solidFill>
                  <a:schemeClr val="tx2"/>
                </a:solidFill>
              </a:rPr>
            </a:br>
            <a:r>
              <a:rPr lang="cs-CZ" altLang="cs-CZ" sz="2200" b="1" dirty="0">
                <a:solidFill>
                  <a:schemeClr val="accent1"/>
                </a:solidFill>
              </a:rPr>
              <a:t>servoventily ovládané</a:t>
            </a:r>
            <a:r>
              <a:rPr lang="en-GB" altLang="cs-CZ" sz="2200" b="1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>
                <a:solidFill>
                  <a:schemeClr val="accent1"/>
                </a:solidFill>
              </a:rPr>
              <a:t>t</a:t>
            </a:r>
            <a:r>
              <a:rPr lang="en-GB" altLang="cs-CZ" sz="2200" b="1" dirty="0">
                <a:solidFill>
                  <a:schemeClr val="accent1"/>
                </a:solidFill>
              </a:rPr>
              <a:t>orque-</a:t>
            </a:r>
            <a:r>
              <a:rPr lang="cs-CZ" altLang="cs-CZ" sz="2200" b="1" dirty="0">
                <a:solidFill>
                  <a:schemeClr val="accent1"/>
                </a:solidFill>
              </a:rPr>
              <a:t>m</a:t>
            </a:r>
            <a:r>
              <a:rPr lang="en-GB" altLang="cs-CZ" sz="2200" b="1" dirty="0">
                <a:solidFill>
                  <a:schemeClr val="accent1"/>
                </a:solidFill>
              </a:rPr>
              <a:t>otor</a:t>
            </a:r>
            <a:r>
              <a:rPr lang="cs-CZ" altLang="cs-CZ" sz="2200" b="1" dirty="0">
                <a:solidFill>
                  <a:schemeClr val="accent1"/>
                </a:solidFill>
              </a:rPr>
              <a:t>em; </a:t>
            </a:r>
            <a:r>
              <a:rPr lang="cs-CZ" altLang="cs-CZ" sz="2200" b="1" dirty="0" smtClean="0">
                <a:solidFill>
                  <a:schemeClr val="accent1"/>
                </a:solidFill>
              </a:rPr>
              <a:t/>
            </a:r>
            <a:br>
              <a:rPr lang="cs-CZ" altLang="cs-CZ" sz="2200" b="1" dirty="0" smtClean="0">
                <a:solidFill>
                  <a:schemeClr val="accent1"/>
                </a:solidFill>
              </a:rPr>
            </a:br>
            <a:r>
              <a:rPr lang="cs-CZ" altLang="cs-CZ" sz="2200" b="1" dirty="0" smtClean="0">
                <a:solidFill>
                  <a:schemeClr val="accent1"/>
                </a:solidFill>
              </a:rPr>
              <a:t>pilot s výkyvnou tryskou; el. zpětná vazba</a:t>
            </a:r>
            <a:endParaRPr lang="cs-CZ" sz="2200" dirty="0"/>
          </a:p>
        </p:txBody>
      </p:sp>
      <p:pic>
        <p:nvPicPr>
          <p:cNvPr id="7170" name="Picture 2" descr="C:\Users\pm001156@parker\Desktop\D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" y="1772817"/>
            <a:ext cx="79224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604448" y="6381328"/>
            <a:ext cx="63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2400" b="1" dirty="0" smtClean="0">
                <a:solidFill>
                  <a:schemeClr val="tx2"/>
                </a:solidFill>
              </a:rPr>
              <a:t>SERVOVENTILY</a:t>
            </a:r>
            <a:br>
              <a:rPr lang="cs-CZ" altLang="cs-CZ" sz="2400" b="1" dirty="0" smtClean="0">
                <a:solidFill>
                  <a:schemeClr val="tx2"/>
                </a:solidFill>
              </a:rPr>
            </a:br>
            <a:r>
              <a:rPr lang="cs-CZ" altLang="cs-CZ" sz="2400" b="1" dirty="0" smtClean="0">
                <a:solidFill>
                  <a:schemeClr val="tx2"/>
                </a:solidFill>
              </a:rPr>
              <a:t>3-stupňové provedení pro řízení velmi vysokých průtoků             (stovky L/min)</a:t>
            </a:r>
            <a:br>
              <a:rPr lang="cs-CZ" altLang="cs-CZ" sz="2400" b="1" dirty="0" smtClean="0">
                <a:solidFill>
                  <a:schemeClr val="tx2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33564"/>
              </p:ext>
            </p:extLst>
          </p:nvPr>
        </p:nvGraphicFramePr>
        <p:xfrm>
          <a:off x="323529" y="1193266"/>
          <a:ext cx="8424936" cy="556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Acrobat Document" r:id="rId3" imgW="4695721" imgH="3124170" progId="Acrobat.Document.11">
                  <p:embed/>
                </p:oleObj>
              </mc:Choice>
              <mc:Fallback>
                <p:oleObj name="Acrobat Document" r:id="rId3" imgW="4695721" imgH="312417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9" y="1193266"/>
                        <a:ext cx="8424936" cy="556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676456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SERVOVENTILY</a:t>
            </a:r>
            <a:endParaRPr lang="cs-CZ" sz="2400" dirty="0"/>
          </a:p>
        </p:txBody>
      </p:sp>
      <p:pic>
        <p:nvPicPr>
          <p:cNvPr id="9218" name="Picture 2" descr="C:\Users\pm001156@parker\Desktop\SERVOVE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" y="1679968"/>
            <a:ext cx="8738521" cy="49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620688"/>
            <a:ext cx="828092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10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noProof="1" smtClean="0">
                <a:solidFill>
                  <a:schemeClr val="accent1"/>
                </a:solidFill>
              </a:rPr>
              <a:t>Servoventily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 </a:t>
            </a:r>
            <a:r>
              <a:rPr lang="cs-CZ" altLang="cs-CZ" sz="2400" b="1" dirty="0">
                <a:solidFill>
                  <a:schemeClr val="accent1"/>
                </a:solidFill>
              </a:rPr>
              <a:t>ovládané</a:t>
            </a:r>
            <a:r>
              <a:rPr lang="en-GB" altLang="cs-CZ" sz="2400" b="1" dirty="0">
                <a:solidFill>
                  <a:schemeClr val="accent1"/>
                </a:solidFill>
              </a:rPr>
              <a:t>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t</a:t>
            </a:r>
            <a:r>
              <a:rPr lang="en-GB" altLang="cs-CZ" sz="2400" b="1" noProof="1" smtClean="0">
                <a:solidFill>
                  <a:schemeClr val="accent1"/>
                </a:solidFill>
              </a:rPr>
              <a:t>orque-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m</a:t>
            </a:r>
            <a:r>
              <a:rPr lang="en-GB" altLang="cs-CZ" sz="2400" b="1" noProof="1" smtClean="0">
                <a:solidFill>
                  <a:schemeClr val="accent1"/>
                </a:solidFill>
              </a:rPr>
              <a:t>otor</a:t>
            </a:r>
            <a:r>
              <a:rPr lang="cs-CZ" altLang="cs-CZ" sz="2400" b="1" noProof="1" smtClean="0">
                <a:solidFill>
                  <a:schemeClr val="accent1"/>
                </a:solidFill>
              </a:rPr>
              <a:t>em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; 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pPr algn="ctr" defTabSz="3810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chemeClr val="accent1"/>
                </a:solidFill>
              </a:rPr>
              <a:t>pilot klapka – tryska; </a:t>
            </a:r>
            <a:r>
              <a:rPr lang="cs-CZ" altLang="cs-CZ" sz="2400" b="1" noProof="1" smtClean="0">
                <a:solidFill>
                  <a:schemeClr val="accent1"/>
                </a:solidFill>
              </a:rPr>
              <a:t>hydr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. </a:t>
            </a:r>
            <a:r>
              <a:rPr lang="cs-CZ" altLang="cs-CZ" sz="2400" b="1" dirty="0">
                <a:solidFill>
                  <a:schemeClr val="accent1"/>
                </a:solidFill>
              </a:rPr>
              <a:t>zpětná vazba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76457" y="6381328"/>
            <a:ext cx="47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3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PROPORCIONÁLNÍ VENTILY &amp;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SERVOVENTILY</a:t>
            </a:r>
            <a:br>
              <a:rPr lang="cs-CZ" altLang="cs-CZ" sz="2400" b="1" dirty="0" smtClean="0">
                <a:solidFill>
                  <a:schemeClr val="tx2"/>
                </a:solidFill>
              </a:rPr>
            </a:br>
            <a:r>
              <a:rPr lang="cs-CZ" altLang="cs-CZ" sz="2400" b="1" u="sng" dirty="0" smtClean="0">
                <a:solidFill>
                  <a:schemeClr val="tx2"/>
                </a:solidFill>
              </a:rPr>
              <a:t>Statická charakteristika průtoková</a:t>
            </a:r>
            <a:endParaRPr lang="cs-CZ" sz="2400" dirty="0"/>
          </a:p>
        </p:txBody>
      </p:sp>
      <p:pic>
        <p:nvPicPr>
          <p:cNvPr id="9218" name="Picture 2" descr="V:\Temp\Přemek\ST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00192" y="1844824"/>
            <a:ext cx="23968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hystereze v nule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max. nelinearita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max. necitlivost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drift nuly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Možnost dynamického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mazání – </a:t>
            </a:r>
            <a:r>
              <a:rPr lang="en-US" b="1" dirty="0" smtClean="0">
                <a:solidFill>
                  <a:srgbClr val="FF0000"/>
                </a:solidFill>
              </a:rPr>
              <a:t>dither</a:t>
            </a:r>
            <a:r>
              <a:rPr lang="cs-CZ" b="1" dirty="0" smtClean="0">
                <a:solidFill>
                  <a:srgbClr val="FF0000"/>
                </a:solidFill>
              </a:rPr>
              <a:t> 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04448" y="623731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0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3131840" y="2492896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31840" y="2492896"/>
            <a:ext cx="0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131840" y="4293096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5508104" y="2492896"/>
            <a:ext cx="0" cy="1800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doprava 11"/>
          <p:cNvSpPr/>
          <p:nvPr/>
        </p:nvSpPr>
        <p:spPr>
          <a:xfrm>
            <a:off x="1979712" y="270892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>
            <a:off x="1979712" y="364502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>
            <a:off x="5508104" y="270892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5508104" y="364502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71600" y="548680"/>
            <a:ext cx="704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PROPORCIONÁLNÍ  VENTILY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134076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/>
                </a:solidFill>
              </a:rPr>
              <a:t>El. řídicí signál                                             Výstupní proměnný </a:t>
            </a:r>
          </a:p>
          <a:p>
            <a:r>
              <a:rPr lang="cs-CZ" sz="2400" dirty="0" smtClean="0">
                <a:solidFill>
                  <a:schemeClr val="accent1"/>
                </a:solidFill>
              </a:rPr>
              <a:t>napěťový / proudový                                 průtok / tlak</a:t>
            </a:r>
            <a:endParaRPr lang="cs-CZ" sz="2400" dirty="0">
              <a:solidFill>
                <a:schemeClr val="accent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979712" y="22768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 </a:t>
            </a:r>
            <a:r>
              <a:rPr lang="en-US" sz="2400" dirty="0" smtClean="0"/>
              <a:t>[</a:t>
            </a:r>
            <a:r>
              <a:rPr lang="cs-CZ" sz="2400" dirty="0" smtClean="0"/>
              <a:t>mA</a:t>
            </a:r>
            <a:r>
              <a:rPr lang="en-US" sz="2400" dirty="0" smtClean="0"/>
              <a:t>]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979712" y="32849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 </a:t>
            </a:r>
            <a:r>
              <a:rPr lang="en-US" sz="2400" dirty="0" smtClean="0"/>
              <a:t>[</a:t>
            </a:r>
            <a:r>
              <a:rPr lang="cs-CZ" sz="2400" dirty="0" smtClean="0"/>
              <a:t>V</a:t>
            </a:r>
            <a:r>
              <a:rPr lang="en-US" sz="2400" dirty="0" smtClean="0"/>
              <a:t>]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868144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Q </a:t>
            </a:r>
            <a:r>
              <a:rPr lang="en-US" sz="2400" dirty="0" smtClean="0"/>
              <a:t>[</a:t>
            </a:r>
            <a:r>
              <a:rPr lang="cs-CZ" sz="2400" dirty="0" smtClean="0"/>
              <a:t>L/min</a:t>
            </a:r>
            <a:r>
              <a:rPr lang="en-US" sz="2400" dirty="0" smtClean="0"/>
              <a:t>]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868144" y="32849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 </a:t>
            </a:r>
            <a:r>
              <a:rPr lang="en-US" sz="2400" dirty="0" smtClean="0"/>
              <a:t>[</a:t>
            </a:r>
            <a:r>
              <a:rPr lang="cs-CZ" sz="2400" dirty="0" smtClean="0"/>
              <a:t>bar</a:t>
            </a:r>
            <a:r>
              <a:rPr lang="en-US" sz="2400" dirty="0" smtClean="0"/>
              <a:t>]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39553" y="450912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Proporcionální řízení :  - průtoku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- tlaku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- průtoku &amp; taku (prop. rozvaděče)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Proporcionální ventil = EH převodník</a:t>
            </a:r>
          </a:p>
          <a:p>
            <a:r>
              <a:rPr lang="cs-CZ" sz="2400" dirty="0">
                <a:solidFill>
                  <a:srgbClr val="C00000"/>
                </a:solidFill>
              </a:rPr>
              <a:t>Proporcionální ventil </a:t>
            </a:r>
            <a:r>
              <a:rPr lang="cs-CZ" sz="2400" dirty="0" smtClean="0">
                <a:solidFill>
                  <a:srgbClr val="C00000"/>
                </a:solidFill>
              </a:rPr>
              <a:t>= zesilovač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748466" y="6448112"/>
            <a:ext cx="32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5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V:\Temp\Přemek\4115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66329"/>
            <a:ext cx="6200352" cy="5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47664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Prop. </a:t>
            </a:r>
            <a:r>
              <a:rPr lang="cs-CZ" sz="2400" b="1" dirty="0"/>
              <a:t>v</a:t>
            </a:r>
            <a:r>
              <a:rPr lang="cs-CZ" sz="2400" b="1" dirty="0" smtClean="0"/>
              <a:t>entily  &amp; servoventily – ZPĚTNÉ VAZBY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48464" y="6453336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0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PROPORCIONÁLNÍ VENTILY &amp; SERVOVENTILY</a:t>
            </a:r>
            <a:br>
              <a:rPr lang="cs-CZ" altLang="cs-CZ" sz="2400" b="1" dirty="0">
                <a:solidFill>
                  <a:schemeClr val="tx2"/>
                </a:solidFill>
              </a:rPr>
            </a:br>
            <a:r>
              <a:rPr lang="cs-CZ" altLang="cs-CZ" sz="2400" b="1" u="sng" dirty="0">
                <a:solidFill>
                  <a:schemeClr val="tx2"/>
                </a:solidFill>
              </a:rPr>
              <a:t>Statická charakteristika </a:t>
            </a:r>
            <a:r>
              <a:rPr lang="cs-CZ" altLang="cs-CZ" sz="2400" b="1" u="sng" dirty="0" smtClean="0">
                <a:solidFill>
                  <a:schemeClr val="tx2"/>
                </a:solidFill>
              </a:rPr>
              <a:t>tlaková</a:t>
            </a:r>
            <a:endParaRPr lang="cs-CZ" sz="2400" dirty="0"/>
          </a:p>
        </p:txBody>
      </p:sp>
      <p:pic>
        <p:nvPicPr>
          <p:cNvPr id="10242" name="Picture 2" descr="V:\Temp\Přemek\STR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8760"/>
            <a:ext cx="54726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52120" y="58052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I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p</a:t>
            </a:r>
            <a:r>
              <a:rPr lang="cs-CZ" sz="2400" b="1" dirty="0" smtClean="0">
                <a:solidFill>
                  <a:srgbClr val="FF0000"/>
                </a:solidFill>
              </a:rPr>
              <a:t>≈ 5 ÷ 15 % I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max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381328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6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488139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PROPORCIONÁLNÍ VENTILY &amp; SERVOVENTILY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X:\OSHP\Sem. 4.6.14 - Prop. technika\Ke zpracování\STR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2777"/>
            <a:ext cx="4752528" cy="58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224" y="1196752"/>
            <a:ext cx="1934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overlap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pozitivní krytí</a:t>
            </a:r>
          </a:p>
          <a:p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10800000" flipV="1">
            <a:off x="6588224" y="316382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 smtClean="0">
                <a:solidFill>
                  <a:srgbClr val="C00000"/>
                </a:solidFill>
              </a:rPr>
              <a:t>zerolap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nulové krytí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88224" y="5301208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underlap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negativní krytí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04448" y="6381328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4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:\Temp\Přemek\4115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2344"/>
            <a:ext cx="8064896" cy="58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19672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Frekvenční amplitudofázová charakteristika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676456" y="6381328"/>
            <a:ext cx="56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6712"/>
            <a:ext cx="7772400" cy="5335488"/>
          </a:xfrm>
          <a:ln/>
        </p:spPr>
        <p:txBody>
          <a:bodyPr>
            <a:normAutofit/>
          </a:bodyPr>
          <a:lstStyle/>
          <a:p>
            <a:pPr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cs-CZ" altLang="cs-CZ" dirty="0">
                <a:solidFill>
                  <a:schemeClr val="accent2"/>
                </a:solidFill>
              </a:rPr>
              <a:t>Dynamika posuzovaná frekvencí při poklesu amplitudy ve frekvenční charakteristice</a:t>
            </a:r>
          </a:p>
          <a:p>
            <a:pPr>
              <a:buClr>
                <a:srgbClr val="FF9900"/>
              </a:buClr>
              <a:buSzPct val="120000"/>
              <a:buFont typeface="Wingdings" pitchFamily="2" charset="2"/>
              <a:buNone/>
            </a:pPr>
            <a:r>
              <a:rPr lang="cs-CZ" altLang="cs-CZ" dirty="0">
                <a:solidFill>
                  <a:schemeClr val="accent2"/>
                </a:solidFill>
              </a:rPr>
              <a:t>   </a:t>
            </a:r>
            <a:r>
              <a:rPr lang="cs-CZ" altLang="cs-CZ" dirty="0" smtClean="0">
                <a:solidFill>
                  <a:schemeClr val="accent2"/>
                </a:solidFill>
              </a:rPr>
              <a:t> o   </a:t>
            </a:r>
            <a:r>
              <a:rPr lang="cs-CZ" altLang="cs-CZ" dirty="0">
                <a:solidFill>
                  <a:schemeClr val="accent2"/>
                </a:solidFill>
              </a:rPr>
              <a:t>– 3 </a:t>
            </a:r>
            <a:r>
              <a:rPr lang="cs-CZ" altLang="cs-CZ" dirty="0" smtClean="0">
                <a:solidFill>
                  <a:schemeClr val="accent2"/>
                </a:solidFill>
              </a:rPr>
              <a:t>dB    = propustné pásmo (A= 5%)</a:t>
            </a:r>
            <a:endParaRPr lang="en-GB" altLang="cs-CZ" i="1" dirty="0">
              <a:solidFill>
                <a:schemeClr val="accent2"/>
              </a:solidFill>
            </a:endParaRPr>
          </a:p>
          <a:p>
            <a:pPr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en-GB" altLang="cs-CZ" i="1" dirty="0" smtClean="0">
                <a:solidFill>
                  <a:schemeClr val="accent2"/>
                </a:solidFill>
              </a:rPr>
              <a:t> </a:t>
            </a:r>
            <a:r>
              <a:rPr lang="cs-CZ" altLang="cs-CZ" i="1" dirty="0" smtClean="0">
                <a:solidFill>
                  <a:schemeClr val="accent2"/>
                </a:solidFill>
              </a:rPr>
              <a:t>Proporcionální </a:t>
            </a:r>
            <a:r>
              <a:rPr lang="cs-CZ" altLang="cs-CZ" i="1" dirty="0">
                <a:solidFill>
                  <a:schemeClr val="accent2"/>
                </a:solidFill>
              </a:rPr>
              <a:t>ventily se solenoidy</a:t>
            </a:r>
            <a:r>
              <a:rPr lang="en-GB" altLang="cs-CZ" i="1" dirty="0">
                <a:solidFill>
                  <a:schemeClr val="accent2"/>
                </a:solidFill>
              </a:rPr>
              <a:t/>
            </a:r>
            <a:br>
              <a:rPr lang="en-GB" altLang="cs-CZ" i="1" dirty="0">
                <a:solidFill>
                  <a:schemeClr val="accent2"/>
                </a:solidFill>
              </a:rPr>
            </a:br>
            <a:r>
              <a:rPr lang="en-GB" altLang="cs-CZ" i="1" dirty="0">
                <a:solidFill>
                  <a:schemeClr val="accent2"/>
                </a:solidFill>
              </a:rPr>
              <a:t> </a:t>
            </a:r>
            <a:r>
              <a:rPr lang="cs-CZ" altLang="cs-CZ" i="1" dirty="0">
                <a:solidFill>
                  <a:schemeClr val="accent2"/>
                </a:solidFill>
              </a:rPr>
              <a:t>20 Hz </a:t>
            </a:r>
            <a:r>
              <a:rPr lang="en-GB" altLang="cs-CZ" i="1" dirty="0">
                <a:solidFill>
                  <a:schemeClr val="accent2"/>
                </a:solidFill>
              </a:rPr>
              <a:t>…</a:t>
            </a:r>
            <a:r>
              <a:rPr lang="cs-CZ" altLang="cs-CZ" i="1" dirty="0">
                <a:solidFill>
                  <a:schemeClr val="accent2"/>
                </a:solidFill>
              </a:rPr>
              <a:t>.</a:t>
            </a:r>
            <a:r>
              <a:rPr lang="en-GB" altLang="cs-CZ" i="1" dirty="0">
                <a:solidFill>
                  <a:schemeClr val="accent2"/>
                </a:solidFill>
              </a:rPr>
              <a:t> 60Hz </a:t>
            </a:r>
            <a:endParaRPr lang="cs-CZ" altLang="cs-CZ" i="1" dirty="0" smtClean="0">
              <a:solidFill>
                <a:schemeClr val="accent2"/>
              </a:solidFill>
            </a:endParaRPr>
          </a:p>
          <a:p>
            <a:pPr>
              <a:buClr>
                <a:srgbClr val="FF9900"/>
              </a:buClr>
              <a:buSzPct val="85000"/>
              <a:buFont typeface="Symbol" pitchFamily="18" charset="2"/>
              <a:buChar char="¨"/>
            </a:pPr>
            <a:r>
              <a:rPr lang="cs-CZ" altLang="cs-CZ" i="1" dirty="0" smtClean="0">
                <a:solidFill>
                  <a:schemeClr val="accent2"/>
                </a:solidFill>
              </a:rPr>
              <a:t>Servoventily </a:t>
            </a:r>
            <a:r>
              <a:rPr lang="cs-CZ" altLang="cs-CZ" i="1" dirty="0">
                <a:solidFill>
                  <a:schemeClr val="accent2"/>
                </a:solidFill>
              </a:rPr>
              <a:t>s T</a:t>
            </a:r>
            <a:r>
              <a:rPr lang="en-GB" altLang="cs-CZ" i="1" dirty="0">
                <a:solidFill>
                  <a:schemeClr val="accent2"/>
                </a:solidFill>
              </a:rPr>
              <a:t>orq</a:t>
            </a:r>
            <a:r>
              <a:rPr lang="cs-CZ" altLang="cs-CZ" i="1" dirty="0">
                <a:solidFill>
                  <a:schemeClr val="accent2"/>
                </a:solidFill>
              </a:rPr>
              <a:t>motorem</a:t>
            </a:r>
            <a:r>
              <a:rPr lang="en-GB" altLang="cs-CZ" i="1" dirty="0">
                <a:solidFill>
                  <a:schemeClr val="accent2"/>
                </a:solidFill>
              </a:rPr>
              <a:t/>
            </a:r>
            <a:br>
              <a:rPr lang="en-GB" altLang="cs-CZ" i="1" dirty="0">
                <a:solidFill>
                  <a:schemeClr val="accent2"/>
                </a:solidFill>
              </a:rPr>
            </a:br>
            <a:r>
              <a:rPr lang="en-GB" altLang="cs-CZ" i="1" dirty="0">
                <a:solidFill>
                  <a:schemeClr val="accent2"/>
                </a:solidFill>
              </a:rPr>
              <a:t> </a:t>
            </a:r>
            <a:r>
              <a:rPr lang="cs-CZ" altLang="cs-CZ" i="1" dirty="0">
                <a:solidFill>
                  <a:schemeClr val="accent2"/>
                </a:solidFill>
              </a:rPr>
              <a:t>standard</a:t>
            </a:r>
            <a:r>
              <a:rPr lang="en-GB" altLang="cs-CZ" i="1" dirty="0">
                <a:solidFill>
                  <a:schemeClr val="accent2"/>
                </a:solidFill>
              </a:rPr>
              <a:t>:	 &gt;&gt; </a:t>
            </a:r>
            <a:r>
              <a:rPr lang="en-GB" altLang="cs-CZ" i="1" dirty="0" smtClean="0">
                <a:solidFill>
                  <a:schemeClr val="accent2"/>
                </a:solidFill>
              </a:rPr>
              <a:t>120Hz</a:t>
            </a:r>
            <a:endParaRPr lang="en-GB" altLang="cs-CZ" i="1" dirty="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i="1" dirty="0">
                <a:solidFill>
                  <a:schemeClr val="accent2"/>
                </a:solidFill>
              </a:rPr>
              <a:t>    „high </a:t>
            </a:r>
            <a:r>
              <a:rPr lang="cs-CZ" altLang="cs-CZ" i="1" dirty="0" smtClean="0">
                <a:solidFill>
                  <a:schemeClr val="accent2"/>
                </a:solidFill>
              </a:rPr>
              <a:t>response“</a:t>
            </a:r>
            <a:r>
              <a:rPr lang="en-GB" altLang="cs-CZ" i="1" dirty="0" smtClean="0">
                <a:solidFill>
                  <a:schemeClr val="accent2"/>
                </a:solidFill>
              </a:rPr>
              <a:t>:</a:t>
            </a:r>
            <a:r>
              <a:rPr lang="cs-CZ" altLang="cs-CZ" i="1" dirty="0" smtClean="0">
                <a:solidFill>
                  <a:schemeClr val="accent2"/>
                </a:solidFill>
              </a:rPr>
              <a:t> </a:t>
            </a:r>
            <a:r>
              <a:rPr lang="en-GB" altLang="cs-CZ" i="1" dirty="0">
                <a:solidFill>
                  <a:schemeClr val="accent2"/>
                </a:solidFill>
              </a:rPr>
              <a:t>&gt;&gt; </a:t>
            </a:r>
            <a:r>
              <a:rPr lang="cs-CZ" altLang="cs-CZ" i="1" dirty="0" smtClean="0">
                <a:solidFill>
                  <a:schemeClr val="accent2"/>
                </a:solidFill>
              </a:rPr>
              <a:t>250</a:t>
            </a:r>
            <a:r>
              <a:rPr lang="en-GB" altLang="cs-CZ" i="1" dirty="0" smtClean="0">
                <a:solidFill>
                  <a:schemeClr val="accent2"/>
                </a:solidFill>
              </a:rPr>
              <a:t>Hz</a:t>
            </a:r>
            <a:endParaRPr lang="cs-CZ" altLang="cs-CZ" i="1" dirty="0" smtClean="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  <a:buClr>
                <a:srgbClr val="FF9900"/>
              </a:buClr>
              <a:buSzPct val="85000"/>
              <a:buFont typeface="Symbol" pitchFamily="18" charset="2"/>
              <a:buNone/>
            </a:pPr>
            <a:r>
              <a:rPr lang="cs-CZ" altLang="cs-CZ" i="1" dirty="0" smtClean="0"/>
              <a:t>    </a:t>
            </a:r>
            <a:r>
              <a:rPr lang="cs-CZ" altLang="cs-CZ" i="1" dirty="0" smtClean="0">
                <a:solidFill>
                  <a:schemeClr val="accent2"/>
                </a:solidFill>
              </a:rPr>
              <a:t>„super high response“  300 Hz a více</a:t>
            </a:r>
            <a:endParaRPr lang="de-DE" altLang="cs-CZ" i="1" dirty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396875"/>
          </a:xfrm>
          <a:noFill/>
          <a:ln/>
        </p:spPr>
        <p:txBody>
          <a:bodyPr>
            <a:noAutofit/>
          </a:bodyPr>
          <a:lstStyle/>
          <a:p>
            <a:pPr>
              <a:tabLst>
                <a:tab pos="5715000" algn="l"/>
              </a:tabLst>
            </a:pPr>
            <a:r>
              <a:rPr lang="cs-CZ" altLang="cs-CZ" sz="2800" b="1" dirty="0" smtClean="0">
                <a:solidFill>
                  <a:schemeClr val="tx2"/>
                </a:solidFill>
              </a:rPr>
              <a:t>PROPORCIONÁLNÍ VENTILY &amp; SERVOVENTILY</a:t>
            </a:r>
            <a:endParaRPr lang="de-DE" altLang="cs-CZ" sz="2800" b="1" baseline="30000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88424" y="6237312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3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7D5E-01B6-4BE6-B2A5-8C76DEC09107}" type="slidenum">
              <a:rPr lang="en-US" altLang="cs-CZ"/>
              <a:pPr/>
              <a:t>25</a:t>
            </a:fld>
            <a:endParaRPr lang="en-US" altLang="cs-CZ"/>
          </a:p>
        </p:txBody>
      </p:sp>
      <p:pic>
        <p:nvPicPr>
          <p:cNvPr id="330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63" y="3501009"/>
            <a:ext cx="32724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b="1" dirty="0">
                <a:solidFill>
                  <a:schemeClr val="tx2"/>
                </a:solidFill>
              </a:rPr>
              <a:t>PROPORCIONÁLNÍ VENTILY &amp; SERVOVENTILY</a:t>
            </a:r>
            <a:endParaRPr lang="en-US" altLang="cs-CZ" sz="2800" dirty="0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15900" y="1651000"/>
            <a:ext cx="3642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GB" altLang="cs-CZ" sz="2000" b="1" dirty="0">
              <a:solidFill>
                <a:srgbClr val="C0C0C0"/>
              </a:solidFill>
              <a:latin typeface="Arial" pitchFamily="34" charset="0"/>
            </a:endParaRPr>
          </a:p>
          <a:p>
            <a:r>
              <a:rPr lang="en-GB" altLang="cs-CZ" b="1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2348880"/>
            <a:ext cx="63367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/>
              <a:t>            Díky </a:t>
            </a:r>
            <a:r>
              <a:rPr lang="cs-CZ" sz="2800" b="1" i="1" dirty="0"/>
              <a:t>za </a:t>
            </a:r>
            <a:r>
              <a:rPr lang="cs-CZ" sz="2800" b="1" i="1" dirty="0" smtClean="0"/>
              <a:t>pozornost</a:t>
            </a:r>
          </a:p>
          <a:p>
            <a:endParaRPr lang="cs-CZ" sz="2800" b="1" i="1" dirty="0"/>
          </a:p>
          <a:p>
            <a:endParaRPr lang="cs-CZ" b="1" i="1" dirty="0"/>
          </a:p>
          <a:p>
            <a:r>
              <a:rPr lang="cs-CZ" b="1" i="1" dirty="0"/>
              <a:t>                      </a:t>
            </a:r>
            <a:r>
              <a:rPr lang="cs-CZ" b="1" i="1" dirty="0" smtClean="0"/>
              <a:t>                            </a:t>
            </a:r>
            <a:r>
              <a:rPr lang="cs-CZ" sz="4400" b="1" i="1" u="sng" dirty="0" smtClean="0">
                <a:solidFill>
                  <a:srgbClr val="FF0000"/>
                </a:solidFill>
              </a:rPr>
              <a:t>Dotazy </a:t>
            </a:r>
            <a:r>
              <a:rPr lang="cs-CZ" sz="4400" b="1" i="1" u="sng" dirty="0">
                <a:solidFill>
                  <a:srgbClr val="FF0000"/>
                </a:solidFill>
              </a:rPr>
              <a:t>?</a:t>
            </a:r>
            <a:endParaRPr lang="cs-CZ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10587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206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TLAKOVÉ VENTILY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04448" y="6381328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9218" name="Picture 2" descr="X:\OSHP\Sem. 4.6.14 - Prop. technika\Ke zpracování\STR02_Pojistný_přepouštěc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145756"/>
            <a:ext cx="2520281" cy="23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X:\OSHP\Sem. 4.6.14 - Prop. technika\Ke zpracování\STR02_redukčn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645024"/>
            <a:ext cx="25922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1628800"/>
            <a:ext cx="2004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pojistné,</a:t>
            </a:r>
          </a:p>
          <a:p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   přepouštěcí 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00000"/>
                </a:solidFill>
              </a:rPr>
              <a:t>redukční</a:t>
            </a:r>
            <a:endParaRPr lang="cs-CZ" sz="2400" dirty="0">
              <a:solidFill>
                <a:srgbClr val="C0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608003" y="1247564"/>
            <a:ext cx="468053" cy="1652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427984" y="5733256"/>
            <a:ext cx="576064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 rot="10800000" flipV="1">
            <a:off x="5148062" y="1077489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pressure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control </a:t>
            </a:r>
            <a:r>
              <a:rPr lang="cs-CZ" dirty="0" smtClean="0">
                <a:solidFill>
                  <a:srgbClr val="C00000"/>
                </a:solidFill>
              </a:rPr>
              <a:t>point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216" name="TextovéPole 9215"/>
          <p:cNvSpPr txBox="1"/>
          <p:nvPr/>
        </p:nvSpPr>
        <p:spPr>
          <a:xfrm rot="10800000" flipV="1">
            <a:off x="5004048" y="59289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pressure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control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point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6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  TLAKOVÉ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VENTILY</a:t>
            </a:r>
          </a:p>
          <a:p>
            <a:pPr algn="ctr"/>
            <a:r>
              <a:rPr lang="cs-CZ" sz="2400" b="1" dirty="0" smtClean="0">
                <a:solidFill>
                  <a:schemeClr val="tx2"/>
                </a:solidFill>
              </a:rPr>
              <a:t>přepouštěcí;  přímo řízené 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532440" y="6309320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7170" name="Picture 2" descr="C:\Users\pm001156@parker\Desktop\2014-05-16 13_33_12-HY11-3500UK_press_valve.pdf - Adobe Acrobat 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65300"/>
            <a:ext cx="7200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  TLAKOVÉ VENTILY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</a:rPr>
              <a:t>přepouštěcí;  </a:t>
            </a:r>
            <a:r>
              <a:rPr lang="cs-CZ" sz="2400" b="1" dirty="0" smtClean="0">
                <a:solidFill>
                  <a:schemeClr val="tx2"/>
                </a:solidFill>
              </a:rPr>
              <a:t>nepřímo řízené, 2-stupňové 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76456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8195" name="Picture 3" descr="C:\Users\pm001156@parker\Desktop\2014-05-16 13_39_38-HY11-3500UK_press_valve.pdf - Adobe Acrobat 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53" y="1700809"/>
            <a:ext cx="5645308" cy="42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VENTILY PRO ŘÍZENÍ PRŮTOKU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0444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9218" name="Picture 2" descr="C:\Users\pm001156@parker\Desktop\2014-05-16 13_43_25-HY11-3500UK_Slip-in_Cartridge.pdf - Adobe Acrobat 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68" y="908720"/>
            <a:ext cx="4289779" cy="58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m001156@parker\Desktop\2014-05-16 13_47_08-HY11-3500UK_Slip-in_Cartridge.pdf - Adobe Acrobat 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98613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66850" y="357301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Třístupňové řízení !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až 9500 L/min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sz="2400" b="1" dirty="0" smtClean="0">
                <a:solidFill>
                  <a:srgbClr val="FF0000"/>
                </a:solidFill>
              </a:rPr>
              <a:t>ři tlak. </a:t>
            </a:r>
            <a:r>
              <a:rPr lang="cs-CZ" sz="2400" b="1" dirty="0">
                <a:solidFill>
                  <a:srgbClr val="FF0000"/>
                </a:solidFill>
              </a:rPr>
              <a:t>s</a:t>
            </a:r>
            <a:r>
              <a:rPr lang="cs-CZ" sz="2400" b="1" dirty="0" smtClean="0">
                <a:solidFill>
                  <a:srgbClr val="FF0000"/>
                </a:solidFill>
              </a:rPr>
              <a:t>pádu 10 bar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971F5-7214-403C-BB89-D1AE06A23E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291" name="Obrázek 2" descr="W:\Technici\TRAININGS\0-Trainings FY12\Servoventily\04_Proportional_valve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59" y="2636912"/>
            <a:ext cx="649411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441575" y="5168692"/>
            <a:ext cx="437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altLang="ja-JP" sz="1600" dirty="0" smtClean="0">
                <a:latin typeface="+mj-lt"/>
                <a:ea typeface="Arial Unicode MS" pitchFamily="34" charset="-128"/>
                <a:cs typeface="Calibri" pitchFamily="34" charset="0"/>
              </a:rPr>
              <a:t>Obecné  schéma  </a:t>
            </a:r>
            <a:r>
              <a:rPr lang="cs-CZ" altLang="ja-JP" sz="1600" dirty="0">
                <a:latin typeface="+mj-lt"/>
                <a:ea typeface="Arial Unicode MS" pitchFamily="34" charset="-128"/>
                <a:cs typeface="Calibri" pitchFamily="34" charset="0"/>
              </a:rPr>
              <a:t>proporcionálního ventilu</a:t>
            </a:r>
            <a:endParaRPr lang="cs-CZ" altLang="ja-JP" sz="16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 rot="10800000" flipV="1">
            <a:off x="683568" y="440959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PROPORCIONÁLNÍ VENTILY &amp; SERVOVENTILY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000" b="1" dirty="0" smtClean="0"/>
              <a:t>4 – cestné proporcionální rozvaděče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09320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35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VENTILY &amp;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SERVOVENTILY</a:t>
            </a:r>
          </a:p>
          <a:p>
            <a:pPr algn="ctr"/>
            <a:r>
              <a:rPr lang="cs-CZ" sz="2000" b="1" dirty="0" smtClean="0">
                <a:solidFill>
                  <a:schemeClr val="tx2"/>
                </a:solidFill>
              </a:rPr>
              <a:t>4-cestné;  řízení průtoku &amp; tlaku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4448" y="6309320"/>
            <a:ext cx="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0242" name="Picture 2" descr="X:\OSHP\Sem. 4.6.14 - Prop. technika\Ke zpracování\STR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22" y="1268760"/>
            <a:ext cx="3740930" cy="53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74418" y="2492896"/>
            <a:ext cx="34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93088" y="4077071"/>
            <a:ext cx="16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24928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4149080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40152" y="1556792"/>
            <a:ext cx="266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průtok -</a:t>
            </a:r>
            <a:r>
              <a:rPr lang="en-US" dirty="0" smtClean="0">
                <a:solidFill>
                  <a:srgbClr val="C00000"/>
                </a:solidFill>
              </a:rPr>
              <a:t>&gt; </a:t>
            </a:r>
            <a:r>
              <a:rPr lang="cs-CZ" dirty="0" smtClean="0">
                <a:solidFill>
                  <a:srgbClr val="C00000"/>
                </a:solidFill>
              </a:rPr>
              <a:t>otáčky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t</a:t>
            </a:r>
            <a:r>
              <a:rPr lang="cs-CZ" dirty="0" smtClean="0">
                <a:solidFill>
                  <a:srgbClr val="C00000"/>
                </a:solidFill>
              </a:rPr>
              <a:t>lak -</a:t>
            </a:r>
            <a:r>
              <a:rPr lang="en-US" dirty="0" smtClean="0">
                <a:solidFill>
                  <a:srgbClr val="C00000"/>
                </a:solidFill>
              </a:rPr>
              <a:t>&gt; </a:t>
            </a:r>
            <a:r>
              <a:rPr lang="cs-CZ" dirty="0" smtClean="0">
                <a:solidFill>
                  <a:srgbClr val="C00000"/>
                </a:solidFill>
              </a:rPr>
              <a:t>krouticí moment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33569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 smtClean="0">
                <a:solidFill>
                  <a:srgbClr val="C00000"/>
                </a:solidFill>
              </a:rPr>
              <a:t>růtok -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cs-CZ" dirty="0" smtClean="0">
                <a:solidFill>
                  <a:srgbClr val="C00000"/>
                </a:solidFill>
              </a:rPr>
              <a:t> rychlost</a:t>
            </a:r>
          </a:p>
          <a:p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               (-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cs-CZ" dirty="0" smtClean="0">
                <a:solidFill>
                  <a:srgbClr val="C00000"/>
                </a:solidFill>
              </a:rPr>
              <a:t> poloha)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t</a:t>
            </a:r>
            <a:r>
              <a:rPr lang="cs-CZ" dirty="0" smtClean="0">
                <a:solidFill>
                  <a:srgbClr val="C00000"/>
                </a:solidFill>
              </a:rPr>
              <a:t>lak -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cs-CZ" dirty="0" smtClean="0">
                <a:solidFill>
                  <a:srgbClr val="C00000"/>
                </a:solidFill>
              </a:rPr>
              <a:t> síla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chemeClr val="tx2"/>
                </a:solidFill>
              </a:rPr>
              <a:t>PROPORCIONÁLNÍ VENTILY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versus </a:t>
            </a:r>
            <a:r>
              <a:rPr lang="cs-CZ" altLang="cs-CZ" sz="2400" b="1" dirty="0">
                <a:solidFill>
                  <a:schemeClr val="tx2"/>
                </a:solidFill>
              </a:rPr>
              <a:t>SERVOVENTILY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05273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Proporcionální ventily:</a:t>
            </a:r>
            <a:endParaRPr lang="cs-CZ" sz="2400" u="sng" dirty="0"/>
          </a:p>
        </p:txBody>
      </p:sp>
      <p:sp>
        <p:nvSpPr>
          <p:cNvPr id="4" name="TextovéPole 3"/>
          <p:cNvSpPr txBox="1"/>
          <p:nvPr/>
        </p:nvSpPr>
        <p:spPr>
          <a:xfrm rot="10800000" flipV="1">
            <a:off x="8676456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77281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Solenoidem přímo ovládané šoupátko v případě ventilů malých světlostí, tj. pro řízení menších průtoků.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Když 2-stupňové, v 1. stupni pilot se solenoidem přímo  ovládaným šoupátkem.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Někdy šoupátko jen v ocelolitinovém tělese, jindy v pouzdře.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Někdy proporcionalita výchylky šoupátka jen pružinou, jindy el. </a:t>
            </a:r>
            <a:r>
              <a:rPr lang="cs-CZ" sz="2400" dirty="0"/>
              <a:t>z</a:t>
            </a:r>
            <a:r>
              <a:rPr lang="cs-CZ" sz="2400" dirty="0" smtClean="0"/>
              <a:t>pětná vazba.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Celkově: </a:t>
            </a:r>
            <a:r>
              <a:rPr lang="cs-CZ" sz="2400" dirty="0" smtClean="0">
                <a:solidFill>
                  <a:srgbClr val="FF0000"/>
                </a:solidFill>
              </a:rPr>
              <a:t>provedení technologicky méně náročné, proto cenově dostupnější.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Výhoda proti servoventilům: Méně náročné na čistotu oleje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Jmenovitý průtok se udává při tlakovém spádu 5 bar na hraně šoupátka resp. 10 bar (1 Mpa) na celém ventilu (P-A + B-T)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29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653</Words>
  <Application>Microsoft Office PowerPoint</Application>
  <PresentationFormat>Předvádění na obrazovce (4:3)</PresentationFormat>
  <Paragraphs>172</Paragraphs>
  <Slides>25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Motiv sady Office</vt:lpstr>
      <vt:lpstr>CorelDRAW</vt:lpstr>
      <vt:lpstr>Photo Editor Photo</vt:lpstr>
      <vt:lpstr>Acrobat Document</vt:lpstr>
      <vt:lpstr>PROPORCIONÁLNÍ  TECHNIKA  V  HYDRAULICE  Seminář 4. června 2014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PROPORCIONÁLNÍ  VENTILY  4 – cestné, přímo řízené šoupátko</vt:lpstr>
      <vt:lpstr>Prezentace aplikace PowerPoint</vt:lpstr>
      <vt:lpstr>Prezentace aplikace PowerPoint</vt:lpstr>
      <vt:lpstr>Prezentace aplikace PowerPoint</vt:lpstr>
      <vt:lpstr>SERVOVENTILY</vt:lpstr>
      <vt:lpstr>SERVOVENTILY servoventily ovládané torque-motorem;  pilot s výkyvnou tryskou; mech. zpětná vazba</vt:lpstr>
      <vt:lpstr>SERVOVENTILY servoventily ovládané torque-motorem;  pilot s výkyvnou tryskou; el. zpětná vazba</vt:lpstr>
      <vt:lpstr>SERVOVENTILY 3-stupňové provedení pro řízení velmi vysokých průtoků             (stovky L/min) </vt:lpstr>
      <vt:lpstr>SERVOVENTILY</vt:lpstr>
      <vt:lpstr>PROPORCIONÁLNÍ VENTILY &amp; SERVOVENTILY Statická charakteristika průtoková</vt:lpstr>
      <vt:lpstr>Prezentace aplikace PowerPoint</vt:lpstr>
      <vt:lpstr>PROPORCIONÁLNÍ VENTILY &amp; SERVOVENTILY Statická charakteristika tlaková</vt:lpstr>
      <vt:lpstr>PROPORCIONÁLNÍ VENTILY &amp; SERVOVENTILY</vt:lpstr>
      <vt:lpstr>Prezentace aplikace PowerPoint</vt:lpstr>
      <vt:lpstr>PROPORCIONÁLNÍ VENTILY &amp; SERVOVENTILY</vt:lpstr>
      <vt:lpstr>PROPORCIONÁLNÍ VENTILY &amp; SERVOVENTILY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Premek</dc:creator>
  <cp:lastModifiedBy>Hana Valentová</cp:lastModifiedBy>
  <cp:revision>124</cp:revision>
  <dcterms:created xsi:type="dcterms:W3CDTF">2014-04-24T13:44:49Z</dcterms:created>
  <dcterms:modified xsi:type="dcterms:W3CDTF">2014-06-04T13:56:19Z</dcterms:modified>
</cp:coreProperties>
</file>