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64"/>
  </p:notesMasterIdLst>
  <p:handoutMasterIdLst>
    <p:handoutMasterId r:id="rId65"/>
  </p:handoutMasterIdLst>
  <p:sldIdLst>
    <p:sldId id="366" r:id="rId2"/>
    <p:sldId id="325" r:id="rId3"/>
    <p:sldId id="382" r:id="rId4"/>
    <p:sldId id="383" r:id="rId5"/>
    <p:sldId id="326" r:id="rId6"/>
    <p:sldId id="332" r:id="rId7"/>
    <p:sldId id="329" r:id="rId8"/>
    <p:sldId id="330" r:id="rId9"/>
    <p:sldId id="333" r:id="rId10"/>
    <p:sldId id="417" r:id="rId11"/>
    <p:sldId id="415" r:id="rId12"/>
    <p:sldId id="418" r:id="rId13"/>
    <p:sldId id="416" r:id="rId14"/>
    <p:sldId id="419" r:id="rId15"/>
    <p:sldId id="420" r:id="rId16"/>
    <p:sldId id="458" r:id="rId17"/>
    <p:sldId id="414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443" r:id="rId41"/>
    <p:sldId id="444" r:id="rId42"/>
    <p:sldId id="445" r:id="rId43"/>
    <p:sldId id="446" r:id="rId44"/>
    <p:sldId id="447" r:id="rId45"/>
    <p:sldId id="461" r:id="rId46"/>
    <p:sldId id="462" r:id="rId47"/>
    <p:sldId id="463" r:id="rId48"/>
    <p:sldId id="448" r:id="rId49"/>
    <p:sldId id="449" r:id="rId50"/>
    <p:sldId id="450" r:id="rId51"/>
    <p:sldId id="451" r:id="rId52"/>
    <p:sldId id="452" r:id="rId53"/>
    <p:sldId id="453" r:id="rId54"/>
    <p:sldId id="454" r:id="rId55"/>
    <p:sldId id="459" r:id="rId56"/>
    <p:sldId id="460" r:id="rId57"/>
    <p:sldId id="455" r:id="rId58"/>
    <p:sldId id="456" r:id="rId59"/>
    <p:sldId id="457" r:id="rId60"/>
    <p:sldId id="360" r:id="rId61"/>
    <p:sldId id="361" r:id="rId62"/>
    <p:sldId id="374" r:id="rId63"/>
  </p:sldIdLst>
  <p:sldSz cx="9144000" cy="6858000" type="screen4x3"/>
  <p:notesSz cx="10007600" cy="6794500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6F6F6"/>
    <a:srgbClr val="EFF7FB"/>
    <a:srgbClr val="BFDAE8"/>
    <a:srgbClr val="0091DC"/>
    <a:srgbClr val="868E93"/>
    <a:srgbClr val="D8DCE1"/>
    <a:srgbClr val="DBEAF5"/>
    <a:srgbClr val="CCEC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954" autoAdjust="0"/>
    <p:restoredTop sz="94717" autoAdjust="0"/>
  </p:normalViewPr>
  <p:slideViewPr>
    <p:cSldViewPr showGuides="1">
      <p:cViewPr varScale="1">
        <p:scale>
          <a:sx n="111" d="100"/>
          <a:sy n="111" d="100"/>
        </p:scale>
        <p:origin x="-2286" y="-96"/>
      </p:cViewPr>
      <p:guideLst>
        <p:guide orient="horz" pos="1888"/>
        <p:guide orient="horz" pos="1298"/>
        <p:guide orient="horz" pos="1480"/>
        <p:guide orient="horz" pos="2523"/>
        <p:guide orient="horz" pos="2931"/>
        <p:guide orient="horz"/>
        <p:guide orient="horz" pos="4110"/>
        <p:guide orient="horz" pos="921"/>
        <p:guide pos="3152"/>
        <p:guide pos="158"/>
        <p:guide pos="5738"/>
        <p:guide pos="1250"/>
        <p:guide pos="3107"/>
        <p:guide pos="5647"/>
        <p:guide pos="3742"/>
        <p:guide pos="546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16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Val val="1"/>
            <c:showLeaderLines val="1"/>
          </c:dLbls>
          <c:cat>
            <c:strRef>
              <c:f>Tabelle1!$B$7:$B$11</c:f>
              <c:strCache>
                <c:ptCount val="5"/>
                <c:pt idx="0">
                  <c:v>Stationary Hydraulics</c:v>
                </c:pt>
                <c:pt idx="1">
                  <c:v>MH - Construction</c:v>
                </c:pt>
                <c:pt idx="2">
                  <c:v>MH - Agriculture</c:v>
                </c:pt>
                <c:pt idx="3">
                  <c:v>MH - Material Handling</c:v>
                </c:pt>
                <c:pt idx="4">
                  <c:v>MH - Others</c:v>
                </c:pt>
              </c:strCache>
            </c:strRef>
          </c:cat>
          <c:val>
            <c:numRef>
              <c:f>Tabelle1!$C$7:$C$11</c:f>
              <c:numCache>
                <c:formatCode>0%</c:formatCode>
                <c:ptCount val="5"/>
                <c:pt idx="0">
                  <c:v>0.42000000000000032</c:v>
                </c:pt>
                <c:pt idx="1">
                  <c:v>0.23</c:v>
                </c:pt>
                <c:pt idx="2">
                  <c:v>0.11000000000000008</c:v>
                </c:pt>
                <c:pt idx="3">
                  <c:v>0.1</c:v>
                </c:pt>
                <c:pt idx="4">
                  <c:v>0.14000000000000001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600" b="1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88256-3740-4C20-BE5A-8A789CE6EC61}" type="doc">
      <dgm:prSet loTypeId="urn:microsoft.com/office/officeart/2005/8/layout/hProcess9" loCatId="process" qsTypeId="urn:microsoft.com/office/officeart/2005/8/quickstyle/simple1" qsCatId="simple" csTypeId="urn:microsoft.com/office/officeart/2005/8/colors/accent6_5" csCatId="accent6" phldr="1"/>
      <dgm:spPr/>
    </dgm:pt>
    <dgm:pt modelId="{F533CD0A-CF0D-41C9-A7DB-A1797C6C8E96}">
      <dgm:prSet phldrT="[Text]" custT="1"/>
      <dgm:spPr/>
      <dgm:t>
        <a:bodyPr/>
        <a:lstStyle/>
        <a:p>
          <a:r>
            <a:rPr lang="cs-CZ" sz="1800" b="1" noProof="0" dirty="0" smtClean="0"/>
            <a:t>Základní Hydraulika</a:t>
          </a:r>
          <a:endParaRPr lang="en-US" sz="1800" b="1" noProof="0" dirty="0"/>
        </a:p>
      </dgm:t>
    </dgm:pt>
    <dgm:pt modelId="{19D0B9B7-0845-41AD-9E72-3CB38D0C7573}" type="parTrans" cxnId="{5AD34FC9-27A1-4FB2-B618-DED3EE5E6B33}">
      <dgm:prSet/>
      <dgm:spPr/>
      <dgm:t>
        <a:bodyPr/>
        <a:lstStyle/>
        <a:p>
          <a:endParaRPr lang="en-GB"/>
        </a:p>
      </dgm:t>
    </dgm:pt>
    <dgm:pt modelId="{343D21F1-E0EE-4D9B-B993-3EEE0D1903E7}" type="sibTrans" cxnId="{5AD34FC9-27A1-4FB2-B618-DED3EE5E6B33}">
      <dgm:prSet/>
      <dgm:spPr/>
      <dgm:t>
        <a:bodyPr/>
        <a:lstStyle/>
        <a:p>
          <a:endParaRPr lang="en-GB"/>
        </a:p>
      </dgm:t>
    </dgm:pt>
    <dgm:pt modelId="{CC5A86C4-A771-410E-9872-AACD129E50A6}">
      <dgm:prSet phldrT="[Text]" custT="1"/>
      <dgm:spPr/>
      <dgm:t>
        <a:bodyPr/>
        <a:lstStyle/>
        <a:p>
          <a:r>
            <a:rPr lang="en-US" sz="1800" b="1" noProof="0" dirty="0" err="1" smtClean="0"/>
            <a:t>Mobi</a:t>
          </a:r>
          <a:r>
            <a:rPr lang="cs-CZ" sz="1800" b="1" noProof="0" dirty="0" err="1" smtClean="0"/>
            <a:t>lní</a:t>
          </a:r>
          <a:r>
            <a:rPr lang="en-US" sz="1800" b="1" noProof="0" dirty="0" smtClean="0"/>
            <a:t> </a:t>
          </a:r>
          <a:br>
            <a:rPr lang="en-US" sz="1800" b="1" noProof="0" dirty="0" smtClean="0"/>
          </a:br>
          <a:r>
            <a:rPr lang="en-US" sz="1800" b="1" noProof="0" dirty="0" err="1" smtClean="0"/>
            <a:t>Hydrauli</a:t>
          </a:r>
          <a:r>
            <a:rPr lang="cs-CZ" sz="1800" b="1" noProof="0" dirty="0" err="1" smtClean="0"/>
            <a:t>ka</a:t>
          </a:r>
          <a:r>
            <a:rPr lang="en-US" sz="1800" b="1" noProof="0" dirty="0" smtClean="0"/>
            <a:t> </a:t>
          </a:r>
          <a:br>
            <a:rPr lang="en-US" sz="1800" b="1" noProof="0" dirty="0" smtClean="0"/>
          </a:br>
          <a:r>
            <a:rPr lang="en-US" sz="1800" b="1" noProof="0" dirty="0" err="1" smtClean="0"/>
            <a:t>Specifi</a:t>
          </a:r>
          <a:r>
            <a:rPr lang="cs-CZ" sz="1800" b="1" noProof="0" dirty="0" err="1" smtClean="0"/>
            <a:t>ka</a:t>
          </a:r>
          <a:endParaRPr lang="en-US" sz="1800" b="1" noProof="0" dirty="0"/>
        </a:p>
      </dgm:t>
    </dgm:pt>
    <dgm:pt modelId="{954DDB1B-24FC-4C97-A740-2B001474941D}" type="parTrans" cxnId="{3A5BA7AD-F5B2-412A-A650-F6E6D9832F11}">
      <dgm:prSet/>
      <dgm:spPr/>
      <dgm:t>
        <a:bodyPr/>
        <a:lstStyle/>
        <a:p>
          <a:endParaRPr lang="en-GB"/>
        </a:p>
      </dgm:t>
    </dgm:pt>
    <dgm:pt modelId="{4C9D8655-3B42-4F38-A844-BC2613E6C55F}" type="sibTrans" cxnId="{3A5BA7AD-F5B2-412A-A650-F6E6D9832F11}">
      <dgm:prSet/>
      <dgm:spPr/>
      <dgm:t>
        <a:bodyPr/>
        <a:lstStyle/>
        <a:p>
          <a:endParaRPr lang="en-GB"/>
        </a:p>
      </dgm:t>
    </dgm:pt>
    <dgm:pt modelId="{A7C010C4-E9DD-473B-8BA9-45A56696617D}">
      <dgm:prSet phldrT="[Text]" custT="1"/>
      <dgm:spPr/>
      <dgm:t>
        <a:bodyPr/>
        <a:lstStyle/>
        <a:p>
          <a:r>
            <a:rPr lang="en-US" sz="1800" b="1" noProof="0" dirty="0" smtClean="0"/>
            <a:t>Training </a:t>
          </a:r>
          <a:r>
            <a:rPr lang="cs-CZ" sz="1800" b="1" noProof="0" dirty="0" smtClean="0"/>
            <a:t>na stroji</a:t>
          </a:r>
          <a:endParaRPr lang="en-US" sz="1800" b="1" noProof="0" dirty="0"/>
        </a:p>
      </dgm:t>
    </dgm:pt>
    <dgm:pt modelId="{AE791615-0AAC-49F5-B791-ADED75B0BC6A}" type="parTrans" cxnId="{70662BF1-6BA8-419F-A8A1-228E584DCD8C}">
      <dgm:prSet/>
      <dgm:spPr/>
      <dgm:t>
        <a:bodyPr/>
        <a:lstStyle/>
        <a:p>
          <a:endParaRPr lang="en-GB"/>
        </a:p>
      </dgm:t>
    </dgm:pt>
    <dgm:pt modelId="{C9C83899-B964-49C8-B3AA-D24CC92B3CE4}" type="sibTrans" cxnId="{70662BF1-6BA8-419F-A8A1-228E584DCD8C}">
      <dgm:prSet/>
      <dgm:spPr/>
      <dgm:t>
        <a:bodyPr/>
        <a:lstStyle/>
        <a:p>
          <a:endParaRPr lang="en-GB"/>
        </a:p>
      </dgm:t>
    </dgm:pt>
    <dgm:pt modelId="{3BC6EF35-CEC6-4D11-8FBA-DB637D4D7A7A}" type="pres">
      <dgm:prSet presAssocID="{98A88256-3740-4C20-BE5A-8A789CE6EC61}" presName="CompostProcess" presStyleCnt="0">
        <dgm:presLayoutVars>
          <dgm:dir/>
          <dgm:resizeHandles val="exact"/>
        </dgm:presLayoutVars>
      </dgm:prSet>
      <dgm:spPr/>
    </dgm:pt>
    <dgm:pt modelId="{7FF4B602-F0C3-4326-BB38-C07286DE0D89}" type="pres">
      <dgm:prSet presAssocID="{98A88256-3740-4C20-BE5A-8A789CE6EC61}" presName="arrow" presStyleLbl="bgShp" presStyleIdx="0" presStyleCnt="1"/>
      <dgm:spPr/>
    </dgm:pt>
    <dgm:pt modelId="{52585582-EAA5-4F45-84D7-90C9BBA58554}" type="pres">
      <dgm:prSet presAssocID="{98A88256-3740-4C20-BE5A-8A789CE6EC61}" presName="linearProcess" presStyleCnt="0"/>
      <dgm:spPr/>
    </dgm:pt>
    <dgm:pt modelId="{4AE80709-8168-4C55-BDAB-C7882888578C}" type="pres">
      <dgm:prSet presAssocID="{F533CD0A-CF0D-41C9-A7DB-A1797C6C8E9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9022C8-0229-463E-B737-3CBCC4E38502}" type="pres">
      <dgm:prSet presAssocID="{343D21F1-E0EE-4D9B-B993-3EEE0D1903E7}" presName="sibTrans" presStyleCnt="0"/>
      <dgm:spPr/>
    </dgm:pt>
    <dgm:pt modelId="{9E4883FD-51A3-4874-B299-5C737D36CCB3}" type="pres">
      <dgm:prSet presAssocID="{CC5A86C4-A771-410E-9872-AACD129E50A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04541A-FD10-48CF-9F86-06C775933CFE}" type="pres">
      <dgm:prSet presAssocID="{4C9D8655-3B42-4F38-A844-BC2613E6C55F}" presName="sibTrans" presStyleCnt="0"/>
      <dgm:spPr/>
    </dgm:pt>
    <dgm:pt modelId="{C503B96A-6217-4B3D-BC46-6C174A2C86D5}" type="pres">
      <dgm:prSet presAssocID="{A7C010C4-E9DD-473B-8BA9-45A56696617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5BA7AD-F5B2-412A-A650-F6E6D9832F11}" srcId="{98A88256-3740-4C20-BE5A-8A789CE6EC61}" destId="{CC5A86C4-A771-410E-9872-AACD129E50A6}" srcOrd="1" destOrd="0" parTransId="{954DDB1B-24FC-4C97-A740-2B001474941D}" sibTransId="{4C9D8655-3B42-4F38-A844-BC2613E6C55F}"/>
    <dgm:cxn modelId="{5AD34FC9-27A1-4FB2-B618-DED3EE5E6B33}" srcId="{98A88256-3740-4C20-BE5A-8A789CE6EC61}" destId="{F533CD0A-CF0D-41C9-A7DB-A1797C6C8E96}" srcOrd="0" destOrd="0" parTransId="{19D0B9B7-0845-41AD-9E72-3CB38D0C7573}" sibTransId="{343D21F1-E0EE-4D9B-B993-3EEE0D1903E7}"/>
    <dgm:cxn modelId="{3FEEF8CB-8DCA-4FA5-B555-E0AA4BF3F016}" type="presOf" srcId="{CC5A86C4-A771-410E-9872-AACD129E50A6}" destId="{9E4883FD-51A3-4874-B299-5C737D36CCB3}" srcOrd="0" destOrd="0" presId="urn:microsoft.com/office/officeart/2005/8/layout/hProcess9"/>
    <dgm:cxn modelId="{26BE6590-2E22-4DF5-A892-F579B2BECB6D}" type="presOf" srcId="{A7C010C4-E9DD-473B-8BA9-45A56696617D}" destId="{C503B96A-6217-4B3D-BC46-6C174A2C86D5}" srcOrd="0" destOrd="0" presId="urn:microsoft.com/office/officeart/2005/8/layout/hProcess9"/>
    <dgm:cxn modelId="{70662BF1-6BA8-419F-A8A1-228E584DCD8C}" srcId="{98A88256-3740-4C20-BE5A-8A789CE6EC61}" destId="{A7C010C4-E9DD-473B-8BA9-45A56696617D}" srcOrd="2" destOrd="0" parTransId="{AE791615-0AAC-49F5-B791-ADED75B0BC6A}" sibTransId="{C9C83899-B964-49C8-B3AA-D24CC92B3CE4}"/>
    <dgm:cxn modelId="{3DBF72D6-038D-409A-9566-7271E4EAEF14}" type="presOf" srcId="{98A88256-3740-4C20-BE5A-8A789CE6EC61}" destId="{3BC6EF35-CEC6-4D11-8FBA-DB637D4D7A7A}" srcOrd="0" destOrd="0" presId="urn:microsoft.com/office/officeart/2005/8/layout/hProcess9"/>
    <dgm:cxn modelId="{D5819AD2-3DAA-4D27-9923-69B073497DBE}" type="presOf" srcId="{F533CD0A-CF0D-41C9-A7DB-A1797C6C8E96}" destId="{4AE80709-8168-4C55-BDAB-C7882888578C}" srcOrd="0" destOrd="0" presId="urn:microsoft.com/office/officeart/2005/8/layout/hProcess9"/>
    <dgm:cxn modelId="{066E5045-9EDF-47A9-AC52-64D9F02C5C4D}" type="presParOf" srcId="{3BC6EF35-CEC6-4D11-8FBA-DB637D4D7A7A}" destId="{7FF4B602-F0C3-4326-BB38-C07286DE0D89}" srcOrd="0" destOrd="0" presId="urn:microsoft.com/office/officeart/2005/8/layout/hProcess9"/>
    <dgm:cxn modelId="{52B58B29-1D70-43AA-B037-EE38E5B9E78C}" type="presParOf" srcId="{3BC6EF35-CEC6-4D11-8FBA-DB637D4D7A7A}" destId="{52585582-EAA5-4F45-84D7-90C9BBA58554}" srcOrd="1" destOrd="0" presId="urn:microsoft.com/office/officeart/2005/8/layout/hProcess9"/>
    <dgm:cxn modelId="{5F570CF2-EAD1-40C4-AA61-6C4CFE6C8EE1}" type="presParOf" srcId="{52585582-EAA5-4F45-84D7-90C9BBA58554}" destId="{4AE80709-8168-4C55-BDAB-C7882888578C}" srcOrd="0" destOrd="0" presId="urn:microsoft.com/office/officeart/2005/8/layout/hProcess9"/>
    <dgm:cxn modelId="{424A8869-BE8E-4D67-9528-6A955EC736AA}" type="presParOf" srcId="{52585582-EAA5-4F45-84D7-90C9BBA58554}" destId="{229022C8-0229-463E-B737-3CBCC4E38502}" srcOrd="1" destOrd="0" presId="urn:microsoft.com/office/officeart/2005/8/layout/hProcess9"/>
    <dgm:cxn modelId="{32AE6493-F1C9-4FF2-ACAD-232E2E2FEC80}" type="presParOf" srcId="{52585582-EAA5-4F45-84D7-90C9BBA58554}" destId="{9E4883FD-51A3-4874-B299-5C737D36CCB3}" srcOrd="2" destOrd="0" presId="urn:microsoft.com/office/officeart/2005/8/layout/hProcess9"/>
    <dgm:cxn modelId="{C6C1958A-5C2F-4AFC-A2D0-5570B20877A5}" type="presParOf" srcId="{52585582-EAA5-4F45-84D7-90C9BBA58554}" destId="{1D04541A-FD10-48CF-9F86-06C775933CFE}" srcOrd="3" destOrd="0" presId="urn:microsoft.com/office/officeart/2005/8/layout/hProcess9"/>
    <dgm:cxn modelId="{F37CF8E6-4B1C-438D-BEF7-F38DB36CCD15}" type="presParOf" srcId="{52585582-EAA5-4F45-84D7-90C9BBA58554}" destId="{C503B96A-6217-4B3D-BC46-6C174A2C86D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F4B602-F0C3-4326-BB38-C07286DE0D89}">
      <dsp:nvSpPr>
        <dsp:cNvPr id="0" name=""/>
        <dsp:cNvSpPr/>
      </dsp:nvSpPr>
      <dsp:spPr>
        <a:xfrm>
          <a:off x="551858" y="0"/>
          <a:ext cx="6254396" cy="2643206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80709-8168-4C55-BDAB-C7882888578C}">
      <dsp:nvSpPr>
        <dsp:cNvPr id="0" name=""/>
        <dsp:cNvSpPr/>
      </dsp:nvSpPr>
      <dsp:spPr>
        <a:xfrm>
          <a:off x="0" y="792961"/>
          <a:ext cx="2207434" cy="105728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noProof="0" dirty="0" smtClean="0"/>
            <a:t>Základní Hydraulika</a:t>
          </a:r>
          <a:endParaRPr lang="en-US" sz="1800" b="1" kern="1200" noProof="0" dirty="0"/>
        </a:p>
      </dsp:txBody>
      <dsp:txXfrm>
        <a:off x="0" y="792961"/>
        <a:ext cx="2207434" cy="1057282"/>
      </dsp:txXfrm>
    </dsp:sp>
    <dsp:sp modelId="{9E4883FD-51A3-4874-B299-5C737D36CCB3}">
      <dsp:nvSpPr>
        <dsp:cNvPr id="0" name=""/>
        <dsp:cNvSpPr/>
      </dsp:nvSpPr>
      <dsp:spPr>
        <a:xfrm>
          <a:off x="2575339" y="792961"/>
          <a:ext cx="2207434" cy="105728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err="1" smtClean="0"/>
            <a:t>Mobi</a:t>
          </a:r>
          <a:r>
            <a:rPr lang="cs-CZ" sz="1800" b="1" kern="1200" noProof="0" dirty="0" err="1" smtClean="0"/>
            <a:t>lní</a:t>
          </a:r>
          <a:r>
            <a:rPr lang="en-US" sz="1800" b="1" kern="1200" noProof="0" dirty="0" smtClean="0"/>
            <a:t> </a:t>
          </a:r>
          <a:br>
            <a:rPr lang="en-US" sz="1800" b="1" kern="1200" noProof="0" dirty="0" smtClean="0"/>
          </a:br>
          <a:r>
            <a:rPr lang="en-US" sz="1800" b="1" kern="1200" noProof="0" dirty="0" err="1" smtClean="0"/>
            <a:t>Hydrauli</a:t>
          </a:r>
          <a:r>
            <a:rPr lang="cs-CZ" sz="1800" b="1" kern="1200" noProof="0" dirty="0" err="1" smtClean="0"/>
            <a:t>ka</a:t>
          </a:r>
          <a:r>
            <a:rPr lang="en-US" sz="1800" b="1" kern="1200" noProof="0" dirty="0" smtClean="0"/>
            <a:t> </a:t>
          </a:r>
          <a:br>
            <a:rPr lang="en-US" sz="1800" b="1" kern="1200" noProof="0" dirty="0" smtClean="0"/>
          </a:br>
          <a:r>
            <a:rPr lang="en-US" sz="1800" b="1" kern="1200" noProof="0" dirty="0" err="1" smtClean="0"/>
            <a:t>Specifi</a:t>
          </a:r>
          <a:r>
            <a:rPr lang="cs-CZ" sz="1800" b="1" kern="1200" noProof="0" dirty="0" err="1" smtClean="0"/>
            <a:t>ka</a:t>
          </a:r>
          <a:endParaRPr lang="en-US" sz="1800" b="1" kern="1200" noProof="0" dirty="0"/>
        </a:p>
      </dsp:txBody>
      <dsp:txXfrm>
        <a:off x="2575339" y="792961"/>
        <a:ext cx="2207434" cy="1057282"/>
      </dsp:txXfrm>
    </dsp:sp>
    <dsp:sp modelId="{C503B96A-6217-4B3D-BC46-6C174A2C86D5}">
      <dsp:nvSpPr>
        <dsp:cNvPr id="0" name=""/>
        <dsp:cNvSpPr/>
      </dsp:nvSpPr>
      <dsp:spPr>
        <a:xfrm>
          <a:off x="5150679" y="792961"/>
          <a:ext cx="2207434" cy="105728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/>
            <a:t>Training </a:t>
          </a:r>
          <a:r>
            <a:rPr lang="cs-CZ" sz="1800" b="1" kern="1200" noProof="0" dirty="0" smtClean="0"/>
            <a:t>na stroji</a:t>
          </a:r>
          <a:endParaRPr lang="en-US" sz="1800" b="1" kern="1200" noProof="0" dirty="0"/>
        </a:p>
      </dsp:txBody>
      <dsp:txXfrm>
        <a:off x="5150679" y="792961"/>
        <a:ext cx="2207434" cy="1057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5594" cy="339780"/>
          </a:xfrm>
          <a:prstGeom prst="rect">
            <a:avLst/>
          </a:prstGeom>
        </p:spPr>
        <p:txBody>
          <a:bodyPr vert="horz" lIns="92876" tIns="46438" rIns="92876" bIns="46438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69623" y="0"/>
            <a:ext cx="4335594" cy="339780"/>
          </a:xfrm>
          <a:prstGeom prst="rect">
            <a:avLst/>
          </a:prstGeom>
        </p:spPr>
        <p:txBody>
          <a:bodyPr vert="horz" lIns="92876" tIns="46438" rIns="92876" bIns="46438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2A2C399-7867-4D19-933A-755352E1188C}" type="datetimeFigureOut">
              <a:rPr lang="en-GB"/>
              <a:pPr>
                <a:defRPr/>
              </a:pPr>
              <a:t>02/12/2014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3628"/>
            <a:ext cx="4335594" cy="339779"/>
          </a:xfrm>
          <a:prstGeom prst="rect">
            <a:avLst/>
          </a:prstGeom>
        </p:spPr>
        <p:txBody>
          <a:bodyPr vert="horz" lIns="92876" tIns="46438" rIns="92876" bIns="46438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69623" y="6453628"/>
            <a:ext cx="4335594" cy="339779"/>
          </a:xfrm>
          <a:prstGeom prst="rect">
            <a:avLst/>
          </a:prstGeom>
        </p:spPr>
        <p:txBody>
          <a:bodyPr vert="horz" lIns="92876" tIns="46438" rIns="92876" bIns="46438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7BBDE5B-9A7B-42B6-94C8-39BEB7F01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9724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5594" cy="339780"/>
          </a:xfrm>
          <a:prstGeom prst="rect">
            <a:avLst/>
          </a:prstGeom>
        </p:spPr>
        <p:txBody>
          <a:bodyPr vert="horz" lIns="92876" tIns="46438" rIns="92876" bIns="46438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69623" y="0"/>
            <a:ext cx="4335594" cy="339780"/>
          </a:xfrm>
          <a:prstGeom prst="rect">
            <a:avLst/>
          </a:prstGeom>
        </p:spPr>
        <p:txBody>
          <a:bodyPr vert="horz" lIns="92876" tIns="46438" rIns="92876" bIns="46438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FF2CF8D-4032-443C-BCBC-74CC512D1B2A}" type="datetimeFigureOut">
              <a:rPr lang="en-GB"/>
              <a:pPr>
                <a:defRPr/>
              </a:pPr>
              <a:t>02/12/2014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03588" y="508000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6" tIns="46438" rIns="92876" bIns="46438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00522" y="3227360"/>
            <a:ext cx="8006557" cy="3058017"/>
          </a:xfrm>
          <a:prstGeom prst="rect">
            <a:avLst/>
          </a:prstGeom>
        </p:spPr>
        <p:txBody>
          <a:bodyPr vert="horz" lIns="92876" tIns="46438" rIns="92876" bIns="46438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3628"/>
            <a:ext cx="4335594" cy="339779"/>
          </a:xfrm>
          <a:prstGeom prst="rect">
            <a:avLst/>
          </a:prstGeom>
        </p:spPr>
        <p:txBody>
          <a:bodyPr vert="horz" lIns="92876" tIns="46438" rIns="92876" bIns="46438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69623" y="6453628"/>
            <a:ext cx="4335594" cy="339779"/>
          </a:xfrm>
          <a:prstGeom prst="rect">
            <a:avLst/>
          </a:prstGeom>
        </p:spPr>
        <p:txBody>
          <a:bodyPr vert="horz" lIns="92876" tIns="46438" rIns="92876" bIns="46438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F31BE2F-598E-4DB2-9819-89CB223B0B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5411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1BE2F-598E-4DB2-9819-89CB223B0BD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D22EA51-757C-46CF-9DB5-6DAD2D713A96}" type="datetime1">
              <a:rPr lang="de-DE" altLang="en-US"/>
              <a:pPr/>
              <a:t>02.12.2014</a:t>
            </a:fld>
            <a:endParaRPr lang="de-DE" altLang="en-US"/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11EA9-6AC6-45BD-B13C-C52871760D66}" type="slidenum">
              <a:rPr lang="de-DE" altLang="en-US"/>
              <a:pPr/>
              <a:t>58</a:t>
            </a:fld>
            <a:endParaRPr lang="de-DE" altLang="en-US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8350" y="512763"/>
            <a:ext cx="3387725" cy="2540000"/>
          </a:xfrm>
          <a:ln w="12700" cap="flat">
            <a:solidFill>
              <a:schemeClr val="tx1"/>
            </a:solidFill>
          </a:ln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4040" y="3226313"/>
            <a:ext cx="7337215" cy="3057525"/>
          </a:xfrm>
          <a:noFill/>
          <a:ln/>
        </p:spPr>
        <p:txBody>
          <a:bodyPr lIns="93655" tIns="46827" rIns="93655" bIns="46827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B2FDDB-D6FB-438B-B7E5-7515176B6DB5}" type="datetime1">
              <a:rPr lang="de-DE" altLang="en-US"/>
              <a:pPr/>
              <a:t>02.12.2014</a:t>
            </a:fld>
            <a:endParaRPr lang="de-DE" altLang="en-US"/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4E645-B556-4FB8-BA0D-43DE89F77F55}" type="slidenum">
              <a:rPr lang="de-DE" altLang="en-US"/>
              <a:pPr/>
              <a:t>59</a:t>
            </a:fld>
            <a:endParaRPr lang="de-DE" altLang="en-US"/>
          </a:p>
        </p:txBody>
      </p:sp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5670820" y="6451"/>
            <a:ext cx="4336780" cy="3171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7829" name="Rectangle 3"/>
          <p:cNvSpPr>
            <a:spLocks noChangeArrowheads="1"/>
          </p:cNvSpPr>
          <p:nvPr/>
        </p:nvSpPr>
        <p:spPr bwMode="auto">
          <a:xfrm>
            <a:off x="5670820" y="6469826"/>
            <a:ext cx="4336780" cy="3171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377" tIns="0" rIns="19377" bIns="0" anchor="b"/>
          <a:lstStyle/>
          <a:p>
            <a:pPr algn="r" defTabSz="774700">
              <a:lnSpc>
                <a:spcPct val="100000"/>
              </a:lnSpc>
            </a:pPr>
            <a:r>
              <a:rPr lang="de-DE" sz="1000" b="0" i="1">
                <a:solidFill>
                  <a:schemeClr val="tx1"/>
                </a:solidFill>
                <a:latin typeface="Times New Roman" pitchFamily="18" charset="0"/>
              </a:rPr>
              <a:t>46</a:t>
            </a:r>
          </a:p>
        </p:txBody>
      </p:sp>
      <p:sp>
        <p:nvSpPr>
          <p:cNvPr id="77830" name="Rectangle 4"/>
          <p:cNvSpPr>
            <a:spLocks noChangeArrowheads="1"/>
          </p:cNvSpPr>
          <p:nvPr/>
        </p:nvSpPr>
        <p:spPr bwMode="auto">
          <a:xfrm>
            <a:off x="1" y="6469826"/>
            <a:ext cx="4336781" cy="3171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7831" name="Rectangle 5"/>
          <p:cNvSpPr>
            <a:spLocks noChangeArrowheads="1"/>
          </p:cNvSpPr>
          <p:nvPr/>
        </p:nvSpPr>
        <p:spPr bwMode="auto">
          <a:xfrm>
            <a:off x="1" y="6451"/>
            <a:ext cx="4336781" cy="3171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783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36348" y="3229538"/>
            <a:ext cx="7334906" cy="2674797"/>
          </a:xfrm>
          <a:noFill/>
          <a:ln/>
        </p:spPr>
        <p:txBody>
          <a:bodyPr lIns="92040" tIns="45212" rIns="92040" bIns="45212"/>
          <a:lstStyle/>
          <a:p>
            <a:endParaRPr lang="en-GB" smtClean="0"/>
          </a:p>
        </p:txBody>
      </p:sp>
      <p:sp>
        <p:nvSpPr>
          <p:cNvPr id="7783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1525" y="512763"/>
            <a:ext cx="3387725" cy="25400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>
                <a:latin typeface="+mn-lt"/>
                <a:cs typeface="+mn-cs"/>
              </a:rPr>
              <a:t>Wir</a:t>
            </a:r>
            <a:r>
              <a:rPr lang="en-GB" sz="1200" dirty="0" smtClean="0">
                <a:latin typeface="+mn-lt"/>
                <a:cs typeface="+mn-cs"/>
              </a:rPr>
              <a:t> </a:t>
            </a:r>
            <a:r>
              <a:rPr lang="en-GB" sz="1200" dirty="0" err="1" smtClean="0">
                <a:latin typeface="+mn-lt"/>
                <a:cs typeface="+mn-cs"/>
              </a:rPr>
              <a:t>sind</a:t>
            </a:r>
            <a:r>
              <a:rPr lang="en-GB" sz="1200" dirty="0" smtClean="0">
                <a:latin typeface="+mn-lt"/>
                <a:cs typeface="+mn-cs"/>
              </a:rPr>
              <a:t> </a:t>
            </a:r>
            <a:r>
              <a:rPr lang="en-GB" sz="1200" dirty="0" err="1" smtClean="0">
                <a:latin typeface="+mn-lt"/>
                <a:cs typeface="+mn-cs"/>
              </a:rPr>
              <a:t>Ihre</a:t>
            </a:r>
            <a:r>
              <a:rPr lang="en-GB" sz="1200" dirty="0" smtClean="0">
                <a:latin typeface="+mn-lt"/>
                <a:cs typeface="+mn-cs"/>
              </a:rPr>
              <a:t> </a:t>
            </a:r>
            <a:r>
              <a:rPr lang="en-GB" sz="1200" dirty="0" err="1" smtClean="0">
                <a:latin typeface="+mn-lt"/>
                <a:cs typeface="+mn-cs"/>
              </a:rPr>
              <a:t>Kompetenz</a:t>
            </a:r>
            <a:endParaRPr lang="en-GB" sz="1200" dirty="0" smtClean="0">
              <a:latin typeface="+mn-lt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1BE2F-598E-4DB2-9819-89CB223B0BDA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4231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>
                <a:latin typeface="+mn-lt"/>
                <a:cs typeface="+mn-cs"/>
              </a:rPr>
              <a:t>Wir</a:t>
            </a:r>
            <a:r>
              <a:rPr lang="en-GB" sz="1200" dirty="0" smtClean="0">
                <a:latin typeface="+mn-lt"/>
                <a:cs typeface="+mn-cs"/>
              </a:rPr>
              <a:t> </a:t>
            </a:r>
            <a:r>
              <a:rPr lang="en-GB" sz="1200" dirty="0" err="1" smtClean="0">
                <a:latin typeface="+mn-lt"/>
                <a:cs typeface="+mn-cs"/>
              </a:rPr>
              <a:t>sind</a:t>
            </a:r>
            <a:r>
              <a:rPr lang="en-GB" sz="1200" dirty="0" smtClean="0">
                <a:latin typeface="+mn-lt"/>
                <a:cs typeface="+mn-cs"/>
              </a:rPr>
              <a:t> </a:t>
            </a:r>
            <a:r>
              <a:rPr lang="en-GB" sz="1200" dirty="0" err="1" smtClean="0">
                <a:latin typeface="+mn-lt"/>
                <a:cs typeface="+mn-cs"/>
              </a:rPr>
              <a:t>Ihre</a:t>
            </a:r>
            <a:r>
              <a:rPr lang="en-GB" sz="1200" dirty="0" smtClean="0">
                <a:latin typeface="+mn-lt"/>
                <a:cs typeface="+mn-cs"/>
              </a:rPr>
              <a:t> </a:t>
            </a:r>
            <a:r>
              <a:rPr lang="en-GB" sz="1200" dirty="0" err="1" smtClean="0">
                <a:latin typeface="+mn-lt"/>
                <a:cs typeface="+mn-cs"/>
              </a:rPr>
              <a:t>Kompetenz</a:t>
            </a:r>
            <a:endParaRPr lang="en-GB" sz="1200" dirty="0" smtClean="0">
              <a:latin typeface="+mn-lt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1BE2F-598E-4DB2-9819-89CB223B0BDA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5601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>
                <a:latin typeface="+mn-lt"/>
                <a:cs typeface="+mn-cs"/>
              </a:rPr>
              <a:t>Wir</a:t>
            </a:r>
            <a:r>
              <a:rPr lang="en-GB" sz="1200" dirty="0" smtClean="0">
                <a:latin typeface="+mn-lt"/>
                <a:cs typeface="+mn-cs"/>
              </a:rPr>
              <a:t> </a:t>
            </a:r>
            <a:r>
              <a:rPr lang="en-GB" sz="1200" dirty="0" err="1" smtClean="0">
                <a:latin typeface="+mn-lt"/>
                <a:cs typeface="+mn-cs"/>
              </a:rPr>
              <a:t>sind</a:t>
            </a:r>
            <a:r>
              <a:rPr lang="en-GB" sz="1200" dirty="0" smtClean="0">
                <a:latin typeface="+mn-lt"/>
                <a:cs typeface="+mn-cs"/>
              </a:rPr>
              <a:t> </a:t>
            </a:r>
            <a:r>
              <a:rPr lang="en-GB" sz="1200" dirty="0" err="1" smtClean="0">
                <a:latin typeface="+mn-lt"/>
                <a:cs typeface="+mn-cs"/>
              </a:rPr>
              <a:t>Ihre</a:t>
            </a:r>
            <a:r>
              <a:rPr lang="en-GB" sz="1200" dirty="0" smtClean="0">
                <a:latin typeface="+mn-lt"/>
                <a:cs typeface="+mn-cs"/>
              </a:rPr>
              <a:t> </a:t>
            </a:r>
            <a:r>
              <a:rPr lang="en-GB" sz="1200" dirty="0" err="1" smtClean="0">
                <a:latin typeface="+mn-lt"/>
                <a:cs typeface="+mn-cs"/>
              </a:rPr>
              <a:t>Kompetenz</a:t>
            </a:r>
            <a:endParaRPr lang="en-GB" sz="1200" dirty="0" smtClean="0">
              <a:latin typeface="+mn-lt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1BE2F-598E-4DB2-9819-89CB223B0BD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4048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C243EBD-C396-41A2-A5D2-E534B99A78F0}" type="datetime1">
              <a:rPr lang="de-DE" altLang="en-US"/>
              <a:pPr/>
              <a:t>02.12.2014</a:t>
            </a:fld>
            <a:endParaRPr lang="de-DE" altLang="en-US"/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62197-4B03-49C5-A6BC-4AB2CA3D0956}" type="slidenum">
              <a:rPr lang="de-DE" altLang="en-US"/>
              <a:pPr/>
              <a:t>12</a:t>
            </a:fld>
            <a:endParaRPr lang="de-DE" altLang="en-US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1063" y="592138"/>
            <a:ext cx="3178175" cy="2382837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6348" y="3229538"/>
            <a:ext cx="7334906" cy="2861861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8AA61E8-26C2-42CB-9339-7E3A3466DBA2}" type="datetime1">
              <a:rPr lang="de-DE" altLang="en-US"/>
              <a:pPr/>
              <a:t>02.12.2014</a:t>
            </a:fld>
            <a:endParaRPr lang="de-DE" altLang="en-US"/>
          </a:p>
        </p:txBody>
      </p:sp>
      <p:sp>
        <p:nvSpPr>
          <p:cNvPr id="788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4D472-B963-43C2-A329-D8F14A9E7EEF}" type="slidenum">
              <a:rPr lang="de-DE" altLang="en-US"/>
              <a:pPr/>
              <a:t>16</a:t>
            </a:fld>
            <a:endParaRPr lang="de-DE" altLang="en-US"/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8350" y="512763"/>
            <a:ext cx="3387725" cy="2540000"/>
          </a:xfrm>
          <a:ln w="12700" cap="flat">
            <a:solidFill>
              <a:schemeClr val="tx1"/>
            </a:solidFill>
          </a:ln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4040" y="3226313"/>
            <a:ext cx="7337215" cy="3057525"/>
          </a:xfrm>
          <a:noFill/>
          <a:ln/>
        </p:spPr>
        <p:txBody>
          <a:bodyPr lIns="93655" tIns="46827" rIns="93655" bIns="46827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Learning is becoming more digital, mobile and independent.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2D3D9-56FA-436F-91EB-FAE711269A70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Learning is becoming more digital, mobile and independent.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2D3D9-56FA-436F-91EB-FAE711269A70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9E2275D-2910-451B-9436-461C1DDD932A}" type="datetime1">
              <a:rPr lang="de-DE" altLang="en-US"/>
              <a:pPr/>
              <a:t>02.12.2014</a:t>
            </a:fld>
            <a:endParaRPr lang="de-DE" altLang="en-US"/>
          </a:p>
        </p:txBody>
      </p:sp>
      <p:sp>
        <p:nvSpPr>
          <p:cNvPr id="768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D491E-181C-4B2F-9A48-8B5EB43C275A}" type="slidenum">
              <a:rPr lang="de-DE" altLang="en-US"/>
              <a:pPr/>
              <a:t>54</a:t>
            </a:fld>
            <a:endParaRPr lang="de-DE" altLang="en-US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5175" y="509588"/>
            <a:ext cx="3398838" cy="2549525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732" y="3228463"/>
            <a:ext cx="7344138" cy="3056450"/>
          </a:xfrm>
          <a:noFill/>
          <a:ln/>
        </p:spPr>
        <p:txBody>
          <a:bodyPr lIns="85797" tIns="42899" rIns="85797" bIns="42899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CC98685-0639-4322-BE24-60597D4FE5C0}" type="datetime1">
              <a:rPr lang="de-DE" altLang="en-US"/>
              <a:pPr/>
              <a:t>02.12.2014</a:t>
            </a:fld>
            <a:endParaRPr lang="de-DE" altLang="en-US"/>
          </a:p>
        </p:txBody>
      </p:sp>
      <p:sp>
        <p:nvSpPr>
          <p:cNvPr id="829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6E3B0-D9A2-4E99-A54F-34CF4EB06F79}" type="slidenum">
              <a:rPr lang="de-DE" altLang="en-US"/>
              <a:pPr/>
              <a:t>55</a:t>
            </a:fld>
            <a:endParaRPr lang="de-DE" altLang="en-US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8350" y="512763"/>
            <a:ext cx="3387725" cy="2540000"/>
          </a:xfrm>
          <a:ln w="12700" cap="flat">
            <a:solidFill>
              <a:schemeClr val="tx1"/>
            </a:solidFill>
          </a:ln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4040" y="3226313"/>
            <a:ext cx="7337215" cy="3057525"/>
          </a:xfrm>
          <a:noFill/>
          <a:ln/>
        </p:spPr>
        <p:txBody>
          <a:bodyPr lIns="93655" tIns="46827" rIns="93655" bIns="46827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BAE9016-BA00-4CCE-839E-1B89A29591CA}" type="datetime1">
              <a:rPr lang="de-DE" altLang="en-US"/>
              <a:pPr/>
              <a:t>02.12.2014</a:t>
            </a:fld>
            <a:endParaRPr lang="de-DE" altLang="en-US"/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8B6CC-730F-4AA2-8906-F1BB307FF979}" type="slidenum">
              <a:rPr lang="de-DE" altLang="en-US"/>
              <a:pPr/>
              <a:t>56</a:t>
            </a:fld>
            <a:endParaRPr lang="de-DE" altLang="en-US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8350" y="512763"/>
            <a:ext cx="3387725" cy="2540000"/>
          </a:xfrm>
          <a:ln w="12700" cap="flat">
            <a:solidFill>
              <a:schemeClr val="tx1"/>
            </a:solidFill>
          </a:ln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4040" y="3226313"/>
            <a:ext cx="7337215" cy="3057525"/>
          </a:xfrm>
          <a:noFill/>
          <a:ln/>
        </p:spPr>
        <p:txBody>
          <a:bodyPr lIns="93655" tIns="46827" rIns="93655" bIns="46827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2000" y="1746000"/>
            <a:ext cx="8636400" cy="36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2000" y="2246400"/>
            <a:ext cx="86364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AD2D-1CA2-469F-92FA-4854101ADE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9312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0" y="1746000"/>
            <a:ext cx="9144000" cy="51120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468000"/>
            <a:ext cx="4751635" cy="1254695"/>
          </a:xfrm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accent5">
                    <a:lumMod val="50000"/>
                    <a:lumOff val="50000"/>
                  </a:schemeClr>
                </a:solidFill>
              </a:defRPr>
            </a:lvl1pPr>
            <a:lvl2pPr>
              <a:spcBef>
                <a:spcPts val="0"/>
              </a:spcBef>
              <a:defRPr b="1">
                <a:solidFill>
                  <a:schemeClr val="accent5">
                    <a:lumMod val="50000"/>
                    <a:lumOff val="50000"/>
                  </a:schemeClr>
                </a:solidFill>
              </a:defRPr>
            </a:lvl2pPr>
            <a:lvl3pPr>
              <a:spcBef>
                <a:spcPts val="0"/>
              </a:spcBef>
              <a:defRPr b="1">
                <a:solidFill>
                  <a:schemeClr val="accent5">
                    <a:lumMod val="50000"/>
                    <a:lumOff val="50000"/>
                  </a:schemeClr>
                </a:solidFill>
              </a:defRPr>
            </a:lvl3pPr>
            <a:lvl4pPr>
              <a:spcBef>
                <a:spcPts val="0"/>
              </a:spcBef>
              <a:defRPr b="1">
                <a:solidFill>
                  <a:schemeClr val="accent5">
                    <a:lumMod val="50000"/>
                    <a:lumOff val="50000"/>
                  </a:schemeClr>
                </a:solidFill>
              </a:defRPr>
            </a:lvl4pPr>
            <a:lvl5pPr>
              <a:spcBef>
                <a:spcPts val="0"/>
              </a:spcBef>
              <a:defRPr b="1">
                <a:solidFill>
                  <a:schemeClr val="accent5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5407-7008-44C2-8059-DCB70D1C70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8637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000" y="2116800"/>
            <a:ext cx="4158000" cy="4489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2116800"/>
            <a:ext cx="4238625" cy="4489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24799-5D94-4E8F-9E70-64E9EC06DB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999" y="1800000"/>
            <a:ext cx="8712613" cy="3731865"/>
          </a:xfrm>
        </p:spPr>
        <p:txBody>
          <a:bodyPr wrap="square" anchor="t" anchorCtr="0">
            <a:noAutofit/>
          </a:bodyPr>
          <a:lstStyle>
            <a:lvl1pPr>
              <a:defRPr lang="en-GB" sz="88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2000" y="5400000"/>
            <a:ext cx="8636400" cy="440715"/>
          </a:xfrm>
        </p:spPr>
        <p:txBody>
          <a:bodyPr anchor="t" anchorCtr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</a:t>
            </a:r>
            <a:endParaRPr lang="en-GB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AD2D-1CA2-469F-92FA-4854101ADE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0011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9E6D-2632-420D-AE07-1024E1BAFC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7205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4406900"/>
            <a:ext cx="8636400" cy="360000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2000" y="2906713"/>
            <a:ext cx="8636400" cy="15001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4AE75-0AD9-46BF-B711-68A74595E0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3770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2000" y="2105024"/>
            <a:ext cx="4237200" cy="42833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2000" y="2534400"/>
            <a:ext cx="4237200" cy="406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4" y="2114550"/>
            <a:ext cx="4237200" cy="41881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4" y="2534400"/>
            <a:ext cx="4237200" cy="406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520AA-2A84-4B97-881E-79913AF371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3019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B9911-DDAF-4AD4-82BB-CC83144C12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2712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1693-D00C-48ED-A89F-B54DB9A180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0928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1746000"/>
            <a:ext cx="3008313" cy="36000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4000" y="1746001"/>
            <a:ext cx="5324400" cy="4870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2000" y="2105025"/>
            <a:ext cx="3008313" cy="45117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0218-7C85-4275-AF60-A447C88AF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2532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5450400"/>
            <a:ext cx="8636400" cy="36000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2000" y="1746000"/>
            <a:ext cx="8636400" cy="370440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2000" y="5810400"/>
            <a:ext cx="863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EEB1-EC23-434D-AA80-8B6ABB3465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396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252413" y="1746250"/>
            <a:ext cx="8636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GB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52413" y="2246313"/>
            <a:ext cx="86360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834438" y="6727825"/>
            <a:ext cx="125412" cy="90488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500">
                <a:solidFill>
                  <a:schemeClr val="tx1"/>
                </a:solidFill>
                <a:latin typeface="MetaPlusLF" pitchFamily="2" charset="0"/>
                <a:cs typeface="+mn-cs"/>
              </a:defRPr>
            </a:lvl1pPr>
          </a:lstStyle>
          <a:p>
            <a:pPr>
              <a:defRPr/>
            </a:pPr>
            <a:fld id="{11D7F36A-9996-45D0-AEBE-5BB856DFF3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179388" y="1654175"/>
            <a:ext cx="8780462" cy="71438"/>
            <a:chOff x="95" y="865"/>
            <a:chExt cx="5569" cy="95"/>
          </a:xfrm>
        </p:grpSpPr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95" y="865"/>
              <a:ext cx="0" cy="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 userDrawn="1"/>
          </p:nvSpPr>
          <p:spPr bwMode="auto">
            <a:xfrm>
              <a:off x="5664" y="865"/>
              <a:ext cx="0" cy="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 userDrawn="1"/>
          </p:nvSpPr>
          <p:spPr bwMode="auto">
            <a:xfrm>
              <a:off x="96" y="865"/>
              <a:ext cx="556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grpSp>
        <p:nvGrpSpPr>
          <p:cNvPr id="1030" name="Group 10"/>
          <p:cNvGrpSpPr>
            <a:grpSpLocks/>
          </p:cNvGrpSpPr>
          <p:nvPr/>
        </p:nvGrpSpPr>
        <p:grpSpPr bwMode="auto">
          <a:xfrm flipV="1">
            <a:off x="179388" y="6621463"/>
            <a:ext cx="8780462" cy="71437"/>
            <a:chOff x="95" y="865"/>
            <a:chExt cx="5569" cy="95"/>
          </a:xfrm>
        </p:grpSpPr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95" y="865"/>
              <a:ext cx="0" cy="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664" y="865"/>
              <a:ext cx="0" cy="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96" y="865"/>
              <a:ext cx="556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sp>
        <p:nvSpPr>
          <p:cNvPr id="16" name="FESTO_NAME"/>
          <p:cNvSpPr txBox="1"/>
          <p:nvPr/>
        </p:nvSpPr>
        <p:spPr>
          <a:xfrm>
            <a:off x="190500" y="6731000"/>
            <a:ext cx="1439863" cy="90488"/>
          </a:xfrm>
          <a:prstGeom prst="rect">
            <a:avLst/>
          </a:prstGeom>
          <a:noFill/>
        </p:spPr>
        <p:txBody>
          <a:bodyPr lIns="3600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00" smtClean="0">
                <a:latin typeface="MetaPlusLF" pitchFamily="2" charset="0"/>
                <a:cs typeface="+mn-cs"/>
              </a:rPr>
              <a:t>SG-MCS/Endrijaitis, Lisa</a:t>
            </a:r>
            <a:endParaRPr lang="de-DE" sz="500">
              <a:latin typeface="MetaPlusLF" pitchFamily="2" charset="0"/>
              <a:cs typeface="+mn-cs"/>
            </a:endParaRPr>
          </a:p>
        </p:txBody>
      </p:sp>
      <p:sp>
        <p:nvSpPr>
          <p:cNvPr id="17" name="FESTO_TITEL"/>
          <p:cNvSpPr txBox="1"/>
          <p:nvPr/>
        </p:nvSpPr>
        <p:spPr>
          <a:xfrm>
            <a:off x="2108200" y="6731000"/>
            <a:ext cx="1439863" cy="90488"/>
          </a:xfrm>
          <a:prstGeom prst="rect">
            <a:avLst/>
          </a:prstGeom>
          <a:noFill/>
        </p:spPr>
        <p:txBody>
          <a:bodyPr lIns="3600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 smtClean="0">
                <a:latin typeface="MetaPlusLF" pitchFamily="2" charset="0"/>
                <a:cs typeface="+mn-cs"/>
              </a:rPr>
              <a:t>„We are the engineers of productivity“</a:t>
            </a:r>
            <a:endParaRPr lang="de-DE" sz="500" dirty="0">
              <a:latin typeface="MetaPlusLF" pitchFamily="2" charset="0"/>
              <a:cs typeface="+mn-cs"/>
            </a:endParaRPr>
          </a:p>
        </p:txBody>
      </p:sp>
      <p:sp>
        <p:nvSpPr>
          <p:cNvPr id="18" name="FESTO_ERSTELLT" hidden="1"/>
          <p:cNvSpPr txBox="1"/>
          <p:nvPr/>
        </p:nvSpPr>
        <p:spPr>
          <a:xfrm>
            <a:off x="4737100" y="6731000"/>
            <a:ext cx="720725" cy="90488"/>
          </a:xfrm>
          <a:prstGeom prst="rect">
            <a:avLst/>
          </a:prstGeom>
          <a:noFill/>
        </p:spPr>
        <p:txBody>
          <a:bodyPr lIns="3600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500">
              <a:latin typeface="MetaPlusLF" pitchFamily="2" charset="0"/>
              <a:cs typeface="+mn-cs"/>
            </a:endParaRPr>
          </a:p>
        </p:txBody>
      </p:sp>
      <p:sp>
        <p:nvSpPr>
          <p:cNvPr id="19" name="FESTO_GEAENDERT" hidden="1"/>
          <p:cNvSpPr txBox="1"/>
          <p:nvPr/>
        </p:nvSpPr>
        <p:spPr>
          <a:xfrm>
            <a:off x="5511800" y="6731000"/>
            <a:ext cx="1439863" cy="90488"/>
          </a:xfrm>
          <a:prstGeom prst="rect">
            <a:avLst/>
          </a:prstGeom>
          <a:noFill/>
        </p:spPr>
        <p:txBody>
          <a:bodyPr lIns="3600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500">
              <a:latin typeface="MetaPlusLF" pitchFamily="2" charset="0"/>
              <a:cs typeface="+mn-cs"/>
            </a:endParaRPr>
          </a:p>
        </p:txBody>
      </p:sp>
      <p:sp>
        <p:nvSpPr>
          <p:cNvPr id="20" name="FESTO_STATUS" hidden="1"/>
          <p:cNvSpPr txBox="1"/>
          <p:nvPr/>
        </p:nvSpPr>
        <p:spPr>
          <a:xfrm>
            <a:off x="7086600" y="6731000"/>
            <a:ext cx="90488" cy="904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500">
              <a:latin typeface="MetaPlusLF" pitchFamily="2" charset="0"/>
              <a:cs typeface="+mn-cs"/>
            </a:endParaRPr>
          </a:p>
        </p:txBody>
      </p:sp>
      <p:sp>
        <p:nvSpPr>
          <p:cNvPr id="21" name="FESTO_STATUS1" hidden="1"/>
          <p:cNvSpPr txBox="1"/>
          <p:nvPr/>
        </p:nvSpPr>
        <p:spPr>
          <a:xfrm>
            <a:off x="7175500" y="6731000"/>
            <a:ext cx="612775" cy="904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3600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500">
              <a:latin typeface="MetaPlusLF" pitchFamily="2" charset="0"/>
              <a:cs typeface="+mn-cs"/>
            </a:endParaRPr>
          </a:p>
        </p:txBody>
      </p:sp>
      <p:sp>
        <p:nvSpPr>
          <p:cNvPr id="22" name="FESTO_VERTRAULICH" hidden="1"/>
          <p:cNvSpPr txBox="1"/>
          <p:nvPr/>
        </p:nvSpPr>
        <p:spPr>
          <a:xfrm>
            <a:off x="7886700" y="6731000"/>
            <a:ext cx="90488" cy="904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500">
              <a:latin typeface="MetaPlusLF" pitchFamily="2" charset="0"/>
              <a:cs typeface="+mn-cs"/>
            </a:endParaRPr>
          </a:p>
        </p:txBody>
      </p:sp>
      <p:sp>
        <p:nvSpPr>
          <p:cNvPr id="23" name="FESTO_VERTRAULICH1" hidden="1"/>
          <p:cNvSpPr txBox="1"/>
          <p:nvPr/>
        </p:nvSpPr>
        <p:spPr>
          <a:xfrm>
            <a:off x="7975600" y="6731000"/>
            <a:ext cx="612775" cy="904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lIns="3600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500">
              <a:latin typeface="MetaPlusLF" pitchFamily="2" charset="0"/>
              <a:cs typeface="+mn-cs"/>
            </a:endParaRPr>
          </a:p>
        </p:txBody>
      </p:sp>
      <p:pic>
        <p:nvPicPr>
          <p:cNvPr id="24" name="Picture 9" descr="Logo060rg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5088" y="1260000"/>
            <a:ext cx="1080000" cy="19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013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 typeface="MetaPlusLF" pitchFamily="2" charset="0"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nha\Desktop\fd_praesent_videos\FMS%20-%20All.avi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hyperlink" Target="file:///C:\Documents%20and%20Settings\rti\Local%20Settings\Documents%20and%20Settings\rti\Local%20Settings\Temp\videos\FMS_50.mpg" TargetMode="External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10" Type="http://schemas.openxmlformats.org/officeDocument/2006/relationships/image" Target="../media/image100.jpeg"/><Relationship Id="rId4" Type="http://schemas.openxmlformats.org/officeDocument/2006/relationships/hyperlink" Target="file:///C:\Documents%20and%20Settings\rti\Local%20Settings\Temp\videos\FMS_50.mpg" TargetMode="External"/><Relationship Id="rId9" Type="http://schemas.openxmlformats.org/officeDocument/2006/relationships/image" Target="../media/image9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Documents%20and%20Settings\rti\Local%20Settings\Temp\videos\DJ_Robots_kurz.mpg" TargetMode="Externa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17.png"/><Relationship Id="rId4" Type="http://schemas.openxmlformats.org/officeDocument/2006/relationships/image" Target="../media/image11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Appl\SIT\EN\Sales%20Information\01%20Media%20library\02%20Videos\17%20About%20Festo\The%20Scharnhausen%20Technology%20Plant.wmv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252000" y="2268000"/>
            <a:ext cx="8712000" cy="360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Festo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413" y="5974492"/>
            <a:ext cx="8636000" cy="642207"/>
          </a:xfrm>
        </p:spPr>
        <p:txBody>
          <a:bodyPr/>
          <a:lstStyle/>
          <a:p>
            <a:r>
              <a:rPr lang="cs-CZ" sz="1400" b="1" dirty="0" smtClean="0"/>
              <a:t>Ing. Petr Hůla, </a:t>
            </a:r>
            <a:r>
              <a:rPr lang="cs-CZ" sz="1400" b="1" dirty="0" err="1" smtClean="0"/>
              <a:t>Ph.D</a:t>
            </a:r>
            <a:r>
              <a:rPr lang="cs-CZ" sz="1400" b="1" dirty="0" smtClean="0"/>
              <a:t>.</a:t>
            </a:r>
            <a:endParaRPr lang="de-DE" sz="1400" b="1" dirty="0" smtClean="0"/>
          </a:p>
          <a:p>
            <a:r>
              <a:rPr lang="de-DE" sz="1400" dirty="0" smtClean="0"/>
              <a:t>201</a:t>
            </a:r>
            <a:r>
              <a:rPr lang="cs-CZ" sz="1400" dirty="0" smtClean="0"/>
              <a:t>4</a:t>
            </a:r>
            <a:r>
              <a:rPr lang="de-DE" sz="1400" dirty="0" smtClean="0"/>
              <a:t>-1</a:t>
            </a:r>
            <a:r>
              <a:rPr lang="cs-CZ" sz="1400" dirty="0" smtClean="0"/>
              <a:t>2</a:t>
            </a:r>
            <a:r>
              <a:rPr lang="de-DE" sz="1400" dirty="0" smtClean="0"/>
              <a:t>-</a:t>
            </a:r>
            <a:r>
              <a:rPr lang="cs-CZ" sz="1400" dirty="0" smtClean="0"/>
              <a:t>3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7" name="Beenden">
            <a:hlinkClick r:id="" action="ppaction://hlinkshowjump?jump=endshow"/>
          </p:cNvPr>
          <p:cNvSpPr/>
          <p:nvPr/>
        </p:nvSpPr>
        <p:spPr>
          <a:xfrm>
            <a:off x="8216900" y="1701800"/>
            <a:ext cx="711200" cy="144526"/>
          </a:xfrm>
          <a:prstGeom prst="rect">
            <a:avLst/>
          </a:prstGeom>
          <a:solidFill>
            <a:srgbClr val="DCEBF6"/>
          </a:solidFill>
          <a:ln w="19050">
            <a:solidFill>
              <a:srgbClr val="A1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>
                <a:solidFill>
                  <a:srgbClr val="000000"/>
                </a:solidFill>
                <a:latin typeface="MetaPlusLF"/>
              </a:rPr>
              <a:t>Exit</a:t>
            </a:r>
            <a:endParaRPr lang="en-GB" sz="1000">
              <a:solidFill>
                <a:srgbClr val="000000"/>
              </a:solidFill>
              <a:latin typeface="MetaPlusL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51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Festo </a:t>
            </a:r>
            <a:r>
              <a:rPr lang="en-GB" dirty="0" err="1" smtClean="0"/>
              <a:t>Dida</a:t>
            </a:r>
            <a:r>
              <a:rPr lang="cs-CZ" dirty="0" smtClean="0"/>
              <a:t>k</a:t>
            </a:r>
            <a:r>
              <a:rPr lang="en-GB" dirty="0" err="1" smtClean="0"/>
              <a:t>ti</a:t>
            </a:r>
            <a:r>
              <a:rPr lang="cs-CZ" dirty="0" err="1" smtClean="0"/>
              <a:t>ka</a:t>
            </a:r>
            <a:endParaRPr lang="en-GB" dirty="0"/>
          </a:p>
        </p:txBody>
      </p:sp>
      <p:sp>
        <p:nvSpPr>
          <p:cNvPr id="23" name="Untertitel 2"/>
          <p:cNvSpPr txBox="1">
            <a:spLocks/>
          </p:cNvSpPr>
          <p:nvPr/>
        </p:nvSpPr>
        <p:spPr bwMode="auto">
          <a:xfrm>
            <a:off x="251520" y="2242964"/>
            <a:ext cx="7992888" cy="44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etaPlusLF" pitchFamily="2" charset="0"/>
              <a:buNone/>
              <a:tabLst/>
              <a:defRPr/>
            </a:pPr>
            <a:r>
              <a:rPr lang="cs-CZ" sz="1600" b="1" dirty="0" smtClean="0">
                <a:latin typeface="+mn-lt"/>
              </a:rPr>
              <a:t>Průmyslové vzdělávání</a:t>
            </a:r>
            <a:r>
              <a:rPr lang="en-US" sz="1600" b="1" dirty="0" smtClean="0">
                <a:latin typeface="+mn-lt"/>
              </a:rPr>
              <a:t> a </a:t>
            </a:r>
            <a:r>
              <a:rPr lang="cs-CZ" sz="1600" b="1" dirty="0" smtClean="0">
                <a:latin typeface="+mn-lt"/>
              </a:rPr>
              <a:t>kvalifikace</a:t>
            </a:r>
            <a:endParaRPr kumimoji="0" lang="de-DE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B327F-BCDD-4C99-BAA2-9881A1D7A05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8" name="Grafik 7" descr="LearningFactory_bre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95" y="2636838"/>
            <a:ext cx="8641080" cy="395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9" name="Beenden">
            <a:hlinkClick r:id="" action="ppaction://hlinkshowjump?jump=endshow"/>
          </p:cNvPr>
          <p:cNvSpPr/>
          <p:nvPr/>
        </p:nvSpPr>
        <p:spPr>
          <a:xfrm>
            <a:off x="8172400" y="1734982"/>
            <a:ext cx="711200" cy="1818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>
                <a:solidFill>
                  <a:srgbClr val="000000"/>
                </a:solidFill>
                <a:latin typeface="MetaPlusLF"/>
              </a:rPr>
              <a:t>Beenden</a:t>
            </a:r>
            <a:endParaRPr lang="en-GB" sz="1000">
              <a:solidFill>
                <a:srgbClr val="000000"/>
              </a:solidFill>
              <a:latin typeface="MetaPlusL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2"/>
          <p:cNvGrpSpPr/>
          <p:nvPr/>
        </p:nvGrpSpPr>
        <p:grpSpPr>
          <a:xfrm>
            <a:off x="252000" y="2268000"/>
            <a:ext cx="8711815" cy="1728000"/>
            <a:chOff x="252000" y="3583383"/>
            <a:chExt cx="8711815" cy="172800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0184" y="3583383"/>
              <a:ext cx="2843631" cy="17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" descr="S:\ML\ppt\16948_6_NEU.tif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89"/>
            <a:stretch/>
          </p:blipFill>
          <p:spPr bwMode="auto">
            <a:xfrm>
              <a:off x="252000" y="3583383"/>
              <a:ext cx="2844000" cy="1728000"/>
            </a:xfrm>
            <a:prstGeom prst="rect">
              <a:avLst/>
            </a:prstGeom>
            <a:noFill/>
          </p:spPr>
        </p:pic>
        <p:pic>
          <p:nvPicPr>
            <p:cNvPr id="30" name="Picture 4" descr="S:\ML\ppt\16948_7_NEU.tif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89"/>
            <a:stretch/>
          </p:blipFill>
          <p:spPr bwMode="auto">
            <a:xfrm>
              <a:off x="3186000" y="3583383"/>
              <a:ext cx="2844000" cy="1728000"/>
            </a:xfrm>
            <a:prstGeom prst="rect">
              <a:avLst/>
            </a:prstGeom>
            <a:noFill/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Festo </a:t>
            </a:r>
            <a:r>
              <a:rPr lang="en-GB" dirty="0" err="1" smtClean="0"/>
              <a:t>Dida</a:t>
            </a:r>
            <a:r>
              <a:rPr lang="cs-CZ" dirty="0" smtClean="0"/>
              <a:t>k</a:t>
            </a:r>
            <a:r>
              <a:rPr lang="en-GB" dirty="0" err="1" smtClean="0"/>
              <a:t>ti</a:t>
            </a:r>
            <a:r>
              <a:rPr lang="cs-CZ" dirty="0" err="1" smtClean="0"/>
              <a:t>ka</a:t>
            </a:r>
            <a:r>
              <a:rPr lang="en-GB" dirty="0" smtClean="0"/>
              <a:t> </a:t>
            </a:r>
            <a:r>
              <a:rPr lang="en-GB" dirty="0" smtClean="0"/>
              <a:t>– </a:t>
            </a:r>
            <a:r>
              <a:rPr lang="cs-CZ" dirty="0" smtClean="0"/>
              <a:t>znalosti znamenají vyšší produktivitu</a:t>
            </a:r>
            <a:r>
              <a:rPr lang="en-GB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14" name="Textfeld 13"/>
          <p:cNvSpPr txBox="1"/>
          <p:nvPr/>
        </p:nvSpPr>
        <p:spPr>
          <a:xfrm>
            <a:off x="252000" y="4302125"/>
            <a:ext cx="28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Konzultace a semináře</a:t>
            </a: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/>
            </a:r>
            <a:br>
              <a:rPr lang="en-GB" sz="1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endParaRPr lang="de-DE" sz="12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186307" y="4302125"/>
            <a:ext cx="3096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Výukové systémy</a:t>
            </a:r>
            <a:endParaRPr lang="en-GB" sz="1400" b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85725" indent="-85725">
              <a:spcBef>
                <a:spcPts val="300"/>
              </a:spcBef>
              <a:buFont typeface="Arial" pitchFamily="34" charset="0"/>
              <a:buChar char="•"/>
            </a:pPr>
            <a:r>
              <a:rPr lang="en-GB" sz="12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Technic</a:t>
            </a:r>
            <a:r>
              <a:rPr lang="cs-CZ" sz="12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ké</a:t>
            </a:r>
            <a:r>
              <a:rPr lang="cs-CZ" sz="1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laboratoře</a:t>
            </a:r>
            <a:endParaRPr lang="en-GB" sz="12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85725" indent="-85725">
              <a:spcBef>
                <a:spcPts val="300"/>
              </a:spcBef>
              <a:buFont typeface="Arial" pitchFamily="34" charset="0"/>
              <a:buChar char="•"/>
            </a:pP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Training </a:t>
            </a:r>
            <a:r>
              <a:rPr lang="cs-CZ" sz="1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výrobních procesů</a:t>
            </a:r>
            <a:endParaRPr lang="en-GB" sz="12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85725" indent="-85725">
              <a:spcBef>
                <a:spcPts val="300"/>
              </a:spcBef>
              <a:buFont typeface="Arial" pitchFamily="34" charset="0"/>
              <a:buChar char="•"/>
            </a:pP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E-learning</a:t>
            </a:r>
            <a:endParaRPr lang="de-DE" sz="1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120613" y="4302125"/>
            <a:ext cx="2844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Certifikace</a:t>
            </a:r>
            <a:endParaRPr lang="en-GB" sz="12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85725" indent="-85725">
              <a:spcBef>
                <a:spcPts val="300"/>
              </a:spcBef>
              <a:buAutoNum type="arabicPeriod"/>
            </a:pPr>
            <a:endParaRPr lang="de-DE" sz="11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Gewinkelte Verbindung 16"/>
          <p:cNvCxnSpPr/>
          <p:nvPr/>
        </p:nvCxnSpPr>
        <p:spPr>
          <a:xfrm rot="5400000">
            <a:off x="730019" y="3516805"/>
            <a:ext cx="464789" cy="1423175"/>
          </a:xfrm>
          <a:prstGeom prst="bentConnector3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/>
          <p:nvPr/>
        </p:nvCxnSpPr>
        <p:spPr>
          <a:xfrm rot="5400000">
            <a:off x="3662843" y="3516806"/>
            <a:ext cx="464789" cy="1423175"/>
          </a:xfrm>
          <a:prstGeom prst="bentConnector3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/>
          <p:nvPr/>
        </p:nvCxnSpPr>
        <p:spPr>
          <a:xfrm rot="5400000">
            <a:off x="6585050" y="3516805"/>
            <a:ext cx="464789" cy="1423175"/>
          </a:xfrm>
          <a:prstGeom prst="bentConnector3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eenden">
            <a:hlinkClick r:id="" action="ppaction://hlinkshowjump?jump=endshow"/>
          </p:cNvPr>
          <p:cNvSpPr/>
          <p:nvPr/>
        </p:nvSpPr>
        <p:spPr>
          <a:xfrm>
            <a:off x="8216900" y="1701800"/>
            <a:ext cx="711200" cy="144526"/>
          </a:xfrm>
          <a:prstGeom prst="rect">
            <a:avLst/>
          </a:prstGeom>
          <a:solidFill>
            <a:srgbClr val="DCEBF6"/>
          </a:solidFill>
          <a:ln w="19050">
            <a:solidFill>
              <a:srgbClr val="A1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>
                <a:solidFill>
                  <a:srgbClr val="000000"/>
                </a:solidFill>
                <a:latin typeface="MetaPlusLF"/>
              </a:rPr>
              <a:t>Exit</a:t>
            </a:r>
            <a:endParaRPr lang="en-GB" sz="1000">
              <a:solidFill>
                <a:srgbClr val="000000"/>
              </a:solidFill>
              <a:latin typeface="MetaPlusL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3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9"/>
          <p:cNvSpPr>
            <a:spLocks noChangeArrowheads="1"/>
          </p:cNvSpPr>
          <p:nvPr/>
        </p:nvSpPr>
        <p:spPr bwMode="auto">
          <a:xfrm>
            <a:off x="3336925" y="2205038"/>
            <a:ext cx="5381625" cy="3887787"/>
          </a:xfrm>
          <a:prstGeom prst="rect">
            <a:avLst/>
          </a:prstGeom>
          <a:solidFill>
            <a:srgbClr val="648CA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1507" name="Rectangle 50"/>
          <p:cNvSpPr>
            <a:spLocks noChangeArrowheads="1"/>
          </p:cNvSpPr>
          <p:nvPr/>
        </p:nvSpPr>
        <p:spPr bwMode="auto">
          <a:xfrm>
            <a:off x="2503488" y="2995613"/>
            <a:ext cx="4657725" cy="3097212"/>
          </a:xfrm>
          <a:prstGeom prst="rect">
            <a:avLst/>
          </a:prstGeom>
          <a:solidFill>
            <a:srgbClr val="BAD5E6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1508" name="Rectangle 51"/>
          <p:cNvSpPr>
            <a:spLocks noChangeArrowheads="1"/>
          </p:cNvSpPr>
          <p:nvPr/>
        </p:nvSpPr>
        <p:spPr bwMode="auto">
          <a:xfrm>
            <a:off x="539750" y="4149725"/>
            <a:ext cx="2797175" cy="19431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4213" y="5229225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cs-CZ" sz="1600" dirty="0" smtClean="0"/>
              <a:t>Hydraulika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908175" y="5229225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cs-CZ" sz="1600" dirty="0" smtClean="0"/>
              <a:t>Elektrotechnika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4213" y="5661025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 dirty="0" err="1" smtClean="0">
                <a:solidFill>
                  <a:schemeClr val="tx1"/>
                </a:solidFill>
              </a:rPr>
              <a:t>Mecha</a:t>
            </a:r>
            <a:r>
              <a:rPr lang="cs-CZ" sz="1600" b="0" dirty="0" smtClean="0">
                <a:solidFill>
                  <a:schemeClr val="tx1"/>
                </a:solidFill>
              </a:rPr>
              <a:t>nika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84213" y="4797425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cs-CZ" sz="1600" dirty="0" smtClean="0"/>
              <a:t>Pneumatika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072063" y="3068638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 dirty="0">
                <a:solidFill>
                  <a:schemeClr val="tx1"/>
                </a:solidFill>
              </a:rPr>
              <a:t>Networking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990975" y="4365625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 dirty="0" smtClean="0">
                <a:solidFill>
                  <a:schemeClr val="tx1"/>
                </a:solidFill>
              </a:rPr>
              <a:t>Sen</a:t>
            </a:r>
            <a:r>
              <a:rPr lang="cs-CZ" sz="1600" b="0" dirty="0" smtClean="0">
                <a:solidFill>
                  <a:schemeClr val="tx1"/>
                </a:solidFill>
              </a:rPr>
              <a:t>zory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343275" y="4797425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solidFill>
              <a:srgbClr val="CFCFC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 dirty="0" err="1">
                <a:solidFill>
                  <a:schemeClr val="tx1"/>
                </a:solidFill>
              </a:rPr>
              <a:t>El</a:t>
            </a:r>
            <a:r>
              <a:rPr lang="de-DE" sz="1600" b="0" dirty="0">
                <a:solidFill>
                  <a:schemeClr val="tx1"/>
                </a:solidFill>
              </a:rPr>
              <a:t>. </a:t>
            </a:r>
            <a:r>
              <a:rPr lang="cs-CZ" sz="1600" dirty="0" smtClean="0"/>
              <a:t>pohony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059113" y="3933825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solidFill>
              <a:srgbClr val="CFCFC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cs-CZ" sz="1600" dirty="0" smtClean="0"/>
              <a:t>Bezpečnost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214938" y="4365625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065213" y="4341813"/>
            <a:ext cx="9012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cs-CZ" sz="1600" dirty="0" smtClean="0"/>
              <a:t>Základy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641600" y="3068638"/>
            <a:ext cx="148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de-DE" sz="1600" dirty="0" err="1" smtClean="0">
                <a:solidFill>
                  <a:schemeClr val="tx1"/>
                </a:solidFill>
              </a:rPr>
              <a:t>Mechatroni</a:t>
            </a:r>
            <a:r>
              <a:rPr lang="cs-CZ" sz="1600" dirty="0" err="1" smtClean="0">
                <a:solidFill>
                  <a:schemeClr val="tx1"/>
                </a:solidFill>
              </a:rPr>
              <a:t>ka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4278313" y="3932238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000" b="0">
                <a:solidFill>
                  <a:schemeClr val="tx1"/>
                </a:solidFill>
              </a:rPr>
              <a:t>Measuring systems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2760663" y="4365625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solidFill>
              <a:srgbClr val="CFCFC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 dirty="0" err="1" smtClean="0">
                <a:solidFill>
                  <a:schemeClr val="tx1"/>
                </a:solidFill>
              </a:rPr>
              <a:t>Roboti</a:t>
            </a:r>
            <a:r>
              <a:rPr lang="cs-CZ" sz="1600" b="0" dirty="0" err="1" smtClean="0">
                <a:solidFill>
                  <a:schemeClr val="tx1"/>
                </a:solidFill>
              </a:rPr>
              <a:t>ka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6584950" y="3068638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400" b="0" dirty="0" err="1">
                <a:solidFill>
                  <a:schemeClr val="tx1"/>
                </a:solidFill>
              </a:rPr>
              <a:t>Control</a:t>
            </a:r>
            <a:r>
              <a:rPr lang="de-DE" sz="1400" b="0" dirty="0">
                <a:solidFill>
                  <a:schemeClr val="tx1"/>
                </a:solidFill>
              </a:rPr>
              <a:t> </a:t>
            </a:r>
            <a:r>
              <a:rPr lang="de-DE" sz="1400" b="0" dirty="0" err="1">
                <a:solidFill>
                  <a:schemeClr val="tx1"/>
                </a:solidFill>
              </a:rPr>
              <a:t>systems</a:t>
            </a:r>
            <a:endParaRPr lang="de-DE" sz="1400" b="0" dirty="0">
              <a:solidFill>
                <a:schemeClr val="tx1"/>
              </a:solidFill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5719763" y="3500438"/>
            <a:ext cx="13684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>
                <a:solidFill>
                  <a:schemeClr val="tx1"/>
                </a:solidFill>
              </a:rPr>
              <a:t>CAD CAM CNC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346450" y="2397125"/>
            <a:ext cx="259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cs-CZ" sz="1600" dirty="0" smtClean="0"/>
              <a:t>Automatizace výr. procesů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7161213" y="3497263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>
                <a:solidFill>
                  <a:schemeClr val="tx1"/>
                </a:solidFill>
              </a:rPr>
              <a:t>CIM / FMS</a:t>
            </a: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7161213" y="3932238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>
                <a:solidFill>
                  <a:schemeClr val="tx1"/>
                </a:solidFill>
              </a:rPr>
              <a:t>VR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6732588" y="2636838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 dirty="0">
                <a:solidFill>
                  <a:schemeClr val="tx1"/>
                </a:solidFill>
              </a:rPr>
              <a:t>WEB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5508625" y="2636838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 dirty="0">
                <a:solidFill>
                  <a:schemeClr val="tx1"/>
                </a:solidFill>
              </a:rPr>
              <a:t>ERP / MES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4495800" y="3502025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 dirty="0" err="1" smtClean="0">
                <a:solidFill>
                  <a:schemeClr val="tx1"/>
                </a:solidFill>
              </a:rPr>
              <a:t>Simula</a:t>
            </a:r>
            <a:r>
              <a:rPr lang="cs-CZ" sz="1600" b="0" dirty="0" smtClean="0">
                <a:solidFill>
                  <a:schemeClr val="tx1"/>
                </a:solidFill>
              </a:rPr>
              <a:t>ce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4567238" y="4797425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cs-CZ" sz="1600" dirty="0" smtClean="0"/>
              <a:t>…….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5503863" y="3933825"/>
            <a:ext cx="1516062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 dirty="0" err="1" smtClean="0">
                <a:solidFill>
                  <a:schemeClr val="tx1"/>
                </a:solidFill>
              </a:rPr>
              <a:t>Micro</a:t>
            </a:r>
            <a:r>
              <a:rPr lang="cs-CZ" sz="1600" b="0" dirty="0" err="1" smtClean="0">
                <a:solidFill>
                  <a:schemeClr val="tx1"/>
                </a:solidFill>
              </a:rPr>
              <a:t>kontrolery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1898650" y="5649913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>
                <a:solidFill>
                  <a:schemeClr val="tx1"/>
                </a:solidFill>
              </a:rPr>
              <a:t>CNC</a:t>
            </a: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7161213" y="4365625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>
                <a:solidFill>
                  <a:schemeClr val="tx1"/>
                </a:solidFill>
              </a:rPr>
              <a:t>C++</a:t>
            </a: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1906588" y="4797425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 dirty="0" err="1" smtClean="0">
                <a:solidFill>
                  <a:schemeClr val="tx1"/>
                </a:solidFill>
              </a:rPr>
              <a:t>Ele</a:t>
            </a:r>
            <a:r>
              <a:rPr lang="cs-CZ" sz="1600" b="0" dirty="0" err="1" smtClean="0">
                <a:solidFill>
                  <a:schemeClr val="tx1"/>
                </a:solidFill>
              </a:rPr>
              <a:t>ktronika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21535" name="Rectangle 32"/>
          <p:cNvSpPr>
            <a:spLocks noChangeArrowheads="1"/>
          </p:cNvSpPr>
          <p:nvPr/>
        </p:nvSpPr>
        <p:spPr bwMode="auto">
          <a:xfrm>
            <a:off x="6300788" y="2217738"/>
            <a:ext cx="1152525" cy="358775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de-DE" sz="1600" b="0">
                <a:solidFill>
                  <a:schemeClr val="tx1"/>
                </a:solidFill>
              </a:rPr>
              <a:t>Dig. factory</a:t>
            </a:r>
          </a:p>
        </p:txBody>
      </p:sp>
      <p:sp>
        <p:nvSpPr>
          <p:cNvPr id="21536" name="Text Box 40"/>
          <p:cNvSpPr txBox="1">
            <a:spLocks noChangeArrowheads="1"/>
          </p:cNvSpPr>
          <p:nvPr/>
        </p:nvSpPr>
        <p:spPr bwMode="auto">
          <a:xfrm>
            <a:off x="557213" y="1800225"/>
            <a:ext cx="4911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cs-CZ" dirty="0" smtClean="0"/>
              <a:t>Výukové systémy zahrnují následující segmenty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57213" y="1800225"/>
            <a:ext cx="5180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cs-CZ" dirty="0" smtClean="0"/>
              <a:t>Příklad učebny vybavené zařízením Festo </a:t>
            </a:r>
            <a:r>
              <a:rPr lang="cs-CZ" dirty="0" err="1" smtClean="0"/>
              <a:t>Didactic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075" name="Object 3" descr="npo00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2354263"/>
            <a:ext cx="8188325" cy="373856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IndustrialBackground_2411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825" y="2636838"/>
            <a:ext cx="8641080" cy="3962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de-DE" smtClean="0"/>
              <a:t>Festo Didactic</a:t>
            </a:r>
            <a:endParaRPr lang="en-GB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52000" y="2246400"/>
            <a:ext cx="8636400" cy="4134928"/>
          </a:xfrm>
        </p:spPr>
        <p:txBody>
          <a:bodyPr/>
          <a:lstStyle/>
          <a:p>
            <a:pPr lvl="0">
              <a:defRPr/>
            </a:pPr>
            <a:r>
              <a:rPr lang="cs-CZ" dirty="0" smtClean="0"/>
              <a:t>Výukové systémy</a:t>
            </a:r>
            <a:endParaRPr lang="de-DE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4ACECD-3197-4D11-9DA3-5D42A9BD982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38" name="Foliennummernplatzhalter 3"/>
          <p:cNvSpPr txBox="1">
            <a:spLocks/>
          </p:cNvSpPr>
          <p:nvPr/>
        </p:nvSpPr>
        <p:spPr>
          <a:xfrm>
            <a:off x="5962664" y="6727825"/>
            <a:ext cx="125412" cy="90488"/>
          </a:xfrm>
          <a:prstGeom prst="rect">
            <a:avLst/>
          </a:prstGeom>
        </p:spPr>
        <p:txBody>
          <a:bodyPr vert="horz"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ACECD-3197-4D11-9DA3-5D42A9BD982E}" type="slidenum">
              <a:rPr kumimoji="0" lang="en-GB" sz="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taPlusLF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taPlusLF" pitchFamily="2" charset="0"/>
              <a:ea typeface="+mn-ea"/>
              <a:cs typeface="+mn-cs"/>
            </a:endParaRPr>
          </a:p>
        </p:txBody>
      </p:sp>
      <p:sp>
        <p:nvSpPr>
          <p:cNvPr id="49" name="Foliennummernplatzhalter 3"/>
          <p:cNvSpPr txBox="1">
            <a:spLocks/>
          </p:cNvSpPr>
          <p:nvPr/>
        </p:nvSpPr>
        <p:spPr>
          <a:xfrm>
            <a:off x="3102381" y="6727825"/>
            <a:ext cx="125412" cy="90488"/>
          </a:xfrm>
          <a:prstGeom prst="rect">
            <a:avLst/>
          </a:prstGeom>
        </p:spPr>
        <p:txBody>
          <a:bodyPr vert="horz"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ACECD-3197-4D11-9DA3-5D42A9BD982E}" type="slidenum">
              <a:rPr kumimoji="0" lang="en-GB" sz="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taPlusLF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taPlusLF" pitchFamily="2" charset="0"/>
              <a:ea typeface="+mn-ea"/>
              <a:cs typeface="+mn-cs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95288" y="5342772"/>
            <a:ext cx="2016472" cy="67851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sz="1300" dirty="0" smtClean="0">
                <a:solidFill>
                  <a:schemeClr val="accent5"/>
                </a:solidFill>
              </a:rPr>
              <a:t>Pneumatika, Hydraulika ….</a:t>
            </a:r>
            <a:endParaRPr lang="de-DE" sz="1300" dirty="0">
              <a:solidFill>
                <a:schemeClr val="accent5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b="32"/>
          <a:stretch>
            <a:fillRect/>
          </a:stretch>
        </p:blipFill>
        <p:spPr bwMode="auto">
          <a:xfrm>
            <a:off x="395288" y="2997200"/>
            <a:ext cx="2024063" cy="2295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5" name="Picture 5" descr="d0291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997200"/>
            <a:ext cx="3158440" cy="22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FMS - Al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0238" y="2997200"/>
            <a:ext cx="303847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eck 16"/>
          <p:cNvSpPr/>
          <p:nvPr/>
        </p:nvSpPr>
        <p:spPr>
          <a:xfrm>
            <a:off x="2483768" y="5352434"/>
            <a:ext cx="3168352" cy="6688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sz="1300" dirty="0" smtClean="0">
                <a:solidFill>
                  <a:sysClr val="windowText" lastClr="000000"/>
                </a:solidFill>
              </a:rPr>
              <a:t>Výukové systémy pro výuku výrobních procesů</a:t>
            </a:r>
            <a:endParaRPr lang="de-DE" sz="13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724127" y="5352434"/>
            <a:ext cx="3024585" cy="6688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sz="1300" dirty="0" smtClean="0">
                <a:solidFill>
                  <a:schemeClr val="accent5"/>
                </a:solidFill>
              </a:rPr>
              <a:t>Simulace, vizualizace</a:t>
            </a:r>
            <a:endParaRPr lang="de-DE" sz="1300" dirty="0" smtClean="0">
              <a:solidFill>
                <a:schemeClr val="accent5"/>
              </a:solidFill>
            </a:endParaRPr>
          </a:p>
        </p:txBody>
      </p:sp>
      <p:sp>
        <p:nvSpPr>
          <p:cNvPr id="21" name="Beenden">
            <a:hlinkClick r:id="" action="ppaction://hlinkshowjump?jump=endshow"/>
          </p:cNvPr>
          <p:cNvSpPr/>
          <p:nvPr/>
        </p:nvSpPr>
        <p:spPr>
          <a:xfrm>
            <a:off x="8172400" y="1734982"/>
            <a:ext cx="711200" cy="1818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>
                <a:solidFill>
                  <a:srgbClr val="000000"/>
                </a:solidFill>
                <a:latin typeface="MetaPlusLF"/>
              </a:rPr>
              <a:t>Beenden</a:t>
            </a:r>
            <a:endParaRPr lang="en-GB" sz="1000">
              <a:solidFill>
                <a:srgbClr val="000000"/>
              </a:solidFill>
              <a:latin typeface="MetaPlusL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IndustrialBackground_2411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95" y="2636838"/>
            <a:ext cx="8641080" cy="3962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de-DE" smtClean="0"/>
              <a:t>Festo Didactic</a:t>
            </a:r>
            <a:endParaRPr lang="en-GB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46384" y="2246428"/>
            <a:ext cx="8636400" cy="4134928"/>
          </a:xfrm>
        </p:spPr>
        <p:txBody>
          <a:bodyPr/>
          <a:lstStyle/>
          <a:p>
            <a:pPr lvl="0">
              <a:defRPr/>
            </a:pPr>
            <a:r>
              <a:rPr lang="cs-CZ" dirty="0" smtClean="0"/>
              <a:t>Výrobní systém technického vzdělávání</a:t>
            </a:r>
            <a:endParaRPr lang="de-DE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4ACECD-3197-4D11-9DA3-5D42A9BD982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38" name="Foliennummernplatzhalter 3"/>
          <p:cNvSpPr txBox="1">
            <a:spLocks/>
          </p:cNvSpPr>
          <p:nvPr/>
        </p:nvSpPr>
        <p:spPr>
          <a:xfrm>
            <a:off x="4386127" y="6727825"/>
            <a:ext cx="125412" cy="90488"/>
          </a:xfrm>
          <a:prstGeom prst="rect">
            <a:avLst/>
          </a:prstGeom>
        </p:spPr>
        <p:txBody>
          <a:bodyPr vert="horz"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ACECD-3197-4D11-9DA3-5D42A9BD982E}" type="slidenum">
              <a:rPr kumimoji="0" lang="en-GB" sz="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taPlusLF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taPlusLF" pitchFamily="2" charset="0"/>
              <a:ea typeface="+mn-ea"/>
              <a:cs typeface="+mn-cs"/>
            </a:endParaRPr>
          </a:p>
        </p:txBody>
      </p:sp>
      <p:sp>
        <p:nvSpPr>
          <p:cNvPr id="49" name="Foliennummernplatzhalter 3"/>
          <p:cNvSpPr txBox="1">
            <a:spLocks/>
          </p:cNvSpPr>
          <p:nvPr/>
        </p:nvSpPr>
        <p:spPr>
          <a:xfrm>
            <a:off x="3102381" y="6727825"/>
            <a:ext cx="125412" cy="90488"/>
          </a:xfrm>
          <a:prstGeom prst="rect">
            <a:avLst/>
          </a:prstGeom>
        </p:spPr>
        <p:txBody>
          <a:bodyPr vert="horz"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ACECD-3197-4D11-9DA3-5D42A9BD982E}" type="slidenum">
              <a:rPr kumimoji="0" lang="en-GB" sz="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taPlusLF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taPlusLF" pitchFamily="2" charset="0"/>
              <a:ea typeface="+mn-ea"/>
              <a:cs typeface="+mn-cs"/>
            </a:endParaRPr>
          </a:p>
        </p:txBody>
      </p:sp>
      <p:sp>
        <p:nvSpPr>
          <p:cNvPr id="24" name="Textfeld 46"/>
          <p:cNvSpPr txBox="1">
            <a:spLocks noChangeArrowheads="1"/>
          </p:cNvSpPr>
          <p:nvPr/>
        </p:nvSpPr>
        <p:spPr bwMode="auto">
          <a:xfrm>
            <a:off x="3127849" y="2997274"/>
            <a:ext cx="1021434" cy="360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de-DE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Hardware</a:t>
            </a:r>
          </a:p>
        </p:txBody>
      </p:sp>
      <p:sp>
        <p:nvSpPr>
          <p:cNvPr id="25" name="Textfeld 46"/>
          <p:cNvSpPr txBox="1">
            <a:spLocks noChangeArrowheads="1"/>
          </p:cNvSpPr>
          <p:nvPr/>
        </p:nvSpPr>
        <p:spPr bwMode="auto">
          <a:xfrm>
            <a:off x="4337554" y="2997274"/>
            <a:ext cx="1026534" cy="360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de-DE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Teachware</a:t>
            </a:r>
          </a:p>
        </p:txBody>
      </p:sp>
      <p:sp>
        <p:nvSpPr>
          <p:cNvPr id="26" name="Textfeld 46"/>
          <p:cNvSpPr txBox="1">
            <a:spLocks noChangeArrowheads="1"/>
          </p:cNvSpPr>
          <p:nvPr/>
        </p:nvSpPr>
        <p:spPr bwMode="auto">
          <a:xfrm>
            <a:off x="5561835" y="2997200"/>
            <a:ext cx="1017587" cy="3266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de-DE" sz="1400" b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Software</a:t>
            </a:r>
            <a:endParaRPr lang="de-DE" sz="1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extfeld 46"/>
          <p:cNvSpPr txBox="1">
            <a:spLocks noChangeArrowheads="1"/>
          </p:cNvSpPr>
          <p:nvPr/>
        </p:nvSpPr>
        <p:spPr bwMode="auto">
          <a:xfrm>
            <a:off x="6785971" y="2997200"/>
            <a:ext cx="10160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de-DE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WBTs</a:t>
            </a:r>
          </a:p>
        </p:txBody>
      </p:sp>
      <p:sp>
        <p:nvSpPr>
          <p:cNvPr id="34" name="Rechteck 33"/>
          <p:cNvSpPr/>
          <p:nvPr/>
        </p:nvSpPr>
        <p:spPr>
          <a:xfrm>
            <a:off x="3131842" y="3356992"/>
            <a:ext cx="1008112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hteck 34"/>
          <p:cNvSpPr/>
          <p:nvPr/>
        </p:nvSpPr>
        <p:spPr>
          <a:xfrm>
            <a:off x="4348090" y="3356992"/>
            <a:ext cx="1008112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hteck 35"/>
          <p:cNvSpPr/>
          <p:nvPr/>
        </p:nvSpPr>
        <p:spPr>
          <a:xfrm>
            <a:off x="5572226" y="3356992"/>
            <a:ext cx="1008112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hteck 36"/>
          <p:cNvSpPr/>
          <p:nvPr/>
        </p:nvSpPr>
        <p:spPr>
          <a:xfrm>
            <a:off x="6796362" y="3356992"/>
            <a:ext cx="1008112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hteck 38"/>
          <p:cNvSpPr/>
          <p:nvPr/>
        </p:nvSpPr>
        <p:spPr>
          <a:xfrm>
            <a:off x="1907705" y="4077072"/>
            <a:ext cx="5904656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300" dirty="0" err="1" smtClean="0">
                <a:solidFill>
                  <a:schemeClr val="accent5"/>
                </a:solidFill>
              </a:rPr>
              <a:t>Syst</a:t>
            </a:r>
            <a:r>
              <a:rPr lang="cs-CZ" sz="1300" dirty="0" err="1" smtClean="0">
                <a:solidFill>
                  <a:schemeClr val="accent5"/>
                </a:solidFill>
              </a:rPr>
              <a:t>émová</a:t>
            </a:r>
            <a:r>
              <a:rPr lang="cs-CZ" sz="1300" dirty="0" smtClean="0">
                <a:solidFill>
                  <a:schemeClr val="accent5"/>
                </a:solidFill>
              </a:rPr>
              <a:t> řešení</a:t>
            </a:r>
            <a:r>
              <a:rPr lang="de-DE" sz="1300" dirty="0" smtClean="0">
                <a:solidFill>
                  <a:schemeClr val="accent5"/>
                </a:solidFill>
              </a:rPr>
              <a:t>: </a:t>
            </a:r>
            <a:r>
              <a:rPr lang="de-DE" sz="1300" b="1" dirty="0" smtClean="0">
                <a:solidFill>
                  <a:schemeClr val="accent5"/>
                </a:solidFill>
              </a:rPr>
              <a:t>FMS/CIM/Learning Factory/AFB</a:t>
            </a:r>
          </a:p>
        </p:txBody>
      </p:sp>
      <p:sp>
        <p:nvSpPr>
          <p:cNvPr id="40" name="Rechteck 39"/>
          <p:cNvSpPr/>
          <p:nvPr/>
        </p:nvSpPr>
        <p:spPr>
          <a:xfrm>
            <a:off x="1907705" y="4653136"/>
            <a:ext cx="5904656" cy="5760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  <a:defRPr/>
            </a:pPr>
            <a:r>
              <a:rPr lang="de-DE" sz="1300" dirty="0" err="1" smtClean="0">
                <a:solidFill>
                  <a:schemeClr val="accent5"/>
                </a:solidFill>
              </a:rPr>
              <a:t>Appli</a:t>
            </a:r>
            <a:r>
              <a:rPr lang="cs-CZ" sz="1300" dirty="0" err="1" smtClean="0">
                <a:solidFill>
                  <a:schemeClr val="accent5"/>
                </a:solidFill>
              </a:rPr>
              <a:t>kace</a:t>
            </a:r>
            <a:r>
              <a:rPr lang="de-DE" sz="1300" dirty="0" smtClean="0">
                <a:solidFill>
                  <a:schemeClr val="accent5"/>
                </a:solidFill>
              </a:rPr>
              <a:t>: </a:t>
            </a:r>
            <a:r>
              <a:rPr lang="de-DE" sz="1300" b="1" dirty="0" smtClean="0">
                <a:solidFill>
                  <a:schemeClr val="accent5"/>
                </a:solidFill>
              </a:rPr>
              <a:t>Factory  </a:t>
            </a:r>
            <a:r>
              <a:rPr lang="de-DE" sz="1300" b="1" dirty="0" err="1" smtClean="0">
                <a:solidFill>
                  <a:schemeClr val="accent5"/>
                </a:solidFill>
              </a:rPr>
              <a:t>automation</a:t>
            </a:r>
            <a:r>
              <a:rPr lang="de-DE" sz="1300" b="1" dirty="0" smtClean="0">
                <a:solidFill>
                  <a:schemeClr val="accent5"/>
                </a:solidFill>
              </a:rPr>
              <a:t>, CNC/</a:t>
            </a:r>
            <a:r>
              <a:rPr lang="de-DE" sz="1300" b="1" dirty="0" err="1" smtClean="0">
                <a:solidFill>
                  <a:schemeClr val="accent5"/>
                </a:solidFill>
              </a:rPr>
              <a:t>Robotics</a:t>
            </a:r>
            <a:r>
              <a:rPr lang="de-DE" sz="1300" b="1" dirty="0" smtClean="0">
                <a:solidFill>
                  <a:schemeClr val="accent5"/>
                </a:solidFill>
              </a:rPr>
              <a:t>, </a:t>
            </a:r>
            <a:r>
              <a:rPr lang="de-DE" sz="1300" b="1" dirty="0" err="1" smtClean="0">
                <a:solidFill>
                  <a:schemeClr val="accent5"/>
                </a:solidFill>
              </a:rPr>
              <a:t>process</a:t>
            </a:r>
            <a:r>
              <a:rPr lang="de-DE" sz="1300" b="1" dirty="0" smtClean="0">
                <a:solidFill>
                  <a:schemeClr val="accent5"/>
                </a:solidFill>
              </a:rPr>
              <a:t> </a:t>
            </a:r>
            <a:r>
              <a:rPr lang="de-DE" sz="1300" b="1" dirty="0" err="1" smtClean="0">
                <a:solidFill>
                  <a:schemeClr val="accent5"/>
                </a:solidFill>
              </a:rPr>
              <a:t>automation</a:t>
            </a:r>
            <a:endParaRPr lang="de-DE" sz="1300" b="1" dirty="0" smtClean="0">
              <a:solidFill>
                <a:schemeClr val="accent5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907704" y="5373216"/>
            <a:ext cx="1152127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accent5"/>
                </a:solidFill>
              </a:rPr>
              <a:t>Základy</a:t>
            </a:r>
            <a:r>
              <a:rPr lang="de-DE" sz="1400" dirty="0" smtClean="0">
                <a:solidFill>
                  <a:schemeClr val="accent5"/>
                </a:solidFill>
              </a:rPr>
              <a:t>:</a:t>
            </a:r>
          </a:p>
        </p:txBody>
      </p:sp>
      <p:sp>
        <p:nvSpPr>
          <p:cNvPr id="42" name="Rechteck 41"/>
          <p:cNvSpPr/>
          <p:nvPr/>
        </p:nvSpPr>
        <p:spPr>
          <a:xfrm>
            <a:off x="3131840" y="5373216"/>
            <a:ext cx="720079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b="1" smtClean="0">
                <a:solidFill>
                  <a:schemeClr val="accent5"/>
                </a:solidFill>
              </a:rPr>
              <a:t>Pneu-matics</a:t>
            </a:r>
          </a:p>
        </p:txBody>
      </p:sp>
      <p:sp>
        <p:nvSpPr>
          <p:cNvPr id="44" name="Rechteck 43"/>
          <p:cNvSpPr/>
          <p:nvPr/>
        </p:nvSpPr>
        <p:spPr>
          <a:xfrm>
            <a:off x="3923928" y="5373216"/>
            <a:ext cx="720078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b="1" smtClean="0">
                <a:solidFill>
                  <a:schemeClr val="accent5"/>
                </a:solidFill>
              </a:rPr>
              <a:t>Hydraulics</a:t>
            </a:r>
          </a:p>
        </p:txBody>
      </p:sp>
      <p:sp>
        <p:nvSpPr>
          <p:cNvPr id="45" name="Rechteck 44"/>
          <p:cNvSpPr/>
          <p:nvPr/>
        </p:nvSpPr>
        <p:spPr>
          <a:xfrm>
            <a:off x="4716015" y="5373216"/>
            <a:ext cx="720079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b="1" smtClean="0">
                <a:solidFill>
                  <a:schemeClr val="accent5"/>
                </a:solidFill>
              </a:rPr>
              <a:t>Camera</a:t>
            </a:r>
          </a:p>
          <a:p>
            <a:r>
              <a:rPr lang="de-DE" sz="900" b="1" smtClean="0">
                <a:solidFill>
                  <a:schemeClr val="accent5"/>
                </a:solidFill>
              </a:rPr>
              <a:t>systems</a:t>
            </a:r>
          </a:p>
        </p:txBody>
      </p:sp>
      <p:sp>
        <p:nvSpPr>
          <p:cNvPr id="46" name="Rechteck 45"/>
          <p:cNvSpPr/>
          <p:nvPr/>
        </p:nvSpPr>
        <p:spPr>
          <a:xfrm>
            <a:off x="5508103" y="5373216"/>
            <a:ext cx="792089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b="1" smtClean="0">
                <a:solidFill>
                  <a:schemeClr val="accent5"/>
                </a:solidFill>
              </a:rPr>
              <a:t>Controlling</a:t>
            </a:r>
          </a:p>
        </p:txBody>
      </p:sp>
      <p:sp>
        <p:nvSpPr>
          <p:cNvPr id="47" name="Rechteck 46"/>
          <p:cNvSpPr/>
          <p:nvPr/>
        </p:nvSpPr>
        <p:spPr>
          <a:xfrm>
            <a:off x="6372200" y="5373216"/>
            <a:ext cx="648070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b="1" smtClean="0">
                <a:solidFill>
                  <a:schemeClr val="accent5"/>
                </a:solidFill>
              </a:rPr>
              <a:t>Field bus</a:t>
            </a:r>
          </a:p>
        </p:txBody>
      </p:sp>
      <p:sp>
        <p:nvSpPr>
          <p:cNvPr id="48" name="Rechteck 47"/>
          <p:cNvSpPr/>
          <p:nvPr/>
        </p:nvSpPr>
        <p:spPr>
          <a:xfrm>
            <a:off x="7092279" y="5373216"/>
            <a:ext cx="720079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b="1" smtClean="0">
                <a:solidFill>
                  <a:schemeClr val="accent5"/>
                </a:solidFill>
              </a:rPr>
              <a:t>Sensors</a:t>
            </a:r>
          </a:p>
        </p:txBody>
      </p:sp>
      <p:sp>
        <p:nvSpPr>
          <p:cNvPr id="50" name="Rechteck 49"/>
          <p:cNvSpPr/>
          <p:nvPr/>
        </p:nvSpPr>
        <p:spPr>
          <a:xfrm>
            <a:off x="7092031" y="5949280"/>
            <a:ext cx="720079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b="1" smtClean="0">
                <a:solidFill>
                  <a:schemeClr val="accent5"/>
                </a:solidFill>
              </a:rPr>
              <a:t>SPS</a:t>
            </a:r>
          </a:p>
        </p:txBody>
      </p:sp>
      <p:sp>
        <p:nvSpPr>
          <p:cNvPr id="52" name="Rechteck 51"/>
          <p:cNvSpPr/>
          <p:nvPr/>
        </p:nvSpPr>
        <p:spPr>
          <a:xfrm>
            <a:off x="3132090" y="5949280"/>
            <a:ext cx="791838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smtClean="0">
                <a:solidFill>
                  <a:schemeClr val="accent5"/>
                </a:solidFill>
              </a:rPr>
              <a:t>Elektrics</a:t>
            </a:r>
          </a:p>
          <a:p>
            <a:pPr algn="ctr"/>
            <a:r>
              <a:rPr lang="de-DE" sz="900" b="1" smtClean="0">
                <a:solidFill>
                  <a:schemeClr val="accent5"/>
                </a:solidFill>
              </a:rPr>
              <a:t>Elektronics</a:t>
            </a:r>
          </a:p>
        </p:txBody>
      </p:sp>
      <p:sp>
        <p:nvSpPr>
          <p:cNvPr id="53" name="Rechteck 52"/>
          <p:cNvSpPr/>
          <p:nvPr/>
        </p:nvSpPr>
        <p:spPr>
          <a:xfrm>
            <a:off x="3995936" y="5949280"/>
            <a:ext cx="648320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smtClean="0">
                <a:solidFill>
                  <a:schemeClr val="accent5"/>
                </a:solidFill>
              </a:rPr>
              <a:t>Electr.</a:t>
            </a:r>
          </a:p>
          <a:p>
            <a:pPr algn="ctr"/>
            <a:r>
              <a:rPr lang="de-DE" sz="900" b="1" smtClean="0">
                <a:solidFill>
                  <a:schemeClr val="accent5"/>
                </a:solidFill>
              </a:rPr>
              <a:t>drives</a:t>
            </a:r>
          </a:p>
        </p:txBody>
      </p:sp>
      <p:sp>
        <p:nvSpPr>
          <p:cNvPr id="54" name="Rechteck 53"/>
          <p:cNvSpPr/>
          <p:nvPr/>
        </p:nvSpPr>
        <p:spPr>
          <a:xfrm>
            <a:off x="4716265" y="5949280"/>
            <a:ext cx="720079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b="1" smtClean="0">
                <a:solidFill>
                  <a:schemeClr val="accent5"/>
                </a:solidFill>
              </a:rPr>
              <a:t>Safety</a:t>
            </a:r>
          </a:p>
        </p:txBody>
      </p:sp>
      <p:sp>
        <p:nvSpPr>
          <p:cNvPr id="55" name="Rechteck 54"/>
          <p:cNvSpPr/>
          <p:nvPr/>
        </p:nvSpPr>
        <p:spPr>
          <a:xfrm>
            <a:off x="5508353" y="5949280"/>
            <a:ext cx="1511670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b="1" smtClean="0">
                <a:solidFill>
                  <a:schemeClr val="accent5"/>
                </a:solidFill>
              </a:rPr>
              <a:t>Electrical</a:t>
            </a:r>
          </a:p>
          <a:p>
            <a:r>
              <a:rPr lang="de-DE" sz="900" b="1" smtClean="0">
                <a:solidFill>
                  <a:schemeClr val="accent5"/>
                </a:solidFill>
              </a:rPr>
              <a:t>Installation systems</a:t>
            </a:r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3" cstate="print"/>
          <a:srcRect t="1316"/>
          <a:stretch>
            <a:fillRect/>
          </a:stretch>
        </p:blipFill>
        <p:spPr bwMode="auto">
          <a:xfrm>
            <a:off x="395288" y="4653136"/>
            <a:ext cx="1440408" cy="18005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4" cstate="print"/>
          <a:srcRect b="1033"/>
          <a:stretch>
            <a:fillRect/>
          </a:stretch>
        </p:blipFill>
        <p:spPr bwMode="auto">
          <a:xfrm>
            <a:off x="395288" y="2997200"/>
            <a:ext cx="1440408" cy="15839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2" name="Beenden">
            <a:hlinkClick r:id="" action="ppaction://hlinkshowjump?jump=endshow"/>
          </p:cNvPr>
          <p:cNvSpPr/>
          <p:nvPr/>
        </p:nvSpPr>
        <p:spPr>
          <a:xfrm>
            <a:off x="8172400" y="1734982"/>
            <a:ext cx="711200" cy="1818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>
                <a:solidFill>
                  <a:srgbClr val="000000"/>
                </a:solidFill>
                <a:latin typeface="MetaPlusLF"/>
              </a:rPr>
              <a:t>Beenden</a:t>
            </a:r>
            <a:endParaRPr lang="en-GB" sz="1000">
              <a:solidFill>
                <a:srgbClr val="000000"/>
              </a:solidFill>
              <a:latin typeface="MetaPlusL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9"/>
          <p:cNvSpPr txBox="1">
            <a:spLocks noChangeArrowheads="1"/>
          </p:cNvSpPr>
          <p:nvPr/>
        </p:nvSpPr>
        <p:spPr bwMode="auto">
          <a:xfrm>
            <a:off x="557213" y="1798638"/>
            <a:ext cx="730488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de-DE" sz="1900" dirty="0" smtClean="0">
                <a:solidFill>
                  <a:schemeClr val="tx1"/>
                </a:solidFill>
              </a:rPr>
              <a:t>A</a:t>
            </a:r>
            <a:r>
              <a:rPr lang="cs-CZ" sz="1900" dirty="0" err="1" smtClean="0">
                <a:solidFill>
                  <a:schemeClr val="tx1"/>
                </a:solidFill>
              </a:rPr>
              <a:t>kčně</a:t>
            </a:r>
            <a:r>
              <a:rPr lang="de-DE" sz="1900" dirty="0" smtClean="0">
                <a:solidFill>
                  <a:schemeClr val="tx1"/>
                </a:solidFill>
              </a:rPr>
              <a:t>-orient</a:t>
            </a:r>
            <a:r>
              <a:rPr lang="cs-CZ" sz="1900" dirty="0" err="1" smtClean="0">
                <a:solidFill>
                  <a:schemeClr val="tx1"/>
                </a:solidFill>
              </a:rPr>
              <a:t>ované</a:t>
            </a:r>
            <a:r>
              <a:rPr lang="de-DE" sz="1900" dirty="0" smtClean="0">
                <a:solidFill>
                  <a:schemeClr val="tx1"/>
                </a:solidFill>
              </a:rPr>
              <a:t> </a:t>
            </a:r>
            <a:r>
              <a:rPr lang="cs-CZ" sz="1900" dirty="0" smtClean="0">
                <a:solidFill>
                  <a:schemeClr val="tx1"/>
                </a:solidFill>
              </a:rPr>
              <a:t>výukové systémy s průmyslovými komponenty</a:t>
            </a:r>
            <a:endParaRPr lang="de-DE" sz="1900" dirty="0">
              <a:solidFill>
                <a:schemeClr val="tx1"/>
              </a:solidFill>
            </a:endParaRPr>
          </a:p>
        </p:txBody>
      </p:sp>
      <p:pic>
        <p:nvPicPr>
          <p:cNvPr id="45059" name="Picture 36" descr="npo000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88" y="2362200"/>
            <a:ext cx="2925762" cy="297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5060" name="Picture 37" descr="npo0000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362200"/>
            <a:ext cx="2532063" cy="297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5061" name="Picture 38" descr="npo0000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" y="2362200"/>
            <a:ext cx="2309812" cy="297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Univerzální laboratorní nábytek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Learnline</a:t>
            </a:r>
            <a:r>
              <a:rPr lang="cs-CZ" b="1" dirty="0" smtClean="0"/>
              <a:t> a </a:t>
            </a:r>
            <a:r>
              <a:rPr lang="cs-CZ" b="1" dirty="0" err="1" smtClean="0"/>
              <a:t>Lerntop</a:t>
            </a:r>
            <a:endParaRPr lang="cs-CZ" b="1" dirty="0" smtClean="0"/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Modulární pracovní stanice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Integrované ukládání komponent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Mobilní nebo stacionární provedení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Přehledné ukládání komponent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Univerzálnost, pružnost, rozšiřitelnost</a:t>
            </a:r>
            <a:endParaRPr lang="cs-CZ" dirty="0" smtClean="0"/>
          </a:p>
          <a:p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36870" name="Picture 6" descr="The universal laboratory furniture: Learnline and Learn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2286000" cy="1343026"/>
          </a:xfrm>
          <a:prstGeom prst="rect">
            <a:avLst/>
          </a:prstGeom>
          <a:noFill/>
        </p:spPr>
      </p:pic>
      <p:pic>
        <p:nvPicPr>
          <p:cNvPr id="36874" name="Picture 10" descr="http://www.festo-didactic.com/ov3/media/customers/1100/00235738001104406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210564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Laboratorní nábytek pro elektrotechniku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ts val="2100"/>
              </a:lnSpc>
              <a:spcBef>
                <a:spcPct val="50000"/>
              </a:spcBef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Jednotlivé pracovní stanice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Kompletní laboratoře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98307" name="Picture 3" descr="Customised electrical engineering workpla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20888"/>
            <a:ext cx="2276475" cy="1581151"/>
          </a:xfrm>
          <a:prstGeom prst="rect">
            <a:avLst/>
          </a:prstGeom>
          <a:noFill/>
        </p:spPr>
      </p:pic>
      <p:pic>
        <p:nvPicPr>
          <p:cNvPr id="98309" name="Picture 5" descr="Kundenspezifische Elektrotechnik-Arbeitsplätz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2114550" cy="1905000"/>
          </a:xfrm>
          <a:prstGeom prst="rect">
            <a:avLst/>
          </a:prstGeom>
          <a:noFill/>
        </p:spPr>
      </p:pic>
      <p:pic>
        <p:nvPicPr>
          <p:cNvPr id="98311" name="Picture 7" descr="Kundenspezifische Elektrotechnik-Arbeitsplätz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49080"/>
            <a:ext cx="202882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pneumatické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Modulární koncepce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Systém </a:t>
            </a:r>
            <a:r>
              <a:rPr lang="cs-CZ" dirty="0" err="1" smtClean="0">
                <a:solidFill>
                  <a:schemeClr val="tx2"/>
                </a:solidFill>
              </a:rPr>
              <a:t>Quick</a:t>
            </a:r>
            <a:r>
              <a:rPr lang="cs-CZ" dirty="0" smtClean="0">
                <a:solidFill>
                  <a:schemeClr val="tx2"/>
                </a:solidFill>
              </a:rPr>
              <a:t>-Fix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 Široká variabilita kurzů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99331" name="Picture 3" descr="Pneumatics training packages – innovative and practical, right down to the smallest det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0888"/>
            <a:ext cx="2286000" cy="1447801"/>
          </a:xfrm>
          <a:prstGeom prst="rect">
            <a:avLst/>
          </a:prstGeom>
          <a:noFill/>
        </p:spPr>
      </p:pic>
      <p:pic>
        <p:nvPicPr>
          <p:cNvPr id="99333" name="Picture 5" descr="d0417a__044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2571750" cy="2457451"/>
          </a:xfrm>
          <a:prstGeom prst="rect">
            <a:avLst/>
          </a:prstGeom>
          <a:noFill/>
        </p:spPr>
      </p:pic>
      <p:pic>
        <p:nvPicPr>
          <p:cNvPr id="99335" name="Picture 7" descr="d0417a__029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77072"/>
            <a:ext cx="2571750" cy="24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3" y="2268630"/>
            <a:ext cx="8712000" cy="295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Festo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827584" y="5364000"/>
            <a:ext cx="2809007" cy="83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MetaPlusLF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Inteligent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ní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automati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zace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 využitím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technologií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pneumatic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kého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GB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ele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</a:t>
            </a:r>
            <a:r>
              <a:rPr lang="en-GB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tric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kého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řízení</a:t>
            </a:r>
            <a:endParaRPr lang="de-DE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69563" y="5364000"/>
            <a:ext cx="286267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Automatizace výroby</a:t>
            </a:r>
            <a:endParaRPr lang="en-GB" sz="1300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GB" sz="13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Proces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ní automatizace</a:t>
            </a:r>
            <a:endParaRPr lang="en-GB" sz="1300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GB" sz="13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Dida</a:t>
            </a:r>
            <a:r>
              <a:rPr lang="cs-CZ" sz="13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ktika</a:t>
            </a:r>
            <a:endParaRPr lang="en-GB" sz="1300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GB" sz="13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Produ</a:t>
            </a:r>
            <a:r>
              <a:rPr lang="cs-CZ" sz="13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kty</a:t>
            </a:r>
            <a:endParaRPr lang="en-GB" sz="1300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</a:t>
            </a:r>
            <a:r>
              <a:rPr lang="cs-CZ" sz="13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lužby</a:t>
            </a:r>
            <a:endParaRPr lang="en-GB" sz="1300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171450" indent="-171450">
              <a:buFont typeface="Arial"/>
              <a:buChar char="•"/>
            </a:pP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Základní a pokročilý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training</a:t>
            </a:r>
          </a:p>
          <a:p>
            <a:pPr marL="171450" indent="-171450">
              <a:buFont typeface="Arial" pitchFamily="34" charset="0"/>
              <a:buChar char="•"/>
            </a:pPr>
            <a:endParaRPr lang="de-DE" sz="1100" dirty="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28" name="Gewinkelte Verbindung 27"/>
          <p:cNvCxnSpPr/>
          <p:nvPr/>
        </p:nvCxnSpPr>
        <p:spPr>
          <a:xfrm rot="5400000">
            <a:off x="1938391" y="3276000"/>
            <a:ext cx="1316448" cy="3106014"/>
          </a:xfrm>
          <a:prstGeom prst="bentConnector4">
            <a:avLst>
              <a:gd name="adj1" fmla="val 66337"/>
              <a:gd name="adj2" fmla="val 107360"/>
            </a:avLst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eenden">
            <a:hlinkClick r:id="" action="ppaction://hlinkshowjump?jump=endshow"/>
          </p:cNvPr>
          <p:cNvSpPr/>
          <p:nvPr/>
        </p:nvSpPr>
        <p:spPr>
          <a:xfrm>
            <a:off x="8216900" y="1701800"/>
            <a:ext cx="711200" cy="144526"/>
          </a:xfrm>
          <a:prstGeom prst="rect">
            <a:avLst/>
          </a:prstGeom>
          <a:solidFill>
            <a:srgbClr val="DCEBF6"/>
          </a:solidFill>
          <a:ln w="19050">
            <a:solidFill>
              <a:srgbClr val="A1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>
                <a:solidFill>
                  <a:srgbClr val="000000"/>
                </a:solidFill>
                <a:latin typeface="MetaPlusLF"/>
              </a:rPr>
              <a:t>Exit</a:t>
            </a:r>
            <a:endParaRPr lang="en-GB" sz="1000">
              <a:solidFill>
                <a:srgbClr val="000000"/>
              </a:solidFill>
              <a:latin typeface="MetaPlusL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443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pneumatické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Úvod do pneumatiky – TP 111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Konstrukce a principy pneumatických prvků 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Pneumatické válce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Pneumatické ventily 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Jednotky pro úpravu vzduchu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Pomocná zařízení – tlumiče atd.</a:t>
            </a:r>
            <a:endParaRPr lang="cs-CZ" dirty="0" smtClean="0">
              <a:solidFill>
                <a:schemeClr val="tx2"/>
              </a:solidFill>
            </a:endParaRPr>
          </a:p>
          <a:p>
            <a:endParaRPr lang="cs-CZ" b="1" dirty="0" smtClean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100355" name="Picture 3" descr="http://www.festo-didactic.com/ov3/media/customers/1100/0988469001353677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492896"/>
            <a:ext cx="2276475" cy="1400175"/>
          </a:xfrm>
          <a:prstGeom prst="rect">
            <a:avLst/>
          </a:prstGeom>
          <a:noFill/>
        </p:spPr>
      </p:pic>
      <p:pic>
        <p:nvPicPr>
          <p:cNvPr id="100359" name="Picture 7" descr="http://www.festo-didactic.com/ov3/media/customers/1100/0305195001331024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05064"/>
            <a:ext cx="2286000" cy="244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pneumatické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Pokročilá pneumatika </a:t>
            </a:r>
            <a:r>
              <a:rPr lang="cs-CZ" b="1" dirty="0" smtClean="0"/>
              <a:t>– </a:t>
            </a:r>
            <a:r>
              <a:rPr lang="cs-CZ" b="1" dirty="0" smtClean="0"/>
              <a:t>TP 102</a:t>
            </a:r>
            <a:endParaRPr lang="cs-CZ" b="1" dirty="0" smtClean="0"/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Modulární a kompaktní řešení obvodů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Systematická analýza chyb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Instalace doplňkových funkcí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101379" name="Picture 3" descr="http://www.festo-didactic.com/ov3/media/customers/1100/0982557001346252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348880"/>
            <a:ext cx="2286000" cy="1419226"/>
          </a:xfrm>
          <a:prstGeom prst="rect">
            <a:avLst/>
          </a:prstGeom>
          <a:noFill/>
        </p:spPr>
      </p:pic>
      <p:pic>
        <p:nvPicPr>
          <p:cNvPr id="101381" name="Picture 5" descr="http://www.festo-didactic.com/ov3/media/customers/1100/00548296001096964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645024"/>
            <a:ext cx="220620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pneumatické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Úvod do </a:t>
            </a:r>
            <a:r>
              <a:rPr lang="cs-CZ" b="1" dirty="0" err="1" smtClean="0"/>
              <a:t>elektropneumatiky</a:t>
            </a:r>
            <a:r>
              <a:rPr lang="cs-CZ" b="1" dirty="0" smtClean="0"/>
              <a:t> </a:t>
            </a:r>
            <a:r>
              <a:rPr lang="cs-CZ" b="1" dirty="0" smtClean="0"/>
              <a:t>– </a:t>
            </a:r>
            <a:r>
              <a:rPr lang="cs-CZ" b="1" dirty="0" smtClean="0"/>
              <a:t>TP 201</a:t>
            </a:r>
            <a:endParaRPr lang="cs-CZ" b="1" dirty="0" smtClean="0"/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Základní elektrické a elektronické součásti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Aplikace a funkce </a:t>
            </a:r>
            <a:r>
              <a:rPr lang="cs-CZ" dirty="0" err="1" smtClean="0">
                <a:solidFill>
                  <a:schemeClr val="tx2"/>
                </a:solidFill>
              </a:rPr>
              <a:t>selenoidových</a:t>
            </a:r>
            <a:r>
              <a:rPr lang="cs-CZ" dirty="0" smtClean="0">
                <a:solidFill>
                  <a:schemeClr val="tx2"/>
                </a:solidFill>
              </a:rPr>
              <a:t> ventilů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Analýza elektropneumatických okruhů</a:t>
            </a:r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102403" name="Picture 3" descr="http://www.festo-didactic.com/ov3/media/customers/1100/0689302001346851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64904"/>
            <a:ext cx="2276475" cy="1400175"/>
          </a:xfrm>
          <a:prstGeom prst="rect">
            <a:avLst/>
          </a:prstGeom>
          <a:noFill/>
        </p:spPr>
      </p:pic>
      <p:pic>
        <p:nvPicPr>
          <p:cNvPr id="102405" name="Picture 5" descr="http://www.festo-didactic.com/ov3/media/customers/1100/0030732800135522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861048"/>
            <a:ext cx="2276475" cy="2162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pneumatické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Pokročilá </a:t>
            </a:r>
            <a:r>
              <a:rPr lang="cs-CZ" b="1" dirty="0" err="1" smtClean="0"/>
              <a:t>elektropneumatika</a:t>
            </a:r>
            <a:r>
              <a:rPr lang="cs-CZ" b="1" dirty="0" smtClean="0"/>
              <a:t> </a:t>
            </a:r>
            <a:r>
              <a:rPr lang="cs-CZ" b="1" dirty="0" smtClean="0"/>
              <a:t>– TP </a:t>
            </a:r>
            <a:r>
              <a:rPr lang="cs-CZ" b="1" dirty="0" smtClean="0"/>
              <a:t>202</a:t>
            </a:r>
            <a:endParaRPr lang="cs-CZ" b="1" dirty="0" smtClean="0"/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Popis a struktura ventilových terminálů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Popis a nastavení operačních režimů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Práce s bezpečnostním stopem</a:t>
            </a:r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103427" name="Picture 3" descr="http://www.festo-didactic.com/ov3/media/customers/1100/00377855001348669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2896"/>
            <a:ext cx="2276475" cy="1409700"/>
          </a:xfrm>
          <a:prstGeom prst="rect">
            <a:avLst/>
          </a:prstGeom>
          <a:noFill/>
        </p:spPr>
      </p:pic>
      <p:pic>
        <p:nvPicPr>
          <p:cNvPr id="103429" name="Picture 5" descr="http://www.festo-didactic.com/ov3/media/customers/1100/00715347001235124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861048"/>
            <a:ext cx="2286000" cy="249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pneumatické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Řízení v pneumatice </a:t>
            </a:r>
            <a:r>
              <a:rPr lang="cs-CZ" b="1" dirty="0" smtClean="0"/>
              <a:t>– TP </a:t>
            </a:r>
            <a:r>
              <a:rPr lang="cs-CZ" b="1" dirty="0" smtClean="0"/>
              <a:t>220</a:t>
            </a:r>
            <a:endParaRPr lang="cs-CZ" b="1" dirty="0" smtClean="0"/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Návrh rozvodů stlačeného vzduchu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Způsoby minimalizace úniků stlačeného vzduchu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Fluidní svaly</a:t>
            </a:r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104451" name="Picture 3" descr="http://www.festo-didactic.com/ov3/media/customers/1100/0702643001353661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348880"/>
            <a:ext cx="2276475" cy="1247775"/>
          </a:xfrm>
          <a:prstGeom prst="rect">
            <a:avLst/>
          </a:prstGeom>
          <a:noFill/>
        </p:spPr>
      </p:pic>
      <p:pic>
        <p:nvPicPr>
          <p:cNvPr id="104453" name="Picture 5" descr="http://www.festo-didactic.com/ov3/media/customers/1100/d54431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2667000" cy="1905000"/>
          </a:xfrm>
          <a:prstGeom prst="rect">
            <a:avLst/>
          </a:prstGeom>
          <a:noFill/>
        </p:spPr>
      </p:pic>
      <p:pic>
        <p:nvPicPr>
          <p:cNvPr id="104455" name="Picture 7" descr="http://www.festo-didactic.com/ov3/media/customers/1100/d54431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77072"/>
            <a:ext cx="2667000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pneumatické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Senzory </a:t>
            </a:r>
            <a:r>
              <a:rPr lang="cs-CZ" b="1" dirty="0" smtClean="0"/>
              <a:t>v pneumatice – TP </a:t>
            </a:r>
            <a:r>
              <a:rPr lang="cs-CZ" b="1" dirty="0" smtClean="0"/>
              <a:t>240</a:t>
            </a:r>
            <a:endParaRPr lang="cs-CZ" b="1" dirty="0" smtClean="0"/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Výběr vhodných senzorů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Převodníky signálů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Nastavení a práce se senzory</a:t>
            </a:r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105475" name="Picture 3" descr="http://www.festo-didactic.com/ov3/media/customers/1100/0107404001353661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76872"/>
            <a:ext cx="2276475" cy="1295401"/>
          </a:xfrm>
          <a:prstGeom prst="rect">
            <a:avLst/>
          </a:prstGeom>
          <a:noFill/>
        </p:spPr>
      </p:pic>
      <p:pic>
        <p:nvPicPr>
          <p:cNvPr id="105477" name="Picture 5" descr="http://www.festo-didactic.com/ov3/media/customers/1100/0944806001400745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56992"/>
            <a:ext cx="22860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pneumatické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Vakuová technika </a:t>
            </a:r>
            <a:r>
              <a:rPr lang="cs-CZ" b="1" dirty="0" smtClean="0"/>
              <a:t>– TP </a:t>
            </a:r>
            <a:r>
              <a:rPr lang="cs-CZ" b="1" dirty="0" smtClean="0"/>
              <a:t>230</a:t>
            </a:r>
            <a:endParaRPr lang="cs-CZ" b="1" dirty="0" smtClean="0"/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Funkce a použití vakuových ejektorů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err="1" smtClean="0">
                <a:solidFill>
                  <a:schemeClr val="tx2"/>
                </a:solidFill>
              </a:rPr>
              <a:t>Venturiho</a:t>
            </a:r>
            <a:r>
              <a:rPr lang="cs-CZ" dirty="0" smtClean="0">
                <a:solidFill>
                  <a:schemeClr val="tx2"/>
                </a:solidFill>
              </a:rPr>
              <a:t> princip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Nastavování vakuových systémů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106499" name="Picture 3" descr="http://www.festo-didactic.com/ov3/media/customers/1100/0670876001353661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348880"/>
            <a:ext cx="2276475" cy="1495426"/>
          </a:xfrm>
          <a:prstGeom prst="rect">
            <a:avLst/>
          </a:prstGeom>
          <a:noFill/>
        </p:spPr>
      </p:pic>
      <p:pic>
        <p:nvPicPr>
          <p:cNvPr id="106501" name="Picture 5" descr="http://www.festo-didactic.com/ov3/media/customers/1100/0224219001360665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89040"/>
            <a:ext cx="2276475" cy="2819401"/>
          </a:xfrm>
          <a:prstGeom prst="rect">
            <a:avLst/>
          </a:prstGeom>
          <a:noFill/>
        </p:spPr>
      </p:pic>
      <p:pic>
        <p:nvPicPr>
          <p:cNvPr id="106503" name="Picture 7" descr="http://www.festo-didactic.com/ov3/media/customers/1100/0764858001360665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861048"/>
            <a:ext cx="2276475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pneumatické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Bezpečnost v pneumatice </a:t>
            </a:r>
            <a:r>
              <a:rPr lang="cs-CZ" b="1" dirty="0" smtClean="0"/>
              <a:t>– TP </a:t>
            </a:r>
            <a:r>
              <a:rPr lang="cs-CZ" b="1" dirty="0" smtClean="0"/>
              <a:t>250</a:t>
            </a:r>
            <a:endParaRPr lang="cs-CZ" b="1" dirty="0" smtClean="0"/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Bezpečnostní prvky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Zásady bezpečnosti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Bezpečnostní okruhy</a:t>
            </a:r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107523" name="Picture 3" descr="http://www.festo-didactic.com/ov3/media/customers/1100/0810104001353661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2276475" cy="1390651"/>
          </a:xfrm>
          <a:prstGeom prst="rect">
            <a:avLst/>
          </a:prstGeom>
          <a:noFill/>
        </p:spPr>
      </p:pic>
      <p:pic>
        <p:nvPicPr>
          <p:cNvPr id="107525" name="Picture 5" descr="http://www.festo-didactic.com/ov3/media/customers/1100/0809092001328779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509120"/>
            <a:ext cx="2286000" cy="1771651"/>
          </a:xfrm>
          <a:prstGeom prst="rect">
            <a:avLst/>
          </a:prstGeom>
          <a:noFill/>
        </p:spPr>
      </p:pic>
      <p:pic>
        <p:nvPicPr>
          <p:cNvPr id="107527" name="Picture 7" descr="http://www.festo-didactic.com/ov3/media/customers/1100/0053650001300797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365104"/>
            <a:ext cx="2286000" cy="16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</a:t>
            </a:r>
            <a:r>
              <a:rPr lang="cs-CZ" dirty="0" smtClean="0"/>
              <a:t>hydraulické </a:t>
            </a:r>
            <a:r>
              <a:rPr lang="cs-CZ" dirty="0" smtClean="0"/>
              <a:t>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Modulární koncepce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Systém </a:t>
            </a:r>
            <a:r>
              <a:rPr lang="cs-CZ" dirty="0" err="1" smtClean="0">
                <a:solidFill>
                  <a:schemeClr val="tx2"/>
                </a:solidFill>
              </a:rPr>
              <a:t>Quick</a:t>
            </a:r>
            <a:r>
              <a:rPr lang="cs-CZ" dirty="0" smtClean="0">
                <a:solidFill>
                  <a:schemeClr val="tx2"/>
                </a:solidFill>
              </a:rPr>
              <a:t>-Fix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 Široká variabilita kurzů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108549" name="Picture 5" descr="d0417a__044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016"/>
            <a:ext cx="2571750" cy="2724151"/>
          </a:xfrm>
          <a:prstGeom prst="rect">
            <a:avLst/>
          </a:prstGeom>
          <a:noFill/>
        </p:spPr>
      </p:pic>
      <p:pic>
        <p:nvPicPr>
          <p:cNvPr id="108551" name="Picture 7" descr="d0417a__045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37112"/>
            <a:ext cx="1550941" cy="2016224"/>
          </a:xfrm>
          <a:prstGeom prst="rect">
            <a:avLst/>
          </a:prstGeom>
          <a:noFill/>
        </p:spPr>
      </p:pic>
      <p:pic>
        <p:nvPicPr>
          <p:cNvPr id="108553" name="Picture 9" descr="Equipment set TP 800 – Mobile hydraulics: From basic principles to mobile mach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16832"/>
            <a:ext cx="2286000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hydraulické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Úvod do hydrauliky </a:t>
            </a:r>
            <a:r>
              <a:rPr lang="cs-CZ" b="1" dirty="0" smtClean="0"/>
              <a:t>– TP </a:t>
            </a:r>
            <a:r>
              <a:rPr lang="cs-CZ" b="1" dirty="0" smtClean="0"/>
              <a:t>501</a:t>
            </a:r>
            <a:endParaRPr lang="cs-CZ" b="1" dirty="0" smtClean="0"/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Struktura hydraulických mechanismů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Konstrukce hydraulických prvků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Provoz hydraulických mechanismů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109570" name="Picture 2" descr="http://www.festo-didactic.com/ov3/media/customers/1100/0649028001355216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2276475" cy="1190625"/>
          </a:xfrm>
          <a:prstGeom prst="rect">
            <a:avLst/>
          </a:prstGeom>
          <a:noFill/>
        </p:spPr>
      </p:pic>
      <p:pic>
        <p:nvPicPr>
          <p:cNvPr id="109572" name="Picture 4" descr="http://www.festo-didactic.com/ov3/media/customers/1100/00541355001297157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89040"/>
            <a:ext cx="2286000" cy="241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4648200" y="2290763"/>
            <a:ext cx="4319588" cy="38020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0500" indent="-190500" algn="l">
              <a:tabLst>
                <a:tab pos="190500" algn="l"/>
                <a:tab pos="381000" algn="l"/>
              </a:tabLst>
            </a:pPr>
            <a:r>
              <a:rPr kumimoji="1" lang="en-GB" sz="1600" b="0" dirty="0">
                <a:solidFill>
                  <a:schemeClr val="tx1"/>
                </a:solidFill>
              </a:rPr>
              <a:t>Festo </a:t>
            </a:r>
            <a:r>
              <a:rPr kumimoji="1" lang="cs-CZ" sz="1600" b="0" dirty="0" smtClean="0">
                <a:solidFill>
                  <a:schemeClr val="tx1"/>
                </a:solidFill>
              </a:rPr>
              <a:t>bylo založeno</a:t>
            </a:r>
            <a:r>
              <a:rPr kumimoji="1" lang="cs-CZ" sz="1600" dirty="0" smtClean="0"/>
              <a:t> roku</a:t>
            </a:r>
            <a:r>
              <a:rPr kumimoji="1" lang="en-GB" sz="1600" b="0" dirty="0" smtClean="0">
                <a:solidFill>
                  <a:schemeClr val="tx1"/>
                </a:solidFill>
              </a:rPr>
              <a:t> </a:t>
            </a:r>
            <a:r>
              <a:rPr kumimoji="1" lang="en-GB" sz="1600" b="0" dirty="0">
                <a:solidFill>
                  <a:schemeClr val="tx1"/>
                </a:solidFill>
              </a:rPr>
              <a:t>1925 </a:t>
            </a:r>
            <a:r>
              <a:rPr kumimoji="1" lang="cs-CZ" sz="1600" dirty="0" smtClean="0"/>
              <a:t>v</a:t>
            </a:r>
            <a:r>
              <a:rPr kumimoji="1" lang="en-GB" sz="1600" b="0" dirty="0" smtClean="0">
                <a:solidFill>
                  <a:schemeClr val="tx1"/>
                </a:solidFill>
              </a:rPr>
              <a:t> Esslingen</a:t>
            </a:r>
            <a:r>
              <a:rPr kumimoji="1" lang="cs-CZ" sz="1600" b="0" dirty="0" smtClean="0">
                <a:solidFill>
                  <a:schemeClr val="tx1"/>
                </a:solidFill>
              </a:rPr>
              <a:t>u</a:t>
            </a:r>
            <a:r>
              <a:rPr kumimoji="1" lang="en-GB" sz="1600" b="0" dirty="0" smtClean="0">
                <a:solidFill>
                  <a:schemeClr val="tx1"/>
                </a:solidFill>
              </a:rPr>
              <a:t> </a:t>
            </a:r>
            <a:r>
              <a:rPr kumimoji="1" lang="cs-CZ" sz="1600" b="0" dirty="0" smtClean="0">
                <a:solidFill>
                  <a:schemeClr val="tx1"/>
                </a:solidFill>
              </a:rPr>
              <a:t>panem</a:t>
            </a:r>
            <a:r>
              <a:rPr kumimoji="1" lang="en-GB" sz="1600" b="0" dirty="0" smtClean="0">
                <a:solidFill>
                  <a:schemeClr val="tx1"/>
                </a:solidFill>
              </a:rPr>
              <a:t> Gottlieb</a:t>
            </a:r>
            <a:r>
              <a:rPr kumimoji="1" lang="cs-CZ" sz="1600" b="0" dirty="0" err="1" smtClean="0">
                <a:solidFill>
                  <a:schemeClr val="tx1"/>
                </a:solidFill>
              </a:rPr>
              <a:t>em</a:t>
            </a:r>
            <a:r>
              <a:rPr kumimoji="1" lang="en-GB" sz="1600" b="0" dirty="0" smtClean="0">
                <a:solidFill>
                  <a:schemeClr val="tx1"/>
                </a:solidFill>
              </a:rPr>
              <a:t> Stoll</a:t>
            </a:r>
            <a:r>
              <a:rPr kumimoji="1" lang="cs-CZ" sz="1600" b="0" dirty="0" err="1" smtClean="0">
                <a:solidFill>
                  <a:schemeClr val="tx1"/>
                </a:solidFill>
              </a:rPr>
              <a:t>em</a:t>
            </a:r>
            <a:endParaRPr kumimoji="1" lang="en-GB" sz="1600" b="0" dirty="0">
              <a:solidFill>
                <a:schemeClr val="tx1"/>
              </a:solidFill>
            </a:endParaRPr>
          </a:p>
          <a:p>
            <a:pPr marL="190500" indent="-190500" algn="l">
              <a:tabLst>
                <a:tab pos="190500" algn="l"/>
                <a:tab pos="381000" algn="l"/>
              </a:tabLst>
            </a:pPr>
            <a:endParaRPr kumimoji="1" lang="en-GB" sz="1600" b="0" dirty="0">
              <a:solidFill>
                <a:schemeClr val="tx1"/>
              </a:solidFill>
            </a:endParaRPr>
          </a:p>
          <a:p>
            <a:pPr marL="190500" indent="-190500" algn="l">
              <a:tabLst>
                <a:tab pos="190500" algn="l"/>
                <a:tab pos="381000" algn="l"/>
              </a:tabLst>
            </a:pPr>
            <a:r>
              <a:rPr kumimoji="1" lang="en-GB" sz="1600" b="0" dirty="0">
                <a:solidFill>
                  <a:schemeClr val="tx1"/>
                </a:solidFill>
              </a:rPr>
              <a:t>• 	</a:t>
            </a:r>
            <a:r>
              <a:rPr kumimoji="1" lang="cs-CZ" sz="1600" dirty="0" smtClean="0"/>
              <a:t>Důvod založení</a:t>
            </a:r>
            <a:endParaRPr kumimoji="1" lang="en-GB" sz="1600" b="0" dirty="0">
              <a:solidFill>
                <a:schemeClr val="tx1"/>
              </a:solidFill>
            </a:endParaRPr>
          </a:p>
          <a:p>
            <a:pPr marL="190500" indent="-190500" algn="l">
              <a:tabLst>
                <a:tab pos="190500" algn="l"/>
                <a:tab pos="381000" algn="l"/>
              </a:tabLst>
            </a:pPr>
            <a:r>
              <a:rPr kumimoji="1" lang="en-GB" sz="1600" b="0" dirty="0">
                <a:solidFill>
                  <a:schemeClr val="tx1"/>
                </a:solidFill>
              </a:rPr>
              <a:t>	</a:t>
            </a:r>
            <a:r>
              <a:rPr kumimoji="1" lang="cs-CZ" sz="1600" b="0" dirty="0" smtClean="0">
                <a:solidFill>
                  <a:schemeClr val="tx1"/>
                </a:solidFill>
              </a:rPr>
              <a:t>Vývoj, výroba a prodej strojů pro zpracování dřeva</a:t>
            </a:r>
            <a:endParaRPr kumimoji="1" lang="en-GB" sz="1600" b="0" dirty="0">
              <a:solidFill>
                <a:schemeClr val="tx1"/>
              </a:solidFill>
            </a:endParaRPr>
          </a:p>
          <a:p>
            <a:pPr marL="190500" indent="-190500" algn="l">
              <a:tabLst>
                <a:tab pos="190500" algn="l"/>
                <a:tab pos="381000" algn="l"/>
              </a:tabLst>
            </a:pPr>
            <a:r>
              <a:rPr kumimoji="1" lang="en-GB" sz="1600" b="0" dirty="0">
                <a:solidFill>
                  <a:schemeClr val="tx1"/>
                </a:solidFill>
              </a:rPr>
              <a:t>• 	</a:t>
            </a:r>
            <a:r>
              <a:rPr kumimoji="1" lang="en-GB" sz="1600" dirty="0">
                <a:solidFill>
                  <a:schemeClr val="tx1"/>
                </a:solidFill>
              </a:rPr>
              <a:t>1955</a:t>
            </a:r>
          </a:p>
          <a:p>
            <a:pPr marL="190500" indent="-190500" algn="l">
              <a:tabLst>
                <a:tab pos="190500" algn="l"/>
                <a:tab pos="381000" algn="l"/>
              </a:tabLst>
            </a:pPr>
            <a:r>
              <a:rPr kumimoji="1" lang="en-GB" sz="1600" b="0" dirty="0">
                <a:solidFill>
                  <a:schemeClr val="tx1"/>
                </a:solidFill>
              </a:rPr>
              <a:t>	Festo </a:t>
            </a:r>
            <a:r>
              <a:rPr kumimoji="1" lang="cs-CZ" sz="1600" b="0" dirty="0" smtClean="0">
                <a:solidFill>
                  <a:schemeClr val="tx1"/>
                </a:solidFill>
              </a:rPr>
              <a:t>je jednou z prvních společností, která rozpoznala </a:t>
            </a:r>
            <a:r>
              <a:rPr kumimoji="1" lang="en-GB" sz="1600" b="0" dirty="0" err="1" smtClean="0">
                <a:solidFill>
                  <a:schemeClr val="tx1"/>
                </a:solidFill>
              </a:rPr>
              <a:t>poten</a:t>
            </a:r>
            <a:r>
              <a:rPr kumimoji="1" lang="cs-CZ" sz="1600" b="0" dirty="0" err="1" smtClean="0">
                <a:solidFill>
                  <a:schemeClr val="tx1"/>
                </a:solidFill>
              </a:rPr>
              <a:t>ciá</a:t>
            </a:r>
            <a:r>
              <a:rPr kumimoji="1" lang="en-GB" sz="1600" b="0" dirty="0" smtClean="0">
                <a:solidFill>
                  <a:schemeClr val="tx1"/>
                </a:solidFill>
              </a:rPr>
              <a:t>l </a:t>
            </a:r>
            <a:r>
              <a:rPr kumimoji="1" lang="cs-CZ" sz="1600" b="0" dirty="0" smtClean="0">
                <a:solidFill>
                  <a:schemeClr val="tx1"/>
                </a:solidFill>
              </a:rPr>
              <a:t>pneumatiky a začala pracovat na vývoji, výrobě a prodeji </a:t>
            </a:r>
            <a:r>
              <a:rPr kumimoji="1" lang="en-GB" sz="1600" b="0" dirty="0" smtClean="0">
                <a:solidFill>
                  <a:schemeClr val="tx1"/>
                </a:solidFill>
              </a:rPr>
              <a:t> </a:t>
            </a:r>
            <a:r>
              <a:rPr kumimoji="1" lang="cs-CZ" sz="1600" dirty="0" smtClean="0"/>
              <a:t>pneumatických prvků</a:t>
            </a:r>
            <a:r>
              <a:rPr kumimoji="1" lang="en-GB" sz="1600" b="0" dirty="0" smtClean="0">
                <a:solidFill>
                  <a:schemeClr val="tx1"/>
                </a:solidFill>
              </a:rPr>
              <a:t>, </a:t>
            </a:r>
            <a:r>
              <a:rPr kumimoji="1" lang="cs-CZ" sz="1600" b="0" dirty="0" smtClean="0">
                <a:solidFill>
                  <a:schemeClr val="tx1"/>
                </a:solidFill>
              </a:rPr>
              <a:t>čímž se otevřelo nové období</a:t>
            </a:r>
            <a:endParaRPr kumimoji="1" lang="en-GB" sz="1600" b="0" dirty="0">
              <a:solidFill>
                <a:schemeClr val="tx1"/>
              </a:solidFill>
            </a:endParaRPr>
          </a:p>
          <a:p>
            <a:pPr marL="190500" indent="-190500" algn="l">
              <a:tabLst>
                <a:tab pos="190500" algn="l"/>
                <a:tab pos="381000" algn="l"/>
              </a:tabLst>
            </a:pPr>
            <a:r>
              <a:rPr kumimoji="1" lang="en-GB" sz="1600" b="0" dirty="0">
                <a:solidFill>
                  <a:schemeClr val="tx1"/>
                </a:solidFill>
              </a:rPr>
              <a:t>• 	</a:t>
            </a:r>
            <a:r>
              <a:rPr kumimoji="1" lang="en-GB" sz="1600" dirty="0">
                <a:solidFill>
                  <a:schemeClr val="tx1"/>
                </a:solidFill>
              </a:rPr>
              <a:t>1965</a:t>
            </a:r>
          </a:p>
          <a:p>
            <a:pPr marL="190500" indent="-190500" algn="l">
              <a:tabLst>
                <a:tab pos="190500" algn="l"/>
                <a:tab pos="381000" algn="l"/>
              </a:tabLst>
            </a:pPr>
            <a:r>
              <a:rPr kumimoji="1" lang="en-GB" sz="1600" b="0" dirty="0">
                <a:solidFill>
                  <a:schemeClr val="tx1"/>
                </a:solidFill>
              </a:rPr>
              <a:t>	</a:t>
            </a:r>
            <a:r>
              <a:rPr kumimoji="1" lang="cs-CZ" sz="1600" b="0" dirty="0" smtClean="0">
                <a:solidFill>
                  <a:schemeClr val="tx1"/>
                </a:solidFill>
              </a:rPr>
              <a:t>Vývoj nové divize pro výukové materiály a semináře</a:t>
            </a:r>
            <a:r>
              <a:rPr kumimoji="1" lang="cs-CZ" sz="1600" dirty="0" smtClean="0"/>
              <a:t> </a:t>
            </a:r>
            <a:r>
              <a:rPr kumimoji="1" lang="en-GB" sz="1600" b="0" dirty="0" smtClean="0">
                <a:solidFill>
                  <a:schemeClr val="tx1"/>
                </a:solidFill>
              </a:rPr>
              <a:t>(Festo </a:t>
            </a:r>
            <a:r>
              <a:rPr kumimoji="1" lang="en-GB" sz="1600" b="0" dirty="0">
                <a:solidFill>
                  <a:schemeClr val="tx1"/>
                </a:solidFill>
              </a:rPr>
              <a:t>Didactic)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557213" y="1800225"/>
            <a:ext cx="1577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de-DE" dirty="0">
                <a:solidFill>
                  <a:schemeClr val="tx1"/>
                </a:solidFill>
              </a:rPr>
              <a:t>Festo – </a:t>
            </a:r>
            <a:r>
              <a:rPr lang="cs-CZ" dirty="0" smtClean="0"/>
              <a:t>historie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100" name="Picture 7" descr="npo00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362200"/>
            <a:ext cx="2835275" cy="327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hydraulické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Pokročilá hydraulika </a:t>
            </a:r>
            <a:r>
              <a:rPr lang="cs-CZ" b="1" dirty="0" smtClean="0"/>
              <a:t>– TP </a:t>
            </a:r>
            <a:r>
              <a:rPr lang="cs-CZ" b="1" dirty="0" smtClean="0"/>
              <a:t>502</a:t>
            </a:r>
            <a:endParaRPr lang="cs-CZ" b="1" dirty="0" smtClean="0"/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Návrh a funkce </a:t>
            </a:r>
            <a:r>
              <a:rPr lang="cs-CZ" dirty="0" err="1" smtClean="0">
                <a:solidFill>
                  <a:schemeClr val="tx2"/>
                </a:solidFill>
              </a:rPr>
              <a:t>hydromotorů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Regulační hydrogenerátory a </a:t>
            </a:r>
            <a:r>
              <a:rPr lang="cs-CZ" dirty="0" err="1" smtClean="0">
                <a:solidFill>
                  <a:schemeClr val="tx2"/>
                </a:solidFill>
              </a:rPr>
              <a:t>hydromotory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Hydraulické akumulátory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pic>
        <p:nvPicPr>
          <p:cNvPr id="110595" name="Picture 3" descr="http://www.festo-didactic.com/ov3/media/customers/1100/0473157001355216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20888"/>
            <a:ext cx="2276475" cy="1019176"/>
          </a:xfrm>
          <a:prstGeom prst="rect">
            <a:avLst/>
          </a:prstGeom>
          <a:noFill/>
        </p:spPr>
      </p:pic>
      <p:pic>
        <p:nvPicPr>
          <p:cNvPr id="110597" name="Picture 5" descr="http://www.festo-didactic.com/ov3/media/customers/1100/0346701001371555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05064"/>
            <a:ext cx="2286000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hydraulické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Úvod do </a:t>
            </a:r>
            <a:r>
              <a:rPr lang="cs-CZ" b="1" dirty="0" err="1" smtClean="0"/>
              <a:t>elektrohydrauliky</a:t>
            </a:r>
            <a:r>
              <a:rPr lang="cs-CZ" b="1" dirty="0" smtClean="0"/>
              <a:t> </a:t>
            </a:r>
            <a:r>
              <a:rPr lang="cs-CZ" b="1" dirty="0" smtClean="0"/>
              <a:t>– TP </a:t>
            </a:r>
            <a:r>
              <a:rPr lang="cs-CZ" b="1" dirty="0" smtClean="0"/>
              <a:t>601</a:t>
            </a:r>
            <a:endParaRPr lang="cs-CZ" b="1" dirty="0" smtClean="0"/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Návrhy a oblasti použití </a:t>
            </a:r>
            <a:r>
              <a:rPr lang="cs-CZ" dirty="0" err="1" smtClean="0">
                <a:solidFill>
                  <a:schemeClr val="tx2"/>
                </a:solidFill>
              </a:rPr>
              <a:t>selenoidových</a:t>
            </a:r>
            <a:r>
              <a:rPr lang="cs-CZ" dirty="0" smtClean="0">
                <a:solidFill>
                  <a:schemeClr val="tx2"/>
                </a:solidFill>
              </a:rPr>
              <a:t> ventilů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Elektrohydraulické okruhy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Hydraulické výkonové prvky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111619" name="Picture 3" descr="http://www.festo-didactic.com/ov3/media/customers/1100/0215090001355216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348880"/>
            <a:ext cx="2276475" cy="1362075"/>
          </a:xfrm>
          <a:prstGeom prst="rect">
            <a:avLst/>
          </a:prstGeom>
          <a:noFill/>
        </p:spPr>
      </p:pic>
      <p:pic>
        <p:nvPicPr>
          <p:cNvPr id="111621" name="Picture 5" descr="http://www.festo-didactic.com/ov3/media/customers/1100/0769210001297157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933056"/>
            <a:ext cx="2286000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hydraulické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Pokročilá </a:t>
            </a:r>
            <a:r>
              <a:rPr lang="cs-CZ" b="1" dirty="0" err="1" smtClean="0"/>
              <a:t>elektrohydraulika</a:t>
            </a:r>
            <a:r>
              <a:rPr lang="cs-CZ" b="1" dirty="0" smtClean="0"/>
              <a:t> </a:t>
            </a:r>
            <a:r>
              <a:rPr lang="cs-CZ" b="1" dirty="0" smtClean="0"/>
              <a:t>– TP </a:t>
            </a:r>
            <a:r>
              <a:rPr lang="cs-CZ" b="1" dirty="0" smtClean="0"/>
              <a:t>602</a:t>
            </a:r>
            <a:endParaRPr lang="cs-CZ" b="1" dirty="0" smtClean="0"/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Návrhy a </a:t>
            </a:r>
            <a:r>
              <a:rPr lang="cs-CZ" dirty="0" smtClean="0">
                <a:solidFill>
                  <a:schemeClr val="tx2"/>
                </a:solidFill>
              </a:rPr>
              <a:t>pracovní režimy senzorů přiblížení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Náročnější elektrohydraulické </a:t>
            </a:r>
            <a:r>
              <a:rPr lang="cs-CZ" dirty="0" smtClean="0">
                <a:solidFill>
                  <a:schemeClr val="tx2"/>
                </a:solidFill>
              </a:rPr>
              <a:t>okruhy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Sekvenční 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pic>
        <p:nvPicPr>
          <p:cNvPr id="112643" name="Picture 3" descr="http://www.festo-didactic.com/ov3/media/customers/1100/0096741001355216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76872"/>
            <a:ext cx="2276475" cy="1295401"/>
          </a:xfrm>
          <a:prstGeom prst="rect">
            <a:avLst/>
          </a:prstGeom>
          <a:noFill/>
        </p:spPr>
      </p:pic>
      <p:pic>
        <p:nvPicPr>
          <p:cNvPr id="112645" name="Picture 5" descr="http://www.festo-didactic.com/ov3/media/customers/1100/d548643u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933056"/>
            <a:ext cx="302918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52413" y="1746250"/>
            <a:ext cx="8636000" cy="360363"/>
          </a:xfrm>
        </p:spPr>
        <p:txBody>
          <a:bodyPr/>
          <a:lstStyle/>
          <a:p>
            <a:pPr eaLnBrk="1" hangingPunct="1"/>
            <a:r>
              <a:rPr lang="cs-CZ" dirty="0" smtClean="0"/>
              <a:t>Výukový systém </a:t>
            </a:r>
            <a:r>
              <a:rPr lang="en-US" dirty="0" smtClean="0"/>
              <a:t>“Mobil</a:t>
            </a:r>
            <a:r>
              <a:rPr lang="cs-CZ" dirty="0" smtClean="0"/>
              <a:t>ní</a:t>
            </a:r>
            <a:r>
              <a:rPr lang="en-US" dirty="0" smtClean="0"/>
              <a:t> </a:t>
            </a:r>
            <a:r>
              <a:rPr lang="en-US" dirty="0" err="1" smtClean="0"/>
              <a:t>Hydrauli</a:t>
            </a:r>
            <a:r>
              <a:rPr lang="cs-CZ" dirty="0" err="1" smtClean="0"/>
              <a:t>ka</a:t>
            </a:r>
            <a:r>
              <a:rPr lang="en-US" dirty="0" smtClean="0"/>
              <a:t>”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4600639"/>
            <a:ext cx="2376264" cy="149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2708920"/>
            <a:ext cx="1664271" cy="139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12100" y="4263110"/>
            <a:ext cx="2784236" cy="204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30441" y="2708920"/>
            <a:ext cx="1729791" cy="130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/>
        </p:nvCxnSpPr>
        <p:spPr>
          <a:xfrm>
            <a:off x="684213" y="4260850"/>
            <a:ext cx="3095625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643188" y="3954463"/>
            <a:ext cx="125598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b="1" dirty="0" smtClean="0">
                <a:latin typeface="+mn-lt"/>
              </a:rPr>
              <a:t>Zemědělství</a:t>
            </a:r>
            <a:endParaRPr lang="en-US" sz="1600" b="1" dirty="0">
              <a:latin typeface="+mn-lt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690563" y="6348413"/>
            <a:ext cx="3095625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597150" y="6043613"/>
            <a:ext cx="150720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b="1" dirty="0" smtClean="0">
                <a:latin typeface="+mn-lt"/>
              </a:rPr>
              <a:t>Stavební stroje</a:t>
            </a:r>
            <a:endParaRPr lang="en-US" sz="1600" b="1" dirty="0">
              <a:latin typeface="+mn-lt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4918075" y="4260850"/>
            <a:ext cx="3095625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300788" y="3954463"/>
            <a:ext cx="240642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b="1" dirty="0" smtClean="0">
                <a:latin typeface="+mn-lt"/>
              </a:rPr>
              <a:t>Manipulace s materiálem</a:t>
            </a:r>
            <a:endParaRPr lang="en-US" sz="1600" b="1" dirty="0">
              <a:latin typeface="+mn-lt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4926013" y="6345238"/>
            <a:ext cx="3095625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196138" y="6038850"/>
            <a:ext cx="119885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b="1" dirty="0" smtClean="0">
                <a:solidFill>
                  <a:schemeClr val="accent5"/>
                </a:solidFill>
                <a:latin typeface="+mn-lt"/>
              </a:rPr>
              <a:t>Lesní stroje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03213" y="6391275"/>
            <a:ext cx="282892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latin typeface="+mn-lt"/>
              </a:rPr>
              <a:t>© Blue Graphics Concept Sauer-Danfoss</a:t>
            </a:r>
            <a:endParaRPr lang="en-GB" sz="1200" dirty="0"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</a:t>
            </a:r>
            <a:r>
              <a:rPr lang="cs-CZ" dirty="0" smtClean="0"/>
              <a:t>ní</a:t>
            </a:r>
            <a:r>
              <a:rPr lang="en-US" dirty="0" smtClean="0"/>
              <a:t> </a:t>
            </a:r>
            <a:r>
              <a:rPr lang="en-US" dirty="0" err="1" smtClean="0"/>
              <a:t>Hydrauli</a:t>
            </a:r>
            <a:r>
              <a:rPr lang="cs-CZ" dirty="0" err="1" smtClean="0"/>
              <a:t>ka</a:t>
            </a:r>
            <a:r>
              <a:rPr lang="en-US" dirty="0" smtClean="0"/>
              <a:t> – </a:t>
            </a:r>
            <a:r>
              <a:rPr lang="cs-CZ" dirty="0" smtClean="0"/>
              <a:t>Tržní</a:t>
            </a:r>
            <a:r>
              <a:rPr lang="en-US" dirty="0" smtClean="0"/>
              <a:t> </a:t>
            </a:r>
            <a:r>
              <a:rPr lang="en-US" dirty="0" err="1" smtClean="0"/>
              <a:t>Poten</a:t>
            </a:r>
            <a:r>
              <a:rPr lang="cs-CZ" dirty="0" err="1" smtClean="0"/>
              <a:t>ciál</a:t>
            </a:r>
            <a:endParaRPr lang="en-US" dirty="0" smtClean="0"/>
          </a:p>
        </p:txBody>
      </p:sp>
      <p:sp>
        <p:nvSpPr>
          <p:cNvPr id="3075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8EE3D2-2A2B-4906-BEF7-4BE58358476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smtClean="0"/>
          </a:p>
        </p:txBody>
      </p:sp>
      <p:graphicFrame>
        <p:nvGraphicFramePr>
          <p:cNvPr id="9" name="Diagramm 8"/>
          <p:cNvGraphicFramePr/>
          <p:nvPr/>
        </p:nvGraphicFramePr>
        <p:xfrm>
          <a:off x="395536" y="2420888"/>
          <a:ext cx="77048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5724525" y="5229225"/>
            <a:ext cx="18256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latin typeface="+mn-lt"/>
              </a:rPr>
              <a:t>Source: VDMA (Germany)</a:t>
            </a:r>
            <a:endParaRPr lang="en-GB" sz="1200" dirty="0">
              <a:latin typeface="+mn-lt"/>
            </a:endParaRPr>
          </a:p>
        </p:txBody>
      </p:sp>
      <p:sp>
        <p:nvSpPr>
          <p:cNvPr id="12" name="Geschweifte Klammer rechts 11"/>
          <p:cNvSpPr/>
          <p:nvPr/>
        </p:nvSpPr>
        <p:spPr>
          <a:xfrm>
            <a:off x="7956550" y="4076700"/>
            <a:ext cx="287338" cy="1081088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feld 12"/>
          <p:cNvSpPr txBox="1"/>
          <p:nvPr/>
        </p:nvSpPr>
        <p:spPr>
          <a:xfrm>
            <a:off x="8243888" y="4440238"/>
            <a:ext cx="5730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latin typeface="+mn-lt"/>
              </a:rPr>
              <a:t>58%</a:t>
            </a:r>
            <a:endParaRPr lang="en-GB" sz="1600" b="1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247063" y="3687763"/>
            <a:ext cx="5730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latin typeface="+mn-lt"/>
              </a:rPr>
              <a:t>42%</a:t>
            </a:r>
            <a:endParaRPr lang="en-GB" sz="1600" b="1" dirty="0">
              <a:latin typeface="+mn-lt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8" descr="http://www.mulon.ch/media/img/berufsbildung/landmaschinenmechaniker/landmaschinenmechaniker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613" y="4618038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Vzdělávání v mobilní</a:t>
            </a:r>
            <a:r>
              <a:rPr lang="en-US" dirty="0" smtClean="0"/>
              <a:t> </a:t>
            </a:r>
            <a:r>
              <a:rPr lang="cs-CZ" dirty="0" smtClean="0"/>
              <a:t>hydraulice</a:t>
            </a:r>
            <a:endParaRPr lang="en-US" dirty="0" smtClean="0"/>
          </a:p>
        </p:txBody>
      </p:sp>
      <p:sp>
        <p:nvSpPr>
          <p:cNvPr id="4100" name="Textplatzhalter 20"/>
          <p:cNvSpPr>
            <a:spLocks noGrp="1"/>
          </p:cNvSpPr>
          <p:nvPr>
            <p:ph type="body" idx="1"/>
          </p:nvPr>
        </p:nvSpPr>
        <p:spPr>
          <a:xfrm>
            <a:off x="252413" y="2105025"/>
            <a:ext cx="8064500" cy="428625"/>
          </a:xfrm>
        </p:spPr>
        <p:txBody>
          <a:bodyPr/>
          <a:lstStyle/>
          <a:p>
            <a:pPr eaLnBrk="1" hangingPunct="1"/>
            <a:r>
              <a:rPr lang="cs-CZ" dirty="0" smtClean="0"/>
              <a:t>Mezistupeň mezi</a:t>
            </a:r>
            <a:r>
              <a:rPr lang="en-US" dirty="0" smtClean="0"/>
              <a:t> </a:t>
            </a:r>
            <a:r>
              <a:rPr lang="cs-CZ" dirty="0" smtClean="0"/>
              <a:t>Úvodem do hydrauliky</a:t>
            </a:r>
            <a:r>
              <a:rPr lang="en-US" dirty="0" smtClean="0"/>
              <a:t> a </a:t>
            </a:r>
            <a:r>
              <a:rPr lang="cs-CZ" dirty="0" smtClean="0"/>
              <a:t>Hydraulikou reálných mobilních strojů</a:t>
            </a:r>
            <a:r>
              <a:rPr lang="en-US" dirty="0" smtClean="0"/>
              <a:t>?</a:t>
            </a:r>
          </a:p>
        </p:txBody>
      </p:sp>
      <p:graphicFrame>
        <p:nvGraphicFramePr>
          <p:cNvPr id="25" name="Inhaltsplatzhalter 24"/>
          <p:cNvGraphicFramePr>
            <a:graphicFrameLocks noGrp="1"/>
          </p:cNvGraphicFramePr>
          <p:nvPr>
            <p:ph sz="half" idx="2"/>
          </p:nvPr>
        </p:nvGraphicFramePr>
        <p:xfrm>
          <a:off x="928662" y="2643182"/>
          <a:ext cx="7358114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2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EBB4C0-0ED2-4D6D-9078-1C22574857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/>
          </a:p>
        </p:txBody>
      </p:sp>
      <p:pic>
        <p:nvPicPr>
          <p:cNvPr id="4103" name="Picture 50" descr="http://adewww27.de.festo.net/CFMediaLib/cgi-bin/cgiWebLinkImage.exe/d0226ac_2.jpg?sid=1727100&amp;action=jpeg&amp;image=\\sdeu0048\DATA\didactic\dappl0001-0500\preview\d0226ac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4238" y="4622800"/>
            <a:ext cx="229076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feld 7"/>
          <p:cNvSpPr txBox="1">
            <a:spLocks noChangeArrowheads="1"/>
          </p:cNvSpPr>
          <p:nvPr/>
        </p:nvSpPr>
        <p:spPr bwMode="auto">
          <a:xfrm>
            <a:off x="2565400" y="3582988"/>
            <a:ext cx="628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2"/>
                </a:solidFill>
                <a:sym typeface="Wingdings" pitchFamily="2" charset="2"/>
              </a:rPr>
              <a:t></a:t>
            </a:r>
            <a:endParaRPr lang="en-US" sz="4400">
              <a:solidFill>
                <a:schemeClr val="bg2"/>
              </a:solidFill>
            </a:endParaRPr>
          </a:p>
        </p:txBody>
      </p:sp>
      <p:sp>
        <p:nvSpPr>
          <p:cNvPr id="4105" name="Textfeld 8"/>
          <p:cNvSpPr txBox="1">
            <a:spLocks noChangeArrowheads="1"/>
          </p:cNvSpPr>
          <p:nvPr/>
        </p:nvSpPr>
        <p:spPr bwMode="auto">
          <a:xfrm>
            <a:off x="7884368" y="3573016"/>
            <a:ext cx="628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sym typeface="Wingdings" pitchFamily="2" charset="2"/>
              </a:rPr>
              <a:t>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4106" name="Textfeld 9"/>
          <p:cNvSpPr txBox="1">
            <a:spLocks noChangeArrowheads="1"/>
          </p:cNvSpPr>
          <p:nvPr/>
        </p:nvSpPr>
        <p:spPr bwMode="auto">
          <a:xfrm>
            <a:off x="5148263" y="3614738"/>
            <a:ext cx="466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2"/>
                </a:solidFill>
              </a:rPr>
              <a:t>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Vzdělávací</a:t>
            </a:r>
            <a:r>
              <a:rPr lang="en-US" dirty="0" smtClean="0"/>
              <a:t> Segment</a:t>
            </a:r>
            <a:r>
              <a:rPr lang="cs-CZ" dirty="0" smtClean="0"/>
              <a:t>y</a:t>
            </a:r>
            <a:endParaRPr lang="en-US" dirty="0" smtClean="0"/>
          </a:p>
        </p:txBody>
      </p:sp>
      <p:sp>
        <p:nvSpPr>
          <p:cNvPr id="5123" name="Foliennummernplatzhalt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895859-F077-4517-B9B7-9633B9C27E0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smtClean="0"/>
          </a:p>
        </p:txBody>
      </p:sp>
      <p:pic>
        <p:nvPicPr>
          <p:cNvPr id="512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965575"/>
            <a:ext cx="8326437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 rot="18900000">
            <a:off x="678905" y="3050481"/>
            <a:ext cx="163621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cs-CZ" sz="1400" b="1" dirty="0" smtClean="0">
                <a:latin typeface="+mj-lt"/>
              </a:rPr>
              <a:t>Zemědělské stroje</a:t>
            </a:r>
            <a:r>
              <a:rPr lang="en-US" sz="1400" b="1" dirty="0" smtClean="0">
                <a:latin typeface="+mj-lt"/>
              </a:rPr>
              <a:t> </a:t>
            </a:r>
            <a:endParaRPr lang="en-US" sz="1400" b="1" dirty="0"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 rot="18900000">
            <a:off x="2064497" y="3165574"/>
            <a:ext cx="111293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cs-CZ" sz="1400" b="1" dirty="0" smtClean="0">
                <a:latin typeface="+mj-lt"/>
              </a:rPr>
              <a:t>Lesní stroje</a:t>
            </a:r>
            <a:r>
              <a:rPr lang="en-US" sz="1400" b="1" dirty="0" smtClean="0">
                <a:latin typeface="+mj-lt"/>
              </a:rPr>
              <a:t> </a:t>
            </a:r>
            <a:endParaRPr lang="en-US" sz="1400" b="1" dirty="0"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 rot="18900000">
            <a:off x="4222231" y="3110011"/>
            <a:ext cx="23203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cs-CZ" sz="1400" b="1" dirty="0" smtClean="0">
                <a:latin typeface="+mj-lt"/>
              </a:rPr>
              <a:t>Stavební stroje</a:t>
            </a:r>
            <a:r>
              <a:rPr lang="en-US" sz="1400" b="1" dirty="0" smtClean="0">
                <a:latin typeface="+mj-lt"/>
              </a:rPr>
              <a:t>, </a:t>
            </a:r>
            <a:r>
              <a:rPr lang="cs-CZ" sz="1400" b="1" dirty="0" smtClean="0">
                <a:latin typeface="+mj-lt"/>
              </a:rPr>
              <a:t>Důlní stroje</a:t>
            </a:r>
            <a:endParaRPr lang="en-US" sz="1400" b="1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 rot="18900000">
            <a:off x="3079766" y="3231455"/>
            <a:ext cx="162557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sz="1400" b="1" dirty="0" smtClean="0">
                <a:latin typeface="+mj-lt"/>
              </a:rPr>
              <a:t>M</a:t>
            </a:r>
            <a:r>
              <a:rPr lang="cs-CZ" sz="1400" b="1" dirty="0" err="1" smtClean="0">
                <a:latin typeface="+mj-lt"/>
              </a:rPr>
              <a:t>anipulační</a:t>
            </a:r>
            <a:r>
              <a:rPr lang="cs-CZ" sz="1400" b="1" dirty="0" smtClean="0">
                <a:latin typeface="+mj-lt"/>
              </a:rPr>
              <a:t> stroje</a:t>
            </a:r>
            <a:endParaRPr lang="en-US" sz="1400" b="1" dirty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 rot="18900000">
            <a:off x="5817931" y="3111599"/>
            <a:ext cx="153721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cs-CZ" sz="1400" b="1" dirty="0" smtClean="0">
                <a:latin typeface="+mj-lt"/>
              </a:rPr>
              <a:t>Komunální stroje</a:t>
            </a:r>
            <a:r>
              <a:rPr lang="en-US" sz="1400" b="1" dirty="0" smtClean="0">
                <a:latin typeface="+mj-lt"/>
              </a:rPr>
              <a:t> </a:t>
            </a:r>
            <a:endParaRPr lang="en-US" sz="1400" b="1" dirty="0"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 rot="18900000">
            <a:off x="7087151" y="3190181"/>
            <a:ext cx="14816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cs-CZ" sz="1400" b="1" dirty="0" smtClean="0">
                <a:latin typeface="+mj-lt"/>
              </a:rPr>
              <a:t>Vojenská vozidla</a:t>
            </a:r>
            <a:endParaRPr lang="en-US" sz="1400" b="1" dirty="0">
              <a:latin typeface="+mj-lt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 rot="5400000">
            <a:off x="-171450" y="5775326"/>
            <a:ext cx="115252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5400000">
            <a:off x="8129587" y="5775326"/>
            <a:ext cx="115252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</a:t>
            </a:r>
            <a:r>
              <a:rPr lang="en-US" dirty="0" smtClean="0"/>
              <a:t> „Mobil</a:t>
            </a:r>
            <a:r>
              <a:rPr lang="cs-CZ" dirty="0" smtClean="0"/>
              <a:t>ní</a:t>
            </a:r>
            <a:r>
              <a:rPr lang="en-US" dirty="0" smtClean="0"/>
              <a:t> </a:t>
            </a:r>
            <a:r>
              <a:rPr lang="en-US" dirty="0" err="1" smtClean="0"/>
              <a:t>Hydrauli</a:t>
            </a:r>
            <a:r>
              <a:rPr lang="cs-CZ" dirty="0" err="1" smtClean="0"/>
              <a:t>ka</a:t>
            </a:r>
            <a:r>
              <a:rPr lang="en-US" dirty="0" smtClean="0"/>
              <a:t>“?</a:t>
            </a:r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 lvl="1">
              <a:defRPr/>
            </a:pPr>
            <a:r>
              <a:rPr lang="cs-CZ" dirty="0" smtClean="0">
                <a:solidFill>
                  <a:schemeClr val="accent5"/>
                </a:solidFill>
              </a:rPr>
              <a:t>Převodový systém</a:t>
            </a:r>
            <a:endParaRPr lang="en-US" dirty="0" smtClean="0">
              <a:solidFill>
                <a:schemeClr val="accent5"/>
              </a:solidFill>
            </a:endParaRPr>
          </a:p>
          <a:p>
            <a:pPr lvl="1">
              <a:defRPr/>
            </a:pPr>
            <a:endParaRPr lang="en-US" dirty="0" smtClean="0">
              <a:solidFill>
                <a:schemeClr val="accent5"/>
              </a:solidFill>
            </a:endParaRPr>
          </a:p>
          <a:p>
            <a:pPr lvl="1">
              <a:defRPr/>
            </a:pPr>
            <a:r>
              <a:rPr lang="cs-CZ" dirty="0" smtClean="0">
                <a:solidFill>
                  <a:schemeClr val="accent5"/>
                </a:solidFill>
              </a:rPr>
              <a:t>Pracovní hydraulika</a:t>
            </a:r>
            <a:endParaRPr lang="en-US" dirty="0" smtClean="0">
              <a:solidFill>
                <a:schemeClr val="accent5"/>
              </a:solidFill>
            </a:endParaRPr>
          </a:p>
          <a:p>
            <a:pPr lvl="1">
              <a:defRPr/>
            </a:pPr>
            <a:endParaRPr lang="en-US" dirty="0" smtClean="0">
              <a:solidFill>
                <a:schemeClr val="accent5"/>
              </a:solidFill>
            </a:endParaRPr>
          </a:p>
          <a:p>
            <a:pPr lvl="1">
              <a:defRPr/>
            </a:pPr>
            <a:r>
              <a:rPr lang="cs-CZ" dirty="0" smtClean="0">
                <a:solidFill>
                  <a:schemeClr val="accent5"/>
                </a:solidFill>
              </a:rPr>
              <a:t>Trakční řízení</a:t>
            </a:r>
            <a:endParaRPr lang="en-US" dirty="0" smtClean="0">
              <a:solidFill>
                <a:schemeClr val="accent5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51F3E0-9BBD-4637-BA08-A9A1BE21871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59654" y="2708920"/>
            <a:ext cx="29804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Gewinkelte Verbindung 10"/>
          <p:cNvCxnSpPr/>
          <p:nvPr/>
        </p:nvCxnSpPr>
        <p:spPr>
          <a:xfrm>
            <a:off x="2916238" y="2997200"/>
            <a:ext cx="1368425" cy="431800"/>
          </a:xfrm>
          <a:prstGeom prst="bentConnector3">
            <a:avLst>
              <a:gd name="adj1" fmla="val 100515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916238" y="3573463"/>
            <a:ext cx="208756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/>
          <p:nvPr/>
        </p:nvCxnSpPr>
        <p:spPr>
          <a:xfrm flipV="1">
            <a:off x="2916238" y="3860800"/>
            <a:ext cx="935037" cy="288925"/>
          </a:xfrm>
          <a:prstGeom prst="bentConnector3">
            <a:avLst>
              <a:gd name="adj1" fmla="val 99977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jsou výhody výukových systémů pro mobilní hydrauliku</a:t>
            </a:r>
            <a:r>
              <a:rPr lang="en-US" dirty="0" smtClean="0"/>
              <a:t>? 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252413" y="2246313"/>
            <a:ext cx="4824412" cy="4370387"/>
          </a:xfrm>
        </p:spPr>
        <p:txBody>
          <a:bodyPr/>
          <a:lstStyle/>
          <a:p>
            <a:pPr lvl="1">
              <a:buFont typeface="Arial" charset="0"/>
              <a:buNone/>
              <a:defRPr/>
            </a:pPr>
            <a:r>
              <a:rPr lang="cs-CZ" sz="1400" b="1" dirty="0" smtClean="0"/>
              <a:t>Jednoduchost</a:t>
            </a:r>
            <a:endParaRPr lang="en-US" sz="1400" b="1" dirty="0" smtClean="0"/>
          </a:p>
          <a:p>
            <a:pPr marL="581025" lvl="1" indent="-180975">
              <a:buFont typeface="Arial" pitchFamily="34" charset="0"/>
              <a:buChar char="•"/>
              <a:defRPr/>
            </a:pPr>
            <a:r>
              <a:rPr lang="cs-CZ" sz="1400" dirty="0" smtClean="0"/>
              <a:t>V reálných strojích jsou hydraulické systémy kombinovány</a:t>
            </a:r>
            <a:endParaRPr lang="en-US" sz="1400" dirty="0" smtClean="0"/>
          </a:p>
          <a:p>
            <a:pPr marL="581025" lvl="1" indent="-180975">
              <a:buFont typeface="Arial" pitchFamily="34" charset="0"/>
              <a:buChar char="•"/>
              <a:defRPr/>
            </a:pPr>
            <a:r>
              <a:rPr lang="cs-CZ" sz="1400" dirty="0" smtClean="0"/>
              <a:t>Ve výukových systémech může být každý systém vytvořen samostatně</a:t>
            </a:r>
            <a:endParaRPr lang="en-US" sz="1400" dirty="0" smtClean="0"/>
          </a:p>
          <a:p>
            <a:pPr marL="581025" lvl="2" indent="-180975">
              <a:defRPr/>
            </a:pPr>
            <a:endParaRPr lang="en-US" sz="1400" dirty="0" smtClean="0"/>
          </a:p>
          <a:p>
            <a:pPr marL="581025" lvl="1" indent="-180975">
              <a:buFont typeface="Arial" charset="0"/>
              <a:buNone/>
              <a:defRPr/>
            </a:pPr>
            <a:r>
              <a:rPr lang="cs-CZ" sz="1400" b="1" dirty="0" smtClean="0"/>
              <a:t>Přístupnost</a:t>
            </a:r>
            <a:endParaRPr lang="en-US" sz="1400" b="1" dirty="0" smtClean="0"/>
          </a:p>
          <a:p>
            <a:pPr marL="581025" lvl="1" indent="-180975">
              <a:buFont typeface="Arial" pitchFamily="34" charset="0"/>
              <a:buChar char="•"/>
              <a:defRPr/>
            </a:pPr>
            <a:r>
              <a:rPr lang="cs-CZ" sz="1400" dirty="0" smtClean="0"/>
              <a:t>V případě reálných strojů mohou opravy provádět pouze profesionálové</a:t>
            </a:r>
            <a:endParaRPr lang="en-US" sz="1400" dirty="0" smtClean="0"/>
          </a:p>
          <a:p>
            <a:pPr marL="581025" lvl="1" indent="-180975">
              <a:buFont typeface="Arial" pitchFamily="34" charset="0"/>
              <a:buChar char="•"/>
              <a:defRPr/>
            </a:pPr>
            <a:r>
              <a:rPr lang="cs-CZ" sz="1400" dirty="0" smtClean="0"/>
              <a:t>Ve výukových systémech jsou komponenty snadno po ruce, snadno se identifikují a připojují</a:t>
            </a:r>
            <a:endParaRPr lang="en-US" sz="1400" dirty="0" smtClean="0"/>
          </a:p>
          <a:p>
            <a:pPr marL="581025" lvl="2" indent="-180975">
              <a:defRPr/>
            </a:pPr>
            <a:endParaRPr lang="en-US" sz="1400" dirty="0" smtClean="0"/>
          </a:p>
          <a:p>
            <a:pPr marL="581025" lvl="1" indent="-180975">
              <a:buFont typeface="Arial" charset="0"/>
              <a:buNone/>
              <a:defRPr/>
            </a:pPr>
            <a:r>
              <a:rPr lang="cs-CZ" sz="1400" b="1" dirty="0" smtClean="0"/>
              <a:t>Čistota</a:t>
            </a:r>
            <a:endParaRPr lang="en-US" sz="1400" dirty="0" smtClean="0"/>
          </a:p>
          <a:p>
            <a:pPr marL="581025" lvl="1" indent="-180975">
              <a:buFont typeface="Arial" pitchFamily="34" charset="0"/>
              <a:buChar char="•"/>
              <a:defRPr/>
            </a:pPr>
            <a:r>
              <a:rPr lang="cs-CZ" sz="1400" dirty="0" smtClean="0"/>
              <a:t>Ve výukových systémech je minimální únik oleje</a:t>
            </a:r>
            <a:endParaRPr lang="en-US" sz="1400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0AA65F-18F0-45AC-8E24-286560673B4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smtClean="0"/>
          </a:p>
        </p:txBody>
      </p:sp>
      <p:pic>
        <p:nvPicPr>
          <p:cNvPr id="7173" name="Picture 6" descr="http://www.usedspareparts.net/sites/default/files/imagecache/v_product_preview/vu/IMG_377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2400300"/>
            <a:ext cx="242728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Grafik 5" descr="PVG_Vorsteuer.jpg"/>
          <p:cNvPicPr>
            <a:picLocks noChangeAspect="1"/>
          </p:cNvPicPr>
          <p:nvPr/>
        </p:nvPicPr>
        <p:blipFill>
          <a:blip r:embed="rId3" cstate="print"/>
          <a:srcRect t="12665" b="8180"/>
          <a:stretch>
            <a:fillRect/>
          </a:stretch>
        </p:blipFill>
        <p:spPr bwMode="auto">
          <a:xfrm>
            <a:off x="6159500" y="4508500"/>
            <a:ext cx="24177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Mobile Hydraulic Training Packages</a:t>
            </a:r>
            <a:endParaRPr lang="en-US" sz="1100" b="0" smtClean="0"/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B1ECB3-322C-4B8D-A5A6-56E19E6FA32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smtClean="0"/>
          </a:p>
        </p:txBody>
      </p:sp>
      <p:sp>
        <p:nvSpPr>
          <p:cNvPr id="6" name="Abgerundetes Rechteck 5"/>
          <p:cNvSpPr/>
          <p:nvPr/>
        </p:nvSpPr>
        <p:spPr>
          <a:xfrm>
            <a:off x="2287906" y="2571744"/>
            <a:ext cx="1071570" cy="8572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TP 500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Hydraulics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3800008" y="2571744"/>
            <a:ext cx="1071570" cy="8572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TP 600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Electro-Hydraulics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2288233" y="4046529"/>
            <a:ext cx="1071570" cy="8572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TP 801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Working-hydraulics I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2288233" y="5328955"/>
            <a:ext cx="1071570" cy="857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TP 802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2"/>
                </a:solidFill>
              </a:rPr>
              <a:t>Hydrostatic- Steering</a:t>
            </a:r>
          </a:p>
        </p:txBody>
      </p:sp>
      <p:cxnSp>
        <p:nvCxnSpPr>
          <p:cNvPr id="15" name="Gewinkelte Verbindung 14"/>
          <p:cNvCxnSpPr/>
          <p:nvPr/>
        </p:nvCxnSpPr>
        <p:spPr>
          <a:xfrm rot="5400000">
            <a:off x="2610644" y="5117306"/>
            <a:ext cx="42545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5288302" y="2571744"/>
            <a:ext cx="1071570" cy="8572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TP 700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Prop-Hydraulics</a:t>
            </a:r>
          </a:p>
        </p:txBody>
      </p:sp>
      <p:sp>
        <p:nvSpPr>
          <p:cNvPr id="32" name="Rechteck 31"/>
          <p:cNvSpPr/>
          <p:nvPr/>
        </p:nvSpPr>
        <p:spPr>
          <a:xfrm>
            <a:off x="2124075" y="3900488"/>
            <a:ext cx="4824413" cy="2428875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5508625" y="6308725"/>
            <a:ext cx="29511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b="1" dirty="0">
                <a:solidFill>
                  <a:schemeClr val="accent6"/>
                </a:solidFill>
                <a:latin typeface="+mn-lt"/>
              </a:rPr>
              <a:t>NEW TP 800 Mobile Hydraulics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5691033" y="5331089"/>
            <a:ext cx="1071570" cy="8572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2"/>
                </a:solidFill>
              </a:rPr>
              <a:t>TP 820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2"/>
                </a:solidFill>
              </a:rPr>
              <a:t>Hydrostatic-Drive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3890833" y="5331089"/>
            <a:ext cx="1357322" cy="8572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2"/>
                </a:solidFill>
              </a:rPr>
              <a:t>Variable-pump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2"/>
                </a:solidFill>
              </a:rPr>
              <a:t>(Closed Circuit)</a:t>
            </a:r>
          </a:p>
        </p:txBody>
      </p:sp>
      <p:cxnSp>
        <p:nvCxnSpPr>
          <p:cNvPr id="25" name="Gewinkelte Verbindung 24"/>
          <p:cNvCxnSpPr/>
          <p:nvPr/>
        </p:nvCxnSpPr>
        <p:spPr>
          <a:xfrm>
            <a:off x="5248275" y="5761038"/>
            <a:ext cx="442913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Abgerundetes Rechteck 28"/>
          <p:cNvSpPr/>
          <p:nvPr/>
        </p:nvSpPr>
        <p:spPr>
          <a:xfrm>
            <a:off x="6802750" y="2573416"/>
            <a:ext cx="1071570" cy="8572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TP 511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Closed loop-Hydraulics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5689652" y="4048201"/>
            <a:ext cx="1071570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TP 803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2"/>
                </a:solidFill>
              </a:rPr>
              <a:t>Working-hydraulics II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3903702" y="4048201"/>
            <a:ext cx="1357322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2"/>
                </a:solidFill>
              </a:rPr>
              <a:t>Variable-pump 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200" b="1" dirty="0">
                <a:solidFill>
                  <a:schemeClr val="tx2"/>
                </a:solidFill>
              </a:rPr>
              <a:t>(Load-Sensing)</a:t>
            </a:r>
            <a:endParaRPr lang="en-US" sz="1500" b="1" dirty="0">
              <a:solidFill>
                <a:schemeClr val="tx2"/>
              </a:solidFill>
            </a:endParaRPr>
          </a:p>
        </p:txBody>
      </p:sp>
      <p:cxnSp>
        <p:nvCxnSpPr>
          <p:cNvPr id="36" name="Gewinkelte Verbindung 35"/>
          <p:cNvCxnSpPr/>
          <p:nvPr/>
        </p:nvCxnSpPr>
        <p:spPr>
          <a:xfrm>
            <a:off x="5260975" y="4478338"/>
            <a:ext cx="428625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Abgerundetes Rechteck 36"/>
          <p:cNvSpPr/>
          <p:nvPr/>
        </p:nvSpPr>
        <p:spPr>
          <a:xfrm>
            <a:off x="323528" y="2564904"/>
            <a:ext cx="1512168" cy="38164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accent5"/>
                </a:solidFill>
              </a:rPr>
              <a:t>Workstation System</a:t>
            </a:r>
          </a:p>
          <a:p>
            <a:pPr algn="ctr">
              <a:defRPr/>
            </a:pPr>
            <a:endParaRPr lang="en-US" sz="1600" b="1" dirty="0">
              <a:solidFill>
                <a:schemeClr val="accent5"/>
              </a:solidFill>
            </a:endParaRPr>
          </a:p>
          <a:p>
            <a:pPr algn="ctr">
              <a:defRPr/>
            </a:pPr>
            <a:r>
              <a:rPr lang="en-GB" sz="1600" b="1" dirty="0">
                <a:solidFill>
                  <a:schemeClr val="accent5"/>
                </a:solidFill>
              </a:rPr>
              <a:t>Hydraulic Power Unit</a:t>
            </a:r>
          </a:p>
          <a:p>
            <a:pPr algn="ctr">
              <a:defRPr/>
            </a:pPr>
            <a:endParaRPr lang="en-US" sz="1600" b="1" dirty="0">
              <a:solidFill>
                <a:schemeClr val="accent5"/>
              </a:solidFill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accent5"/>
                </a:solidFill>
              </a:rPr>
              <a:t>Accessories</a:t>
            </a:r>
          </a:p>
          <a:p>
            <a:pPr algn="ctr">
              <a:defRPr/>
            </a:pPr>
            <a:endParaRPr lang="en-US" sz="1600" b="1" dirty="0">
              <a:solidFill>
                <a:schemeClr val="accent5"/>
              </a:solidFill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accent5"/>
                </a:solidFill>
              </a:rPr>
              <a:t>Electrical Power Supply</a:t>
            </a:r>
          </a:p>
        </p:txBody>
      </p:sp>
      <p:cxnSp>
        <p:nvCxnSpPr>
          <p:cNvPr id="49" name="Gewinkelte Verbindung 48"/>
          <p:cNvCxnSpPr>
            <a:stCxn id="0" idx="3"/>
            <a:endCxn id="0" idx="1"/>
          </p:cNvCxnSpPr>
          <p:nvPr/>
        </p:nvCxnSpPr>
        <p:spPr>
          <a:xfrm>
            <a:off x="1835150" y="4473575"/>
            <a:ext cx="45243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6940550" y="3897313"/>
            <a:ext cx="1428750" cy="2428875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" name="Gewinkelte Verbindung 42"/>
          <p:cNvCxnSpPr/>
          <p:nvPr/>
        </p:nvCxnSpPr>
        <p:spPr>
          <a:xfrm flipV="1">
            <a:off x="3359150" y="4478338"/>
            <a:ext cx="544513" cy="12795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Abgerundetes Rechteck 29"/>
          <p:cNvSpPr/>
          <p:nvPr/>
        </p:nvSpPr>
        <p:spPr>
          <a:xfrm>
            <a:off x="7122096" y="4055806"/>
            <a:ext cx="1071570" cy="85725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TP 810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2"/>
                </a:solidFill>
              </a:rPr>
              <a:t>Measuring &amp; Diagnostics</a:t>
            </a:r>
          </a:p>
        </p:txBody>
      </p:sp>
      <p:cxnSp>
        <p:nvCxnSpPr>
          <p:cNvPr id="39" name="Gewinkelte Verbindung 48"/>
          <p:cNvCxnSpPr/>
          <p:nvPr/>
        </p:nvCxnSpPr>
        <p:spPr>
          <a:xfrm>
            <a:off x="1835150" y="2997200"/>
            <a:ext cx="452438" cy="31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Gewinkelte Verbindung 48"/>
          <p:cNvCxnSpPr>
            <a:stCxn id="0" idx="3"/>
            <a:endCxn id="0" idx="1"/>
          </p:cNvCxnSpPr>
          <p:nvPr/>
        </p:nvCxnSpPr>
        <p:spPr>
          <a:xfrm>
            <a:off x="3359150" y="3000375"/>
            <a:ext cx="441325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Gewinkelte Verbindung 48"/>
          <p:cNvCxnSpPr>
            <a:stCxn id="0" idx="3"/>
            <a:endCxn id="0" idx="1"/>
          </p:cNvCxnSpPr>
          <p:nvPr/>
        </p:nvCxnSpPr>
        <p:spPr>
          <a:xfrm>
            <a:off x="4872038" y="3000375"/>
            <a:ext cx="415925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Gewinkelte Verbindung 48"/>
          <p:cNvCxnSpPr>
            <a:stCxn id="0" idx="3"/>
            <a:endCxn id="0" idx="1"/>
          </p:cNvCxnSpPr>
          <p:nvPr/>
        </p:nvCxnSpPr>
        <p:spPr>
          <a:xfrm>
            <a:off x="6359525" y="3000375"/>
            <a:ext cx="442913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hteck 59"/>
          <p:cNvSpPr/>
          <p:nvPr/>
        </p:nvSpPr>
        <p:spPr>
          <a:xfrm>
            <a:off x="3779838" y="5141913"/>
            <a:ext cx="3024187" cy="1152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33" name="Gewinkelte Verbindung 48"/>
          <p:cNvCxnSpPr>
            <a:endCxn id="0" idx="0"/>
          </p:cNvCxnSpPr>
          <p:nvPr/>
        </p:nvCxnSpPr>
        <p:spPr>
          <a:xfrm rot="5400000">
            <a:off x="2531269" y="3753644"/>
            <a:ext cx="585788" cy="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>
            <a:stCxn id="0" idx="3"/>
          </p:cNvCxnSpPr>
          <p:nvPr/>
        </p:nvCxnSpPr>
        <p:spPr>
          <a:xfrm>
            <a:off x="3359150" y="4475163"/>
            <a:ext cx="544513" cy="47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7"/>
          <p:cNvSpPr>
            <a:spLocks noChangeArrowheads="1"/>
          </p:cNvSpPr>
          <p:nvPr/>
        </p:nvSpPr>
        <p:spPr bwMode="auto">
          <a:xfrm>
            <a:off x="3810000" y="3048000"/>
            <a:ext cx="1649413" cy="1017588"/>
          </a:xfrm>
          <a:prstGeom prst="rect">
            <a:avLst/>
          </a:prstGeom>
          <a:solidFill>
            <a:srgbClr val="648CA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171" name="Rectangle 118"/>
          <p:cNvSpPr>
            <a:spLocks noChangeArrowheads="1"/>
          </p:cNvSpPr>
          <p:nvPr/>
        </p:nvSpPr>
        <p:spPr bwMode="auto">
          <a:xfrm>
            <a:off x="3740150" y="4484688"/>
            <a:ext cx="1649413" cy="939800"/>
          </a:xfrm>
          <a:prstGeom prst="rect">
            <a:avLst/>
          </a:prstGeom>
          <a:solidFill>
            <a:srgbClr val="648CA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172" name="Text Box 45"/>
          <p:cNvSpPr txBox="1">
            <a:spLocks noChangeArrowheads="1"/>
          </p:cNvSpPr>
          <p:nvPr/>
        </p:nvSpPr>
        <p:spPr bwMode="auto">
          <a:xfrm>
            <a:off x="3603625" y="2284413"/>
            <a:ext cx="1855788" cy="21749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de-DE" sz="1600" b="0" dirty="0"/>
          </a:p>
          <a:p>
            <a:endParaRPr lang="de-DE" sz="1600" b="0" dirty="0"/>
          </a:p>
          <a:p>
            <a:r>
              <a:rPr lang="cs-CZ" sz="1600" dirty="0" smtClean="0"/>
              <a:t>Stroje a instalace</a:t>
            </a:r>
            <a:r>
              <a:rPr lang="de-DE" sz="1600" b="0" dirty="0" smtClean="0"/>
              <a:t> </a:t>
            </a:r>
            <a:endParaRPr lang="de-DE" sz="1600" b="0" dirty="0"/>
          </a:p>
          <a:p>
            <a:endParaRPr lang="de-DE" sz="1600" b="0" dirty="0"/>
          </a:p>
          <a:p>
            <a:endParaRPr lang="de-DE" sz="1600" b="0" dirty="0"/>
          </a:p>
          <a:p>
            <a:endParaRPr lang="de-DE" sz="1600" b="0" dirty="0"/>
          </a:p>
          <a:p>
            <a:pPr>
              <a:lnSpc>
                <a:spcPts val="1600"/>
              </a:lnSpc>
            </a:pPr>
            <a:endParaRPr lang="de-DE" sz="1600" b="0" dirty="0"/>
          </a:p>
          <a:p>
            <a:r>
              <a:rPr lang="cs-CZ" sz="1600" dirty="0" smtClean="0"/>
              <a:t>Lidé a průmyslová organizace</a:t>
            </a:r>
            <a:r>
              <a:rPr lang="de-DE" sz="1600" b="0" dirty="0" smtClean="0"/>
              <a:t> </a:t>
            </a:r>
            <a:endParaRPr lang="de-DE" sz="1600" b="0" dirty="0"/>
          </a:p>
        </p:txBody>
      </p:sp>
      <p:sp>
        <p:nvSpPr>
          <p:cNvPr id="7173" name="Rectangle 110"/>
          <p:cNvSpPr>
            <a:spLocks noChangeArrowheads="1"/>
          </p:cNvSpPr>
          <p:nvPr/>
        </p:nvSpPr>
        <p:spPr bwMode="auto">
          <a:xfrm>
            <a:off x="5673725" y="2362200"/>
            <a:ext cx="914400" cy="3079750"/>
          </a:xfrm>
          <a:prstGeom prst="rect">
            <a:avLst/>
          </a:prstGeom>
          <a:solidFill>
            <a:srgbClr val="648C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174" name="Rectangle 111"/>
          <p:cNvSpPr>
            <a:spLocks noChangeArrowheads="1"/>
          </p:cNvSpPr>
          <p:nvPr/>
        </p:nvSpPr>
        <p:spPr bwMode="auto">
          <a:xfrm>
            <a:off x="6753225" y="2362200"/>
            <a:ext cx="914400" cy="3079750"/>
          </a:xfrm>
          <a:prstGeom prst="rect">
            <a:avLst/>
          </a:prstGeom>
          <a:solidFill>
            <a:srgbClr val="648C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175" name="Rectangle 112"/>
          <p:cNvSpPr>
            <a:spLocks noChangeArrowheads="1"/>
          </p:cNvSpPr>
          <p:nvPr/>
        </p:nvSpPr>
        <p:spPr bwMode="auto">
          <a:xfrm>
            <a:off x="1624013" y="2362200"/>
            <a:ext cx="914400" cy="3079750"/>
          </a:xfrm>
          <a:prstGeom prst="rect">
            <a:avLst/>
          </a:prstGeom>
          <a:solidFill>
            <a:srgbClr val="648C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176" name="Rectangle 113"/>
          <p:cNvSpPr>
            <a:spLocks noChangeArrowheads="1"/>
          </p:cNvSpPr>
          <p:nvPr/>
        </p:nvSpPr>
        <p:spPr bwMode="auto">
          <a:xfrm>
            <a:off x="557213" y="2362200"/>
            <a:ext cx="914400" cy="3079750"/>
          </a:xfrm>
          <a:prstGeom prst="rect">
            <a:avLst/>
          </a:prstGeom>
          <a:solidFill>
            <a:srgbClr val="648C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177" name="Rectangle 114"/>
          <p:cNvSpPr>
            <a:spLocks noChangeArrowheads="1"/>
          </p:cNvSpPr>
          <p:nvPr/>
        </p:nvSpPr>
        <p:spPr bwMode="auto">
          <a:xfrm>
            <a:off x="7870825" y="2344738"/>
            <a:ext cx="914400" cy="3079750"/>
          </a:xfrm>
          <a:prstGeom prst="rect">
            <a:avLst/>
          </a:prstGeom>
          <a:solidFill>
            <a:srgbClr val="648C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178" name="Rectangle 115"/>
          <p:cNvSpPr>
            <a:spLocks noChangeArrowheads="1"/>
          </p:cNvSpPr>
          <p:nvPr/>
        </p:nvSpPr>
        <p:spPr bwMode="auto">
          <a:xfrm>
            <a:off x="2690813" y="2352675"/>
            <a:ext cx="914400" cy="3079750"/>
          </a:xfrm>
          <a:prstGeom prst="rect">
            <a:avLst/>
          </a:prstGeom>
          <a:solidFill>
            <a:srgbClr val="648C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179" name="Text Box 8"/>
          <p:cNvSpPr txBox="1">
            <a:spLocks noChangeArrowheads="1"/>
          </p:cNvSpPr>
          <p:nvPr/>
        </p:nvSpPr>
        <p:spPr bwMode="auto">
          <a:xfrm>
            <a:off x="557213" y="1800225"/>
            <a:ext cx="53989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de-DE" dirty="0">
                <a:solidFill>
                  <a:schemeClr val="tx1"/>
                </a:solidFill>
              </a:rPr>
              <a:t>Festo – </a:t>
            </a:r>
            <a:r>
              <a:rPr lang="cs-CZ" dirty="0" smtClean="0"/>
              <a:t>dodavatel automatizace  výukových systémů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180" name="Text Box 20"/>
          <p:cNvSpPr txBox="1">
            <a:spLocks noChangeArrowheads="1"/>
          </p:cNvSpPr>
          <p:nvPr/>
        </p:nvSpPr>
        <p:spPr bwMode="auto">
          <a:xfrm>
            <a:off x="1828800" y="3892550"/>
            <a:ext cx="0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de-DE"/>
          </a:p>
        </p:txBody>
      </p:sp>
      <p:sp>
        <p:nvSpPr>
          <p:cNvPr id="7181" name="Rectangle 25"/>
          <p:cNvSpPr>
            <a:spLocks noChangeArrowheads="1"/>
          </p:cNvSpPr>
          <p:nvPr/>
        </p:nvSpPr>
        <p:spPr bwMode="auto">
          <a:xfrm>
            <a:off x="1184275" y="3462338"/>
            <a:ext cx="0" cy="266700"/>
          </a:xfrm>
          <a:prstGeom prst="rect">
            <a:avLst/>
          </a:prstGeom>
          <a:solidFill>
            <a:srgbClr val="DCEBF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7182" name="Text Box 33"/>
          <p:cNvSpPr txBox="1">
            <a:spLocks noChangeArrowheads="1"/>
          </p:cNvSpPr>
          <p:nvPr/>
        </p:nvSpPr>
        <p:spPr bwMode="auto">
          <a:xfrm>
            <a:off x="7366000" y="3884613"/>
            <a:ext cx="0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de-DE"/>
          </a:p>
        </p:txBody>
      </p:sp>
      <p:sp>
        <p:nvSpPr>
          <p:cNvPr id="7183" name="Rectangle 34"/>
          <p:cNvSpPr>
            <a:spLocks noChangeArrowheads="1"/>
          </p:cNvSpPr>
          <p:nvPr/>
        </p:nvSpPr>
        <p:spPr bwMode="auto">
          <a:xfrm>
            <a:off x="6721475" y="3454400"/>
            <a:ext cx="0" cy="266700"/>
          </a:xfrm>
          <a:prstGeom prst="rect">
            <a:avLst/>
          </a:prstGeom>
          <a:solidFill>
            <a:srgbClr val="DCEBF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7184" name="Text Box 41"/>
          <p:cNvSpPr txBox="1">
            <a:spLocks noChangeArrowheads="1"/>
          </p:cNvSpPr>
          <p:nvPr/>
        </p:nvSpPr>
        <p:spPr bwMode="auto">
          <a:xfrm>
            <a:off x="557213" y="5589588"/>
            <a:ext cx="29416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600"/>
              <a:t>Festo Industrial Automation</a:t>
            </a:r>
          </a:p>
        </p:txBody>
      </p:sp>
      <p:sp>
        <p:nvSpPr>
          <p:cNvPr id="7185" name="Text Box 42"/>
          <p:cNvSpPr txBox="1">
            <a:spLocks noChangeArrowheads="1"/>
          </p:cNvSpPr>
          <p:nvPr/>
        </p:nvSpPr>
        <p:spPr bwMode="auto">
          <a:xfrm>
            <a:off x="5724525" y="5589588"/>
            <a:ext cx="3060700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600"/>
              <a:t>Festo Didactic</a:t>
            </a:r>
          </a:p>
        </p:txBody>
      </p:sp>
      <p:sp>
        <p:nvSpPr>
          <p:cNvPr id="7186" name="Rectangle 76"/>
          <p:cNvSpPr>
            <a:spLocks noChangeArrowheads="1"/>
          </p:cNvSpPr>
          <p:nvPr/>
        </p:nvSpPr>
        <p:spPr bwMode="auto">
          <a:xfrm>
            <a:off x="539750" y="2362200"/>
            <a:ext cx="1108075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187" name="Rectangle 77"/>
          <p:cNvSpPr>
            <a:spLocks noChangeArrowheads="1"/>
          </p:cNvSpPr>
          <p:nvPr/>
        </p:nvSpPr>
        <p:spPr bwMode="auto">
          <a:xfrm>
            <a:off x="557213" y="2362200"/>
            <a:ext cx="1090612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628650" y="4497388"/>
            <a:ext cx="776288" cy="781050"/>
            <a:chOff x="420" y="2872"/>
            <a:chExt cx="489" cy="492"/>
          </a:xfrm>
        </p:grpSpPr>
        <p:sp>
          <p:nvSpPr>
            <p:cNvPr id="7200" name="Rectangle 87"/>
            <p:cNvSpPr>
              <a:spLocks noChangeArrowheads="1"/>
            </p:cNvSpPr>
            <p:nvPr/>
          </p:nvSpPr>
          <p:spPr bwMode="auto">
            <a:xfrm>
              <a:off x="431" y="2872"/>
              <a:ext cx="478" cy="4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GB"/>
            </a:p>
          </p:txBody>
        </p:sp>
        <p:pic>
          <p:nvPicPr>
            <p:cNvPr id="7201" name="Picture 74" descr="zylinder"/>
            <p:cNvPicPr>
              <a:picLocks noChangeAspect="1" noChangeArrowheads="1"/>
            </p:cNvPicPr>
            <p:nvPr/>
          </p:nvPicPr>
          <p:blipFill>
            <a:blip r:embed="rId2" cstate="print"/>
            <a:srcRect t="677"/>
            <a:stretch>
              <a:fillRect/>
            </a:stretch>
          </p:blipFill>
          <p:spPr bwMode="auto">
            <a:xfrm>
              <a:off x="420" y="2897"/>
              <a:ext cx="489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89" name="Text Box 89"/>
          <p:cNvSpPr txBox="1">
            <a:spLocks noChangeArrowheads="1"/>
          </p:cNvSpPr>
          <p:nvPr/>
        </p:nvSpPr>
        <p:spPr bwMode="auto">
          <a:xfrm>
            <a:off x="628650" y="3729038"/>
            <a:ext cx="7762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/>
              <a:t>K</a:t>
            </a:r>
            <a:r>
              <a:rPr lang="de-DE" sz="1600" b="0" dirty="0" err="1" smtClean="0"/>
              <a:t>ompo-nent</a:t>
            </a:r>
            <a:r>
              <a:rPr lang="cs-CZ" sz="1600" b="0" dirty="0" smtClean="0"/>
              <a:t>y</a:t>
            </a:r>
            <a:endParaRPr lang="de-DE" sz="1600" b="0" dirty="0"/>
          </a:p>
        </p:txBody>
      </p:sp>
      <p:sp>
        <p:nvSpPr>
          <p:cNvPr id="7190" name="Text Box 90"/>
          <p:cNvSpPr txBox="1">
            <a:spLocks noChangeArrowheads="1"/>
          </p:cNvSpPr>
          <p:nvPr/>
        </p:nvSpPr>
        <p:spPr bwMode="auto">
          <a:xfrm>
            <a:off x="1698625" y="3729038"/>
            <a:ext cx="10652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0" dirty="0" err="1" smtClean="0"/>
              <a:t>Syst</a:t>
            </a:r>
            <a:r>
              <a:rPr lang="cs-CZ" sz="1600" b="0" dirty="0" smtClean="0"/>
              <a:t>é</a:t>
            </a:r>
            <a:r>
              <a:rPr lang="de-DE" sz="1600" b="0" dirty="0" smtClean="0"/>
              <a:t>m</a:t>
            </a:r>
            <a:r>
              <a:rPr lang="cs-CZ" sz="1600" b="0" dirty="0" smtClean="0"/>
              <a:t>y</a:t>
            </a:r>
            <a:endParaRPr lang="de-DE" sz="1600" b="0" dirty="0"/>
          </a:p>
        </p:txBody>
      </p:sp>
      <p:sp>
        <p:nvSpPr>
          <p:cNvPr id="7191" name="Text Box 91"/>
          <p:cNvSpPr txBox="1">
            <a:spLocks noChangeArrowheads="1"/>
          </p:cNvSpPr>
          <p:nvPr/>
        </p:nvSpPr>
        <p:spPr bwMode="auto">
          <a:xfrm>
            <a:off x="2763838" y="3721100"/>
            <a:ext cx="7762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0" dirty="0" smtClean="0"/>
              <a:t>S</a:t>
            </a:r>
            <a:r>
              <a:rPr lang="cs-CZ" sz="1600" b="0" dirty="0" err="1" smtClean="0"/>
              <a:t>lužby</a:t>
            </a:r>
            <a:endParaRPr lang="de-DE" sz="1600" b="0" dirty="0"/>
          </a:p>
        </p:txBody>
      </p:sp>
      <p:sp>
        <p:nvSpPr>
          <p:cNvPr id="7192" name="Text Box 93"/>
          <p:cNvSpPr txBox="1">
            <a:spLocks noChangeArrowheads="1"/>
          </p:cNvSpPr>
          <p:nvPr/>
        </p:nvSpPr>
        <p:spPr bwMode="auto">
          <a:xfrm>
            <a:off x="5738813" y="3751263"/>
            <a:ext cx="10654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/>
              <a:t>Konzultace</a:t>
            </a:r>
            <a:endParaRPr lang="de-DE" sz="1600" b="0" dirty="0"/>
          </a:p>
        </p:txBody>
      </p:sp>
      <p:sp>
        <p:nvSpPr>
          <p:cNvPr id="7193" name="Text Box 94"/>
          <p:cNvSpPr txBox="1">
            <a:spLocks noChangeArrowheads="1"/>
          </p:cNvSpPr>
          <p:nvPr/>
        </p:nvSpPr>
        <p:spPr bwMode="auto">
          <a:xfrm>
            <a:off x="6823075" y="3729038"/>
            <a:ext cx="7762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0"/>
              <a:t>Training</a:t>
            </a:r>
          </a:p>
        </p:txBody>
      </p:sp>
      <p:sp>
        <p:nvSpPr>
          <p:cNvPr id="7194" name="Text Box 95"/>
          <p:cNvSpPr txBox="1">
            <a:spLocks noChangeArrowheads="1"/>
          </p:cNvSpPr>
          <p:nvPr/>
        </p:nvSpPr>
        <p:spPr bwMode="auto">
          <a:xfrm>
            <a:off x="7759700" y="3729038"/>
            <a:ext cx="96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 smtClean="0"/>
              <a:t>Výukové systémy</a:t>
            </a:r>
            <a:endParaRPr lang="de-DE" sz="1600" b="0" dirty="0"/>
          </a:p>
        </p:txBody>
      </p:sp>
      <p:sp>
        <p:nvSpPr>
          <p:cNvPr id="7195" name="Line 96"/>
          <p:cNvSpPr>
            <a:spLocks noChangeShapeType="1"/>
          </p:cNvSpPr>
          <p:nvPr/>
        </p:nvSpPr>
        <p:spPr bwMode="auto">
          <a:xfrm>
            <a:off x="3498850" y="3462338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  <p:sp>
        <p:nvSpPr>
          <p:cNvPr id="7196" name="Line 97"/>
          <p:cNvSpPr>
            <a:spLocks noChangeShapeType="1"/>
          </p:cNvSpPr>
          <p:nvPr/>
        </p:nvSpPr>
        <p:spPr bwMode="auto">
          <a:xfrm flipH="1">
            <a:off x="5318125" y="5346700"/>
            <a:ext cx="506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  <p:sp>
        <p:nvSpPr>
          <p:cNvPr id="7197" name="Line 98"/>
          <p:cNvSpPr>
            <a:spLocks noChangeShapeType="1"/>
          </p:cNvSpPr>
          <p:nvPr/>
        </p:nvSpPr>
        <p:spPr bwMode="auto">
          <a:xfrm>
            <a:off x="4305300" y="4065588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  <p:sp>
        <p:nvSpPr>
          <p:cNvPr id="7198" name="Line 99"/>
          <p:cNvSpPr>
            <a:spLocks noChangeShapeType="1"/>
          </p:cNvSpPr>
          <p:nvPr/>
        </p:nvSpPr>
        <p:spPr bwMode="auto">
          <a:xfrm>
            <a:off x="5080000" y="4065588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  <p:sp>
        <p:nvSpPr>
          <p:cNvPr id="7199" name="Line 100"/>
          <p:cNvSpPr>
            <a:spLocks noChangeShapeType="1"/>
          </p:cNvSpPr>
          <p:nvPr/>
        </p:nvSpPr>
        <p:spPr bwMode="auto">
          <a:xfrm>
            <a:off x="4648200" y="3048000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/>
                </a:solidFill>
              </a:rPr>
              <a:t>Mobil</a:t>
            </a:r>
            <a:r>
              <a:rPr lang="cs-CZ" dirty="0" smtClean="0">
                <a:solidFill>
                  <a:schemeClr val="accent5"/>
                </a:solidFill>
              </a:rPr>
              <a:t>ní </a:t>
            </a:r>
            <a:r>
              <a:rPr lang="cs-CZ" dirty="0" err="1" smtClean="0">
                <a:solidFill>
                  <a:schemeClr val="accent5"/>
                </a:solidFill>
              </a:rPr>
              <a:t>hydrulika</a:t>
            </a:r>
            <a:r>
              <a:rPr lang="en-US" dirty="0" smtClean="0">
                <a:solidFill>
                  <a:schemeClr val="accent5"/>
                </a:solidFill>
              </a:rPr>
              <a:t> – TP 801 „</a:t>
            </a:r>
            <a:r>
              <a:rPr lang="cs-CZ" dirty="0" smtClean="0">
                <a:solidFill>
                  <a:schemeClr val="accent5"/>
                </a:solidFill>
              </a:rPr>
              <a:t>Pracovní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hydrauli</a:t>
            </a:r>
            <a:r>
              <a:rPr lang="cs-CZ" dirty="0" err="1" smtClean="0">
                <a:solidFill>
                  <a:schemeClr val="accent5"/>
                </a:solidFill>
              </a:rPr>
              <a:t>ka</a:t>
            </a:r>
            <a:r>
              <a:rPr lang="en-US" dirty="0" smtClean="0">
                <a:solidFill>
                  <a:schemeClr val="accent5"/>
                </a:solidFill>
              </a:rPr>
              <a:t> I“ Basic Level (1)</a:t>
            </a:r>
            <a:endParaRPr lang="en-US" dirty="0" smtClean="0"/>
          </a:p>
        </p:txBody>
      </p:sp>
      <p:sp>
        <p:nvSpPr>
          <p:cNvPr id="9219" name="Textplatzhalter 8"/>
          <p:cNvSpPr>
            <a:spLocks noGrp="1"/>
          </p:cNvSpPr>
          <p:nvPr>
            <p:ph type="body" idx="1"/>
          </p:nvPr>
        </p:nvSpPr>
        <p:spPr>
          <a:xfrm>
            <a:off x="252413" y="2105025"/>
            <a:ext cx="4237037" cy="428625"/>
          </a:xfrm>
        </p:spPr>
        <p:txBody>
          <a:bodyPr/>
          <a:lstStyle/>
          <a:p>
            <a:pPr eaLnBrk="1" hangingPunct="1"/>
            <a:r>
              <a:rPr lang="cs-CZ" dirty="0" smtClean="0"/>
              <a:t>Témata</a:t>
            </a:r>
            <a:endParaRPr lang="en-US" dirty="0" smtClean="0"/>
          </a:p>
        </p:txBody>
      </p:sp>
      <p:sp>
        <p:nvSpPr>
          <p:cNvPr id="9220" name="Inhaltsplatzhalter 5"/>
          <p:cNvSpPr>
            <a:spLocks noGrp="1"/>
          </p:cNvSpPr>
          <p:nvPr>
            <p:ph sz="half" idx="2"/>
          </p:nvPr>
        </p:nvSpPr>
        <p:spPr>
          <a:xfrm>
            <a:off x="252413" y="2533650"/>
            <a:ext cx="4237037" cy="40687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cs-CZ" dirty="0" smtClean="0"/>
              <a:t> Úspora </a:t>
            </a:r>
            <a:r>
              <a:rPr lang="cs-CZ" dirty="0" smtClean="0"/>
              <a:t>energie</a:t>
            </a: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cs-CZ" dirty="0" smtClean="0"/>
              <a:t> Kontrolovatelnost</a:t>
            </a: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9221" name="Textplatzhalter 9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237038" cy="419100"/>
          </a:xfrm>
        </p:spPr>
        <p:txBody>
          <a:bodyPr/>
          <a:lstStyle/>
          <a:p>
            <a:pPr eaLnBrk="1" hangingPunct="1"/>
            <a:r>
              <a:rPr lang="en-US" smtClean="0"/>
              <a:t>Equipment set TP 801</a:t>
            </a:r>
          </a:p>
        </p:txBody>
      </p:sp>
      <p:sp>
        <p:nvSpPr>
          <p:cNvPr id="9222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6101CC-3A9C-4EFF-9943-F9E16592AAE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smtClean="0"/>
          </a:p>
        </p:txBody>
      </p:sp>
      <p:pic>
        <p:nvPicPr>
          <p:cNvPr id="9223" name="Grafik 12" descr="Arbeitshydraulik2.jp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573463"/>
            <a:ext cx="32400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Inhaltsplatzhalter 6" descr="d574161uc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6613" y="3573463"/>
            <a:ext cx="4221162" cy="24892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/>
                </a:solidFill>
              </a:rPr>
              <a:t>Mobil</a:t>
            </a:r>
            <a:r>
              <a:rPr lang="cs-CZ" dirty="0" smtClean="0">
                <a:solidFill>
                  <a:schemeClr val="accent5"/>
                </a:solidFill>
              </a:rPr>
              <a:t>ní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hydrauli</a:t>
            </a:r>
            <a:r>
              <a:rPr lang="cs-CZ" dirty="0" err="1" smtClean="0">
                <a:solidFill>
                  <a:schemeClr val="accent5"/>
                </a:solidFill>
              </a:rPr>
              <a:t>ka</a:t>
            </a:r>
            <a:r>
              <a:rPr lang="en-US" dirty="0" smtClean="0">
                <a:solidFill>
                  <a:schemeClr val="accent5"/>
                </a:solidFill>
              </a:rPr>
              <a:t> – TP 802 „Hydrostatic</a:t>
            </a:r>
            <a:r>
              <a:rPr lang="cs-CZ" dirty="0" err="1" smtClean="0">
                <a:solidFill>
                  <a:schemeClr val="accent5"/>
                </a:solidFill>
              </a:rPr>
              <a:t>ké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cs-CZ" dirty="0" smtClean="0">
                <a:solidFill>
                  <a:schemeClr val="accent5"/>
                </a:solidFill>
              </a:rPr>
              <a:t>řízení</a:t>
            </a:r>
            <a:r>
              <a:rPr lang="en-US" dirty="0" smtClean="0">
                <a:solidFill>
                  <a:schemeClr val="accent5"/>
                </a:solidFill>
              </a:rPr>
              <a:t>“ Advanced Level</a:t>
            </a:r>
            <a:endParaRPr lang="en-US" dirty="0" smtClean="0"/>
          </a:p>
        </p:txBody>
      </p:sp>
      <p:sp>
        <p:nvSpPr>
          <p:cNvPr id="10243" name="Textplatzhalter 8"/>
          <p:cNvSpPr>
            <a:spLocks noGrp="1"/>
          </p:cNvSpPr>
          <p:nvPr>
            <p:ph type="body" idx="1"/>
          </p:nvPr>
        </p:nvSpPr>
        <p:spPr>
          <a:xfrm>
            <a:off x="252413" y="2105025"/>
            <a:ext cx="4237037" cy="428625"/>
          </a:xfrm>
        </p:spPr>
        <p:txBody>
          <a:bodyPr/>
          <a:lstStyle/>
          <a:p>
            <a:pPr eaLnBrk="1" hangingPunct="1"/>
            <a:r>
              <a:rPr lang="cs-CZ" dirty="0" smtClean="0"/>
              <a:t>Obsah</a:t>
            </a:r>
            <a:endParaRPr lang="en-US" dirty="0" smtClean="0"/>
          </a:p>
        </p:txBody>
      </p:sp>
      <p:sp>
        <p:nvSpPr>
          <p:cNvPr id="10244" name="Inhaltsplatzhalter 5"/>
          <p:cNvSpPr>
            <a:spLocks noGrp="1"/>
          </p:cNvSpPr>
          <p:nvPr>
            <p:ph sz="half" idx="2"/>
          </p:nvPr>
        </p:nvSpPr>
        <p:spPr>
          <a:xfrm>
            <a:off x="252413" y="2533650"/>
            <a:ext cx="4237037" cy="40687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cs-CZ" dirty="0" smtClean="0"/>
              <a:t> Porozumění</a:t>
            </a:r>
            <a:r>
              <a:rPr lang="en-US" dirty="0" smtClean="0"/>
              <a:t> Steering </a:t>
            </a:r>
            <a:r>
              <a:rPr lang="en-US" dirty="0" err="1" smtClean="0"/>
              <a:t>Syst</a:t>
            </a:r>
            <a:r>
              <a:rPr lang="cs-CZ" dirty="0" smtClean="0"/>
              <a:t>é</a:t>
            </a:r>
            <a:r>
              <a:rPr lang="en-US" dirty="0" smtClean="0"/>
              <a:t>m</a:t>
            </a:r>
            <a:r>
              <a:rPr lang="cs-CZ" dirty="0" smtClean="0"/>
              <a:t>u</a:t>
            </a: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cs-CZ" dirty="0" smtClean="0"/>
              <a:t>Ochrana</a:t>
            </a:r>
            <a:r>
              <a:rPr lang="en-US" dirty="0" smtClean="0"/>
              <a:t> Steering </a:t>
            </a:r>
            <a:r>
              <a:rPr lang="en-US" dirty="0" err="1" smtClean="0"/>
              <a:t>Syst</a:t>
            </a:r>
            <a:r>
              <a:rPr lang="cs-CZ" dirty="0" smtClean="0"/>
              <a:t>é</a:t>
            </a:r>
            <a:r>
              <a:rPr lang="en-US" dirty="0" smtClean="0"/>
              <a:t>m</a:t>
            </a:r>
            <a:r>
              <a:rPr lang="cs-CZ" dirty="0" smtClean="0"/>
              <a:t>u</a:t>
            </a: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Op</a:t>
            </a:r>
            <a:r>
              <a:rPr lang="cs-CZ" dirty="0" err="1" smtClean="0"/>
              <a:t>timální</a:t>
            </a:r>
            <a:r>
              <a:rPr lang="cs-CZ" dirty="0" smtClean="0"/>
              <a:t> využití energie</a:t>
            </a: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10245" name="Textplatzhalter 9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237038" cy="419100"/>
          </a:xfrm>
        </p:spPr>
        <p:txBody>
          <a:bodyPr/>
          <a:lstStyle/>
          <a:p>
            <a:pPr eaLnBrk="1" hangingPunct="1"/>
            <a:r>
              <a:rPr lang="en-US" smtClean="0"/>
              <a:t>Equipment set TP 802</a:t>
            </a:r>
          </a:p>
        </p:txBody>
      </p:sp>
      <p:sp>
        <p:nvSpPr>
          <p:cNvPr id="10246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AB4055-09F3-4B96-BFA8-E49C53456E7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smtClean="0"/>
          </a:p>
        </p:txBody>
      </p:sp>
      <p:pic>
        <p:nvPicPr>
          <p:cNvPr id="10247" name="Grafik 12" descr="Lenkung.jp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573463"/>
            <a:ext cx="32400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Inhaltsplatzhalter 5" descr="d574162uc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3835400"/>
            <a:ext cx="4149725" cy="2401888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/>
                </a:solidFill>
              </a:rPr>
              <a:t>Mobil</a:t>
            </a:r>
            <a:r>
              <a:rPr lang="cs-CZ" dirty="0" smtClean="0">
                <a:solidFill>
                  <a:schemeClr val="accent5"/>
                </a:solidFill>
              </a:rPr>
              <a:t>ní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hydrauli</a:t>
            </a:r>
            <a:r>
              <a:rPr lang="cs-CZ" dirty="0" err="1" smtClean="0">
                <a:solidFill>
                  <a:schemeClr val="accent5"/>
                </a:solidFill>
              </a:rPr>
              <a:t>ka</a:t>
            </a:r>
            <a:r>
              <a:rPr lang="en-US" dirty="0" smtClean="0">
                <a:solidFill>
                  <a:schemeClr val="accent5"/>
                </a:solidFill>
              </a:rPr>
              <a:t> – TP 803 „</a:t>
            </a:r>
            <a:r>
              <a:rPr lang="cs-CZ" dirty="0" smtClean="0">
                <a:solidFill>
                  <a:schemeClr val="accent5"/>
                </a:solidFill>
              </a:rPr>
              <a:t>Pracovní hydraulika</a:t>
            </a:r>
            <a:r>
              <a:rPr lang="en-US" dirty="0" smtClean="0">
                <a:solidFill>
                  <a:schemeClr val="accent5"/>
                </a:solidFill>
              </a:rPr>
              <a:t> II“ Advanced Level</a:t>
            </a:r>
            <a:endParaRPr lang="en-US" dirty="0" smtClean="0"/>
          </a:p>
        </p:txBody>
      </p:sp>
      <p:sp>
        <p:nvSpPr>
          <p:cNvPr id="11267" name="Textplatzhalter 8"/>
          <p:cNvSpPr>
            <a:spLocks noGrp="1"/>
          </p:cNvSpPr>
          <p:nvPr>
            <p:ph type="body" idx="1"/>
          </p:nvPr>
        </p:nvSpPr>
        <p:spPr>
          <a:xfrm>
            <a:off x="252413" y="2105025"/>
            <a:ext cx="4237037" cy="428625"/>
          </a:xfrm>
        </p:spPr>
        <p:txBody>
          <a:bodyPr/>
          <a:lstStyle/>
          <a:p>
            <a:pPr eaLnBrk="1" hangingPunct="1"/>
            <a:r>
              <a:rPr lang="cs-CZ" dirty="0" smtClean="0"/>
              <a:t>Obsah</a:t>
            </a:r>
            <a:endParaRPr lang="en-US" dirty="0" smtClean="0"/>
          </a:p>
        </p:txBody>
      </p:sp>
      <p:sp>
        <p:nvSpPr>
          <p:cNvPr id="11268" name="Inhaltsplatzhalter 5"/>
          <p:cNvSpPr>
            <a:spLocks noGrp="1"/>
          </p:cNvSpPr>
          <p:nvPr>
            <p:ph sz="half" idx="2"/>
          </p:nvPr>
        </p:nvSpPr>
        <p:spPr>
          <a:xfrm>
            <a:off x="252413" y="2533650"/>
            <a:ext cx="4237037" cy="40687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cs-CZ" dirty="0" smtClean="0"/>
              <a:t>Úspora energie</a:t>
            </a:r>
            <a:r>
              <a:rPr lang="en-US" dirty="0" smtClean="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Pilot Control (Joystick)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11269" name="Textplatzhalter 9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237038" cy="419100"/>
          </a:xfrm>
        </p:spPr>
        <p:txBody>
          <a:bodyPr/>
          <a:lstStyle/>
          <a:p>
            <a:pPr eaLnBrk="1" hangingPunct="1"/>
            <a:r>
              <a:rPr lang="en-US" smtClean="0"/>
              <a:t>Equipment set TP 803</a:t>
            </a:r>
          </a:p>
        </p:txBody>
      </p:sp>
      <p:sp>
        <p:nvSpPr>
          <p:cNvPr id="11270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03EB60-5934-4E87-992D-22216436C83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smtClean="0"/>
          </a:p>
        </p:txBody>
      </p:sp>
      <p:pic>
        <p:nvPicPr>
          <p:cNvPr id="11271" name="Grafik 13" descr="PVG_Vorsteuer.jp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573463"/>
            <a:ext cx="32400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Inhaltsplatzhalter 8" descr="d574163uc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62488" y="3573463"/>
            <a:ext cx="4038600" cy="2808287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/>
                </a:solidFill>
              </a:rPr>
              <a:t>Mobil</a:t>
            </a:r>
            <a:r>
              <a:rPr lang="cs-CZ" dirty="0" smtClean="0">
                <a:solidFill>
                  <a:schemeClr val="accent5"/>
                </a:solidFill>
              </a:rPr>
              <a:t>ní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hydrauli</a:t>
            </a:r>
            <a:r>
              <a:rPr lang="cs-CZ" dirty="0" err="1" smtClean="0">
                <a:solidFill>
                  <a:schemeClr val="accent5"/>
                </a:solidFill>
              </a:rPr>
              <a:t>ka</a:t>
            </a:r>
            <a:r>
              <a:rPr lang="en-US" dirty="0" smtClean="0">
                <a:solidFill>
                  <a:schemeClr val="accent5"/>
                </a:solidFill>
              </a:rPr>
              <a:t> – TP 800 </a:t>
            </a:r>
            <a:r>
              <a:rPr lang="cs-CZ" dirty="0" smtClean="0">
                <a:solidFill>
                  <a:schemeClr val="tx2"/>
                </a:solidFill>
              </a:rPr>
              <a:t>Učebnice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252413" y="2116138"/>
            <a:ext cx="4157662" cy="4489450"/>
          </a:xfrm>
        </p:spPr>
        <p:txBody>
          <a:bodyPr/>
          <a:lstStyle/>
          <a:p>
            <a:pPr>
              <a:buFont typeface="MetaPlusLF" pitchFamily="2" charset="0"/>
              <a:buNone/>
              <a:defRPr/>
            </a:pPr>
            <a:r>
              <a:rPr lang="cs-CZ" dirty="0" smtClean="0"/>
              <a:t>Učebnice zahrnuje</a:t>
            </a:r>
            <a:r>
              <a:rPr lang="en-GB" dirty="0" smtClean="0"/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26 </a:t>
            </a:r>
            <a:r>
              <a:rPr lang="en-GB" dirty="0" err="1" smtClean="0"/>
              <a:t>proje</a:t>
            </a:r>
            <a:r>
              <a:rPr lang="cs-CZ" dirty="0" err="1" smtClean="0"/>
              <a:t>ktových</a:t>
            </a:r>
            <a:r>
              <a:rPr lang="en-GB" dirty="0" smtClean="0"/>
              <a:t> </a:t>
            </a:r>
            <a:r>
              <a:rPr lang="cs-CZ" dirty="0" smtClean="0"/>
              <a:t>cvičení navržených pro </a:t>
            </a:r>
            <a:r>
              <a:rPr lang="en-GB" dirty="0" smtClean="0"/>
              <a:t>s</a:t>
            </a:r>
            <a:r>
              <a:rPr lang="cs-CZ" dirty="0" err="1" smtClean="0"/>
              <a:t>ady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TP 801, TP 802 and TP 803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 smtClean="0"/>
              <a:t>Pracovní sešity pro studenty</a:t>
            </a:r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cs-CZ" dirty="0" smtClean="0"/>
              <a:t>Teoretickou část</a:t>
            </a:r>
            <a:r>
              <a:rPr lang="en-GB" dirty="0" smtClean="0"/>
              <a:t>t: </a:t>
            </a:r>
            <a:r>
              <a:rPr lang="cs-CZ" dirty="0" smtClean="0"/>
              <a:t>základní </a:t>
            </a:r>
            <a:r>
              <a:rPr lang="cs-CZ" dirty="0" err="1" smtClean="0"/>
              <a:t>prncipy</a:t>
            </a:r>
            <a:r>
              <a:rPr lang="cs-CZ" dirty="0" smtClean="0"/>
              <a:t> hydraulických prvků v mobilní hydraulice</a:t>
            </a:r>
            <a:endParaRPr lang="en-GB" dirty="0" smtClean="0"/>
          </a:p>
        </p:txBody>
      </p:sp>
      <p:sp>
        <p:nvSpPr>
          <p:cNvPr id="12292" name="Inhaltsplatzhalter 6"/>
          <p:cNvSpPr>
            <a:spLocks noGrp="1"/>
          </p:cNvSpPr>
          <p:nvPr>
            <p:ph sz="half" idx="2"/>
          </p:nvPr>
        </p:nvSpPr>
        <p:spPr>
          <a:xfrm>
            <a:off x="4648200" y="2116138"/>
            <a:ext cx="4238625" cy="4489450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12293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7D64E-9318-4DEB-B2B9-8081F999A63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smtClean="0"/>
          </a:p>
        </p:txBody>
      </p:sp>
      <p:pic>
        <p:nvPicPr>
          <p:cNvPr id="12294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663" y="2133600"/>
            <a:ext cx="31464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/>
                </a:solidFill>
              </a:rPr>
              <a:t>Mobil</a:t>
            </a:r>
            <a:r>
              <a:rPr lang="cs-CZ" dirty="0" smtClean="0">
                <a:solidFill>
                  <a:schemeClr val="accent5"/>
                </a:solidFill>
              </a:rPr>
              <a:t>ní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hydrauli</a:t>
            </a:r>
            <a:r>
              <a:rPr lang="cs-CZ" dirty="0" err="1" smtClean="0">
                <a:solidFill>
                  <a:schemeClr val="accent5"/>
                </a:solidFill>
              </a:rPr>
              <a:t>ka</a:t>
            </a:r>
            <a:r>
              <a:rPr lang="en-US" dirty="0" smtClean="0">
                <a:solidFill>
                  <a:schemeClr val="accent5"/>
                </a:solidFill>
              </a:rPr>
              <a:t> – TP 810 „</a:t>
            </a:r>
            <a:r>
              <a:rPr lang="en-US" dirty="0" smtClean="0">
                <a:solidFill>
                  <a:schemeClr val="tx2"/>
                </a:solidFill>
              </a:rPr>
              <a:t>M</a:t>
            </a:r>
            <a:r>
              <a:rPr lang="cs-CZ" dirty="0" err="1" smtClean="0">
                <a:solidFill>
                  <a:schemeClr val="tx2"/>
                </a:solidFill>
              </a:rPr>
              <a:t>ěření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Diagnosti</a:t>
            </a:r>
            <a:r>
              <a:rPr lang="cs-CZ" dirty="0" err="1" smtClean="0">
                <a:solidFill>
                  <a:schemeClr val="tx2"/>
                </a:solidFill>
              </a:rPr>
              <a:t>ka</a:t>
            </a:r>
            <a:r>
              <a:rPr lang="en-US" dirty="0" smtClean="0">
                <a:solidFill>
                  <a:schemeClr val="accent5"/>
                </a:solidFill>
              </a:rPr>
              <a:t>“ </a:t>
            </a:r>
            <a:endParaRPr lang="en-US" dirty="0" smtClean="0"/>
          </a:p>
        </p:txBody>
      </p:sp>
      <p:sp>
        <p:nvSpPr>
          <p:cNvPr id="13315" name="Textplatzhalter 8"/>
          <p:cNvSpPr>
            <a:spLocks noGrp="1"/>
          </p:cNvSpPr>
          <p:nvPr>
            <p:ph type="body" idx="1"/>
          </p:nvPr>
        </p:nvSpPr>
        <p:spPr>
          <a:xfrm>
            <a:off x="252413" y="2105025"/>
            <a:ext cx="4237037" cy="428625"/>
          </a:xfrm>
        </p:spPr>
        <p:txBody>
          <a:bodyPr/>
          <a:lstStyle/>
          <a:p>
            <a:pPr eaLnBrk="1" hangingPunct="1"/>
            <a:r>
              <a:rPr lang="cs-CZ" dirty="0" smtClean="0"/>
              <a:t>Obsah</a:t>
            </a:r>
            <a:endParaRPr lang="en-US" dirty="0" smtClean="0"/>
          </a:p>
        </p:txBody>
      </p:sp>
      <p:sp>
        <p:nvSpPr>
          <p:cNvPr id="36868" name="Inhaltsplatzhalter 5"/>
          <p:cNvSpPr>
            <a:spLocks noGrp="1"/>
          </p:cNvSpPr>
          <p:nvPr>
            <p:ph sz="half" idx="2"/>
          </p:nvPr>
        </p:nvSpPr>
        <p:spPr>
          <a:xfrm>
            <a:off x="252413" y="2533650"/>
            <a:ext cx="4237037" cy="4068763"/>
          </a:xfrm>
        </p:spPr>
        <p:txBody>
          <a:bodyPr/>
          <a:lstStyle/>
          <a:p>
            <a:pPr marL="182563" indent="-182563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Data logging &amp; </a:t>
            </a:r>
            <a:r>
              <a:rPr lang="en-US" dirty="0" err="1" smtClean="0"/>
              <a:t>visualiza</a:t>
            </a:r>
            <a:r>
              <a:rPr lang="cs-CZ" dirty="0" smtClean="0"/>
              <a:t>ce</a:t>
            </a:r>
            <a:endParaRPr lang="en-US" dirty="0" smtClean="0"/>
          </a:p>
          <a:p>
            <a:pPr marL="182563" indent="-182563" eaLnBrk="1" hangingPunct="1">
              <a:buFont typeface="Arial" pitchFamily="34" charset="0"/>
              <a:buChar char="•"/>
              <a:defRPr/>
            </a:pPr>
            <a:r>
              <a:rPr lang="cs-CZ" dirty="0" smtClean="0"/>
              <a:t>Řízení</a:t>
            </a:r>
            <a:r>
              <a:rPr lang="en-US" dirty="0" smtClean="0"/>
              <a:t> (</a:t>
            </a:r>
            <a:r>
              <a:rPr lang="en-US" dirty="0" err="1" smtClean="0"/>
              <a:t>manu</a:t>
            </a:r>
            <a:r>
              <a:rPr lang="cs-CZ" dirty="0" err="1" smtClean="0"/>
              <a:t>ální</a:t>
            </a:r>
            <a:r>
              <a:rPr lang="cs-CZ" dirty="0" smtClean="0"/>
              <a:t> nebo </a:t>
            </a:r>
            <a:r>
              <a:rPr lang="en-US" dirty="0" smtClean="0"/>
              <a:t>automatic</a:t>
            </a:r>
            <a:r>
              <a:rPr lang="cs-CZ" dirty="0" err="1" smtClean="0"/>
              <a:t>ké</a:t>
            </a:r>
            <a:r>
              <a:rPr lang="en-US" dirty="0" smtClean="0"/>
              <a:t>)</a:t>
            </a:r>
          </a:p>
          <a:p>
            <a:pPr marL="182563" indent="-182563" eaLnBrk="1" hangingPunct="1">
              <a:buFont typeface="Arial" pitchFamily="34" charset="0"/>
              <a:buChar char="•"/>
              <a:defRPr/>
            </a:pPr>
            <a:r>
              <a:rPr lang="cs-CZ" dirty="0" smtClean="0"/>
              <a:t>E</a:t>
            </a:r>
            <a:r>
              <a:rPr lang="en-US" dirty="0" err="1" smtClean="0"/>
              <a:t>xport</a:t>
            </a:r>
            <a:r>
              <a:rPr lang="en-US" dirty="0" smtClean="0"/>
              <a:t> </a:t>
            </a:r>
            <a:r>
              <a:rPr lang="cs-CZ" dirty="0" smtClean="0"/>
              <a:t>do</a:t>
            </a:r>
            <a:r>
              <a:rPr lang="en-US" dirty="0" smtClean="0"/>
              <a:t> MS Excel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/>
          </a:p>
        </p:txBody>
      </p:sp>
      <p:sp>
        <p:nvSpPr>
          <p:cNvPr id="13317" name="Textplatzhalter 9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237038" cy="419100"/>
          </a:xfrm>
        </p:spPr>
        <p:txBody>
          <a:bodyPr/>
          <a:lstStyle/>
          <a:p>
            <a:pPr eaLnBrk="1" hangingPunct="1"/>
            <a:r>
              <a:rPr lang="en-US" smtClean="0"/>
              <a:t>Equipment set TP 810</a:t>
            </a:r>
          </a:p>
        </p:txBody>
      </p:sp>
      <p:sp>
        <p:nvSpPr>
          <p:cNvPr id="13318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618461-1430-46DD-BB15-32D9A27D8E1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smtClean="0"/>
          </a:p>
        </p:txBody>
      </p:sp>
      <p:pic>
        <p:nvPicPr>
          <p:cNvPr id="13319" name="Inhaltsplatzhalter 5" descr="d574164uc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68838" y="3429000"/>
            <a:ext cx="4151312" cy="2390775"/>
          </a:xfrm>
        </p:spPr>
      </p:pic>
      <p:pic>
        <p:nvPicPr>
          <p:cNvPr id="13320" name="Grafik 8" descr="Screen_Messu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573463"/>
            <a:ext cx="3300412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3"/>
          <p:cNvSpPr>
            <a:spLocks noGrp="1"/>
          </p:cNvSpPr>
          <p:nvPr>
            <p:ph type="sldNum" sz="quarter" idx="10"/>
          </p:nvPr>
        </p:nvSpPr>
        <p:spPr bwMode="auto">
          <a:xfrm>
            <a:off x="9339263" y="6007100"/>
            <a:ext cx="125412" cy="90488"/>
          </a:xfrm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6ED65E-0B27-4397-A2F2-F2B138FA693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smtClean="0"/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252413" y="1746250"/>
            <a:ext cx="8636000" cy="36036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r>
              <a:rPr lang="en-GB" sz="2100" b="1" dirty="0">
                <a:latin typeface="+mj-lt"/>
                <a:ea typeface="+mj-ea"/>
                <a:cs typeface="+mj-cs"/>
              </a:rPr>
              <a:t>Mastering Mobile Hydraulics training</a:t>
            </a:r>
          </a:p>
        </p:txBody>
      </p:sp>
      <p:grpSp>
        <p:nvGrpSpPr>
          <p:cNvPr id="2" name="Gruppieren 40"/>
          <p:cNvGrpSpPr>
            <a:grpSpLocks/>
          </p:cNvGrpSpPr>
          <p:nvPr/>
        </p:nvGrpSpPr>
        <p:grpSpPr bwMode="auto">
          <a:xfrm>
            <a:off x="250825" y="2924175"/>
            <a:ext cx="3168650" cy="3457575"/>
            <a:chOff x="251520" y="2924944"/>
            <a:chExt cx="3168352" cy="3456384"/>
          </a:xfrm>
        </p:grpSpPr>
        <p:sp>
          <p:nvSpPr>
            <p:cNvPr id="37" name="Rechteck 36"/>
            <p:cNvSpPr/>
            <p:nvPr/>
          </p:nvSpPr>
          <p:spPr>
            <a:xfrm>
              <a:off x="251520" y="2924944"/>
              <a:ext cx="3023904" cy="34563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3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3861048"/>
              <a:ext cx="504056" cy="58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feld 24"/>
            <p:cNvSpPr txBox="1"/>
            <p:nvPr/>
          </p:nvSpPr>
          <p:spPr>
            <a:xfrm>
              <a:off x="1115039" y="3162987"/>
              <a:ext cx="2160385" cy="3380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j-lt"/>
                </a:rPr>
                <a:t>Training presentation</a:t>
              </a:r>
            </a:p>
          </p:txBody>
        </p:sp>
        <p:pic>
          <p:nvPicPr>
            <p:cNvPr id="2049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869" y="2996952"/>
              <a:ext cx="61272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feld 28"/>
            <p:cNvSpPr txBox="1"/>
            <p:nvPr/>
          </p:nvSpPr>
          <p:spPr>
            <a:xfrm>
              <a:off x="1115039" y="4005660"/>
              <a:ext cx="2233403" cy="3380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j-lt"/>
                </a:rPr>
                <a:t>Work book TP 800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115039" y="4891179"/>
              <a:ext cx="2160385" cy="3380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j-lt"/>
                </a:rPr>
                <a:t>Components TP 800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1188057" y="5754482"/>
              <a:ext cx="2231815" cy="339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j-lt"/>
                </a:rPr>
                <a:t>Fluid </a:t>
              </a:r>
              <a:r>
                <a:rPr lang="en-GB" sz="1600" dirty="0" err="1">
                  <a:latin typeface="+mj-lt"/>
                </a:rPr>
                <a:t>Sim</a:t>
              </a:r>
              <a:endParaRPr lang="en-GB" sz="1600" dirty="0">
                <a:latin typeface="+mj-lt"/>
              </a:endParaRPr>
            </a:p>
          </p:txBody>
        </p:sp>
        <p:pic>
          <p:nvPicPr>
            <p:cNvPr id="2049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4725144"/>
              <a:ext cx="50405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5589240"/>
              <a:ext cx="66607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Pfeil nach rechts 35"/>
          <p:cNvSpPr/>
          <p:nvPr/>
        </p:nvSpPr>
        <p:spPr>
          <a:xfrm>
            <a:off x="3492500" y="3933825"/>
            <a:ext cx="1727200" cy="1511300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" name="Gruppieren 41"/>
          <p:cNvGrpSpPr>
            <a:grpSpLocks/>
          </p:cNvGrpSpPr>
          <p:nvPr/>
        </p:nvGrpSpPr>
        <p:grpSpPr bwMode="auto">
          <a:xfrm>
            <a:off x="5364163" y="2924175"/>
            <a:ext cx="3024187" cy="3457575"/>
            <a:chOff x="5364088" y="2924944"/>
            <a:chExt cx="3024336" cy="3456384"/>
          </a:xfrm>
        </p:grpSpPr>
        <p:sp>
          <p:nvSpPr>
            <p:cNvPr id="38" name="Rechteck 37"/>
            <p:cNvSpPr/>
            <p:nvPr/>
          </p:nvSpPr>
          <p:spPr>
            <a:xfrm>
              <a:off x="5364088" y="2924944"/>
              <a:ext cx="3024336" cy="34563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8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36096" y="4581128"/>
              <a:ext cx="107950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08104" y="3068960"/>
              <a:ext cx="1079500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feld 38"/>
            <p:cNvSpPr txBox="1"/>
            <p:nvPr/>
          </p:nvSpPr>
          <p:spPr>
            <a:xfrm>
              <a:off x="6588110" y="3213769"/>
              <a:ext cx="1800314" cy="3380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600" dirty="0" err="1">
                  <a:latin typeface="+mj-lt"/>
                </a:rPr>
                <a:t>Theoritical</a:t>
              </a:r>
              <a:r>
                <a:rPr lang="en-GB" sz="1600" dirty="0">
                  <a:latin typeface="+mj-lt"/>
                </a:rPr>
                <a:t> training</a:t>
              </a: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6516670" y="4941962"/>
              <a:ext cx="1871754" cy="3380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j-lt"/>
                </a:rPr>
                <a:t>Hands on exercises</a:t>
              </a:r>
            </a:p>
          </p:txBody>
        </p:sp>
      </p:grp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9F9214-D011-43F6-9144-971ABAA77E2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smtClean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2413" y="1746250"/>
            <a:ext cx="8636000" cy="36036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r>
              <a:rPr lang="en-GB" sz="2100" b="1" dirty="0">
                <a:latin typeface="+mj-lt"/>
                <a:ea typeface="+mj-ea"/>
                <a:cs typeface="+mj-cs"/>
              </a:rPr>
              <a:t>Mastering Mobile Hydraulics training</a:t>
            </a:r>
          </a:p>
        </p:txBody>
      </p:sp>
      <p:sp>
        <p:nvSpPr>
          <p:cNvPr id="21508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etaPlusLF" pitchFamily="2" charset="0"/>
              <a:buNone/>
            </a:pPr>
            <a:endParaRPr lang="de-DE" smtClean="0"/>
          </a:p>
          <a:p>
            <a:pPr>
              <a:buFont typeface="MetaPlusLF" pitchFamily="2" charset="0"/>
              <a:buNone/>
            </a:pPr>
            <a:endParaRPr lang="de-DE" smtClean="0"/>
          </a:p>
          <a:p>
            <a:pPr>
              <a:buFont typeface="MetaPlusLF" pitchFamily="2" charset="0"/>
              <a:buNone/>
            </a:pPr>
            <a:r>
              <a:rPr lang="en-GB" smtClean="0"/>
              <a:t>TP 801 – 11 Hands on exercises</a:t>
            </a:r>
          </a:p>
          <a:p>
            <a:pPr>
              <a:buFont typeface="MetaPlusLF" pitchFamily="2" charset="0"/>
              <a:buNone/>
            </a:pPr>
            <a:r>
              <a:rPr lang="de-DE" smtClean="0"/>
              <a:t>TP 802 – 8 Hands on exercises</a:t>
            </a:r>
          </a:p>
          <a:p>
            <a:pPr>
              <a:buFont typeface="MetaPlusLF" pitchFamily="2" charset="0"/>
              <a:buNone/>
            </a:pPr>
            <a:r>
              <a:rPr lang="de-DE" smtClean="0"/>
              <a:t>TP 803 – 10 Hands on exercises</a:t>
            </a:r>
          </a:p>
          <a:p>
            <a:pPr>
              <a:buFont typeface="MetaPlusLF" pitchFamily="2" charset="0"/>
              <a:buNone/>
            </a:pPr>
            <a:endParaRPr lang="en-GB" smtClean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7B45C9-F548-4301-A7C3-AC71A853D1F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smtClean="0"/>
          </a:p>
        </p:txBody>
      </p:sp>
      <p:sp>
        <p:nvSpPr>
          <p:cNvPr id="2253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Train the Trainer – August 2010 (10 participants)</a:t>
            </a:r>
            <a:endParaRPr lang="en-GB" smtClean="0"/>
          </a:p>
        </p:txBody>
      </p:sp>
      <p:pic>
        <p:nvPicPr>
          <p:cNvPr id="22532" name="Picture 2" descr="C:\Users\leeu\Desktop\TtT bilder\Mobile - August 2010\TtT_MH_2508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205038"/>
            <a:ext cx="58562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</a:t>
            </a:r>
            <a:r>
              <a:rPr lang="cs-CZ" dirty="0" smtClean="0"/>
              <a:t>elektrické/elektronické  </a:t>
            </a:r>
            <a:r>
              <a:rPr lang="cs-CZ" dirty="0" smtClean="0"/>
              <a:t>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Modulární koncepce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Rychlý přenos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 Široká variabilita kurzů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pic>
        <p:nvPicPr>
          <p:cNvPr id="113667" name="Picture 3" descr="Electrical engineering/Electronics training packages – Modern and exciting tra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2286000" cy="1895476"/>
          </a:xfrm>
          <a:prstGeom prst="rect">
            <a:avLst/>
          </a:prstGeom>
          <a:noFill/>
        </p:spPr>
      </p:pic>
      <p:pic>
        <p:nvPicPr>
          <p:cNvPr id="113669" name="Picture 5" descr="http://www.festo-didactic.com/ov3/media/customers/1100/0969741001350310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25144"/>
            <a:ext cx="2276475" cy="1295401"/>
          </a:xfrm>
          <a:prstGeom prst="rect">
            <a:avLst/>
          </a:prstGeom>
          <a:noFill/>
        </p:spPr>
      </p:pic>
      <p:pic>
        <p:nvPicPr>
          <p:cNvPr id="113671" name="Picture 7" descr="d567322uc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581128"/>
            <a:ext cx="1905000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balíčky pro </a:t>
            </a:r>
            <a:r>
              <a:rPr lang="cs-CZ" dirty="0" smtClean="0"/>
              <a:t>automatizační technologie/PLC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err="1" smtClean="0">
                <a:solidFill>
                  <a:schemeClr val="tx2"/>
                </a:solidFill>
              </a:rPr>
              <a:t>Simatic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Festo CPX-CEC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Allan </a:t>
            </a:r>
            <a:r>
              <a:rPr lang="cs-CZ" dirty="0" err="1" smtClean="0">
                <a:solidFill>
                  <a:schemeClr val="tx2"/>
                </a:solidFill>
              </a:rPr>
              <a:t>Bradley</a:t>
            </a:r>
            <a:r>
              <a:rPr lang="cs-CZ" dirty="0" smtClean="0">
                <a:solidFill>
                  <a:schemeClr val="tx2"/>
                </a:solidFill>
              </a:rPr>
              <a:t> ML 1500</a:t>
            </a: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err="1" smtClean="0">
                <a:solidFill>
                  <a:schemeClr val="tx2"/>
                </a:solidFill>
              </a:rPr>
              <a:t>Mitsubishi</a:t>
            </a:r>
            <a:r>
              <a:rPr lang="cs-CZ" dirty="0" smtClean="0">
                <a:solidFill>
                  <a:schemeClr val="tx2"/>
                </a:solidFill>
              </a:rPr>
              <a:t> MELSEC FX1N</a:t>
            </a:r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pic>
        <p:nvPicPr>
          <p:cNvPr id="126979" name="Picture 3" descr="Automation technology/PLC training packages – From buttons to automation solu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2286000" cy="1419226"/>
          </a:xfrm>
          <a:prstGeom prst="rect">
            <a:avLst/>
          </a:prstGeom>
          <a:noFill/>
        </p:spPr>
      </p:pic>
      <p:pic>
        <p:nvPicPr>
          <p:cNvPr id="126981" name="Picture 5" descr="d0417a__0300c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365104"/>
            <a:ext cx="2571750" cy="1514475"/>
          </a:xfrm>
          <a:prstGeom prst="rect">
            <a:avLst/>
          </a:prstGeom>
          <a:noFill/>
        </p:spPr>
      </p:pic>
      <p:pic>
        <p:nvPicPr>
          <p:cNvPr id="126983" name="Picture 7" descr="d573882u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21088"/>
            <a:ext cx="2286000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</a:t>
            </a:r>
            <a:r>
              <a:rPr lang="en-GB" dirty="0" smtClean="0"/>
              <a:t> </a:t>
            </a:r>
            <a:r>
              <a:rPr lang="en-GB" dirty="0" err="1" smtClean="0"/>
              <a:t>histor</a:t>
            </a:r>
            <a:r>
              <a:rPr lang="cs-CZ" dirty="0" err="1" smtClean="0"/>
              <a:t>ie</a:t>
            </a:r>
            <a:r>
              <a:rPr lang="en-GB" dirty="0" smtClean="0"/>
              <a:t> – </a:t>
            </a:r>
            <a:r>
              <a:rPr lang="cs-CZ" dirty="0" smtClean="0"/>
              <a:t>od strojů na zpracování dřeva po</a:t>
            </a:r>
            <a:r>
              <a:rPr lang="en-GB" dirty="0" smtClean="0"/>
              <a:t> </a:t>
            </a:r>
            <a:r>
              <a:rPr lang="en-GB" dirty="0" err="1" smtClean="0"/>
              <a:t>automati</a:t>
            </a:r>
            <a:r>
              <a:rPr lang="cs-CZ" dirty="0" err="1" smtClean="0"/>
              <a:t>zaci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cxnSp>
        <p:nvCxnSpPr>
          <p:cNvPr id="6" name="Gerade Verbindung 5"/>
          <p:cNvCxnSpPr/>
          <p:nvPr/>
        </p:nvCxnSpPr>
        <p:spPr>
          <a:xfrm>
            <a:off x="250824" y="3932245"/>
            <a:ext cx="8640000" cy="0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51520" y="3341571"/>
            <a:ext cx="954107" cy="589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300"/>
              </a:lnSpc>
            </a:pPr>
            <a:r>
              <a:rPr lang="de-DE" sz="2800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1925</a:t>
            </a:r>
            <a:endParaRPr lang="de-DE" sz="3200" b="1" kern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03648" y="3140968"/>
            <a:ext cx="1390124" cy="643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300"/>
              </a:lnSpc>
            </a:pPr>
            <a:r>
              <a:rPr lang="de-DE" sz="4400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1955</a:t>
            </a:r>
            <a:endParaRPr lang="de-DE" sz="3200" b="1" kern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39961" y="3353561"/>
            <a:ext cx="845103" cy="577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300"/>
              </a:lnSpc>
            </a:pPr>
            <a:r>
              <a:rPr lang="de-DE" sz="2400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1956</a:t>
            </a:r>
            <a:endParaRPr lang="de-DE" sz="3200" b="1" kern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16590" y="3068960"/>
            <a:ext cx="1499128" cy="643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300"/>
              </a:lnSpc>
            </a:pPr>
            <a:r>
              <a:rPr lang="de-DE" sz="4800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1965</a:t>
            </a:r>
            <a:endParaRPr lang="de-DE" sz="4400" b="1" kern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163088" y="3289290"/>
            <a:ext cx="1338828" cy="643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300"/>
              </a:lnSpc>
            </a:pPr>
            <a:r>
              <a:rPr lang="de-DE" sz="4200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1989</a:t>
            </a:r>
            <a:endParaRPr lang="de-DE" sz="4200" b="1" kern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507591" y="3115072"/>
            <a:ext cx="1063112" cy="60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300"/>
              </a:lnSpc>
            </a:pPr>
            <a:r>
              <a:rPr lang="de-DE" sz="3200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2000</a:t>
            </a:r>
            <a:endParaRPr lang="de-DE" sz="3200" b="1" kern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584795" y="3212976"/>
            <a:ext cx="1281120" cy="643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300"/>
              </a:lnSpc>
            </a:pPr>
            <a:r>
              <a:rPr lang="de-DE" sz="4000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2001</a:t>
            </a:r>
            <a:endParaRPr lang="de-DE" sz="3200" b="1" kern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420624" y="3932245"/>
            <a:ext cx="0" cy="1644015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69392" y="5445125"/>
            <a:ext cx="25169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První oblast podnikání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:</a:t>
            </a:r>
            <a:b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Stroje na zpracování dřeva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.</a:t>
            </a:r>
            <a:b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Dnes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: </a:t>
            </a:r>
            <a:r>
              <a:rPr lang="en-GB" sz="13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Festool</a:t>
            </a:r>
            <a:endParaRPr lang="de-DE" sz="13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984546" y="4488224"/>
            <a:ext cx="21472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Festo 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rozpoznalo potenciál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13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pneumati</a:t>
            </a:r>
            <a:r>
              <a:rPr lang="cs-CZ" sz="13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ky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pro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automatizaci výroby</a:t>
            </a:r>
            <a:endParaRPr lang="de-DE" sz="13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321594" y="5605362"/>
            <a:ext cx="189847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It</a:t>
            </a:r>
            <a:r>
              <a:rPr lang="cs-CZ" sz="13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álie</a:t>
            </a:r>
            <a:r>
              <a:rPr lang="en-GB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: 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první obchodní společnost mimo Německo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endParaRPr lang="de-DE" sz="13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6" name="Gerade Verbindung 25"/>
          <p:cNvCxnSpPr/>
          <p:nvPr/>
        </p:nvCxnSpPr>
        <p:spPr>
          <a:xfrm>
            <a:off x="3275856" y="3932245"/>
            <a:ext cx="0" cy="1811382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4356268" y="3571436"/>
            <a:ext cx="0" cy="1469608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399050" y="4916270"/>
            <a:ext cx="9128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Dida</a:t>
            </a:r>
            <a:r>
              <a:rPr lang="cs-CZ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</a:t>
            </a:r>
            <a:r>
              <a:rPr lang="de-DE" sz="13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ti</a:t>
            </a:r>
            <a:r>
              <a:rPr lang="cs-CZ" sz="13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ka</a:t>
            </a:r>
            <a:endParaRPr lang="de-DE" sz="13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430105" y="4291516"/>
            <a:ext cx="17680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Vynalezení ventilových terminálů a proniknutí s nimi na trh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endParaRPr lang="de-DE" sz="13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35" name="Gewinkelte Verbindung 34"/>
          <p:cNvCxnSpPr/>
          <p:nvPr/>
        </p:nvCxnSpPr>
        <p:spPr>
          <a:xfrm rot="5400000">
            <a:off x="5305147" y="3913723"/>
            <a:ext cx="590612" cy="433334"/>
          </a:xfrm>
          <a:prstGeom prst="bentConnector3">
            <a:avLst>
              <a:gd name="adj1" fmla="val 50000"/>
            </a:avLst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6150185" y="5688831"/>
            <a:ext cx="17680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Největší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13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modul</a:t>
            </a:r>
            <a:r>
              <a:rPr lang="cs-CZ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á</a:t>
            </a:r>
            <a:r>
              <a:rPr lang="en-GB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r</a:t>
            </a:r>
            <a:r>
              <a:rPr lang="cs-CZ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ní</a:t>
            </a:r>
            <a:r>
              <a:rPr lang="en-GB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13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mechatronic</a:t>
            </a:r>
            <a:r>
              <a:rPr lang="cs-CZ" sz="13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ký</a:t>
            </a:r>
            <a:r>
              <a:rPr lang="en-GB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13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syst</a:t>
            </a:r>
            <a:r>
              <a:rPr lang="cs-CZ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é</a:t>
            </a:r>
            <a:r>
              <a:rPr lang="en-GB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m</a:t>
            </a:r>
            <a:r>
              <a:rPr lang="cs-CZ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na světě</a:t>
            </a:r>
            <a:endParaRPr lang="de-DE" sz="13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2" name="Gewinkelte Verbindung 41"/>
          <p:cNvCxnSpPr/>
          <p:nvPr/>
        </p:nvCxnSpPr>
        <p:spPr>
          <a:xfrm rot="5400000">
            <a:off x="5474727" y="4284827"/>
            <a:ext cx="2189993" cy="938849"/>
          </a:xfrm>
          <a:prstGeom prst="bentConnector3">
            <a:avLst>
              <a:gd name="adj1" fmla="val 92032"/>
            </a:avLst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7295427" y="4526653"/>
            <a:ext cx="2015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Bionic Learning</a:t>
            </a:r>
            <a:b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en-GB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Network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jako řídící síla v automatizaci</a:t>
            </a:r>
            <a:endParaRPr lang="de-DE" sz="13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7" name="Gewinkelte Verbindung 46"/>
          <p:cNvCxnSpPr/>
          <p:nvPr/>
        </p:nvCxnSpPr>
        <p:spPr>
          <a:xfrm rot="5400000">
            <a:off x="7233577" y="3803107"/>
            <a:ext cx="872580" cy="841286"/>
          </a:xfrm>
          <a:prstGeom prst="bentConnector3">
            <a:avLst>
              <a:gd name="adj1" fmla="val 75849"/>
            </a:avLst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/>
          <p:cNvCxnSpPr/>
          <p:nvPr/>
        </p:nvCxnSpPr>
        <p:spPr>
          <a:xfrm rot="5400000">
            <a:off x="1081848" y="3588532"/>
            <a:ext cx="981803" cy="1152262"/>
          </a:xfrm>
          <a:prstGeom prst="bentConnector4">
            <a:avLst>
              <a:gd name="adj1" fmla="val 66062"/>
              <a:gd name="adj2" fmla="val 119839"/>
            </a:avLst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eenden">
            <a:hlinkClick r:id="" action="ppaction://hlinkshowjump?jump=endshow"/>
          </p:cNvPr>
          <p:cNvSpPr/>
          <p:nvPr/>
        </p:nvSpPr>
        <p:spPr>
          <a:xfrm>
            <a:off x="8216900" y="1701800"/>
            <a:ext cx="711200" cy="144526"/>
          </a:xfrm>
          <a:prstGeom prst="rect">
            <a:avLst/>
          </a:prstGeom>
          <a:solidFill>
            <a:srgbClr val="DCEBF6"/>
          </a:solidFill>
          <a:ln w="19050">
            <a:solidFill>
              <a:srgbClr val="A1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>
                <a:solidFill>
                  <a:srgbClr val="000000"/>
                </a:solidFill>
                <a:latin typeface="MetaPlusLF"/>
              </a:rPr>
              <a:t>Exit</a:t>
            </a:r>
            <a:endParaRPr lang="en-GB" sz="1000">
              <a:solidFill>
                <a:srgbClr val="000000"/>
              </a:solidFill>
              <a:latin typeface="MetaPlusL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864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4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4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4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Robotino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Mobilní robotická platforma pro výuku 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Mobilní robotika a servisní robotika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Tři nezávisle poháněná univerzální kola</a:t>
            </a:r>
            <a:endParaRPr lang="cs-CZ" dirty="0" smtClean="0">
              <a:solidFill>
                <a:schemeClr val="tx2"/>
              </a:solidFill>
            </a:endParaRPr>
          </a:p>
          <a:p>
            <a:pPr lvl="1" algn="just">
              <a:lnSpc>
                <a:spcPts val="2100"/>
              </a:lnSpc>
              <a:spcBef>
                <a:spcPct val="50000"/>
              </a:spcBef>
              <a:buFontTx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Možnost pohybu všemi směry</a:t>
            </a:r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pic>
        <p:nvPicPr>
          <p:cNvPr id="128003" name="Picture 3" descr="http://www.festo-didactic.com/ov3/media/customers/1100/0778323001383128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2286000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Tec2Screen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825" y="2636838"/>
            <a:ext cx="8642350" cy="3959932"/>
          </a:xfrm>
          <a:prstGeom prst="rect">
            <a:avLst/>
          </a:prstGeom>
          <a:ln w="6350"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 smtClean="0"/>
              <a:t>Tec2Screen</a:t>
            </a:r>
            <a:endParaRPr lang="en-GB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52000" y="2246400"/>
            <a:ext cx="8636400" cy="390438"/>
          </a:xfrm>
        </p:spPr>
        <p:txBody>
          <a:bodyPr/>
          <a:lstStyle/>
          <a:p>
            <a:r>
              <a:rPr lang="cs-CZ" dirty="0" smtClean="0"/>
              <a:t>Na bázi </a:t>
            </a:r>
            <a:r>
              <a:rPr lang="cs-CZ" dirty="0" err="1" smtClean="0"/>
              <a:t>IPad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4ACECD-3197-4D11-9DA3-5D42A9BD982E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  <p:sp>
        <p:nvSpPr>
          <p:cNvPr id="38" name="Rechteck 37"/>
          <p:cNvSpPr/>
          <p:nvPr/>
        </p:nvSpPr>
        <p:spPr>
          <a:xfrm>
            <a:off x="395288" y="2997200"/>
            <a:ext cx="2664544" cy="647824"/>
          </a:xfrm>
          <a:prstGeom prst="rect">
            <a:avLst/>
          </a:prstGeom>
          <a:solidFill>
            <a:schemeClr val="tx1">
              <a:alpha val="5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/>
          <p:cNvSpPr/>
          <p:nvPr/>
        </p:nvSpPr>
        <p:spPr>
          <a:xfrm>
            <a:off x="395288" y="2997200"/>
            <a:ext cx="1800448" cy="28803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smtClean="0">
                <a:solidFill>
                  <a:schemeClr val="accent5"/>
                </a:solidFill>
              </a:rPr>
              <a:t>Connected Learning</a:t>
            </a:r>
            <a:endParaRPr lang="en-GB" sz="1400" b="1">
              <a:solidFill>
                <a:schemeClr val="accent5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267744" y="2997200"/>
            <a:ext cx="792088" cy="2880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smtClean="0">
                <a:solidFill>
                  <a:schemeClr val="accent5"/>
                </a:solidFill>
              </a:rPr>
              <a:t>Mobile</a:t>
            </a:r>
            <a:endParaRPr lang="en-GB" sz="1400" b="1">
              <a:solidFill>
                <a:schemeClr val="accent5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187624" y="3356992"/>
            <a:ext cx="1872208" cy="2880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err="1" smtClean="0">
                <a:solidFill>
                  <a:schemeClr val="accent5"/>
                </a:solidFill>
              </a:rPr>
              <a:t>Location</a:t>
            </a:r>
            <a:r>
              <a:rPr lang="de-DE" sz="1400" b="1" dirty="0" smtClean="0">
                <a:solidFill>
                  <a:schemeClr val="accent5"/>
                </a:solidFill>
              </a:rPr>
              <a:t> </a:t>
            </a:r>
            <a:r>
              <a:rPr lang="de-DE" sz="1400" b="1" dirty="0" err="1" smtClean="0">
                <a:solidFill>
                  <a:schemeClr val="accent5"/>
                </a:solidFill>
              </a:rPr>
              <a:t>independent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95288" y="3356992"/>
            <a:ext cx="720328" cy="2880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smtClean="0">
                <a:solidFill>
                  <a:schemeClr val="accent5"/>
                </a:solidFill>
              </a:rPr>
              <a:t>Digital</a:t>
            </a:r>
            <a:endParaRPr lang="en-GB" sz="1400" b="1">
              <a:solidFill>
                <a:schemeClr val="accent5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395288" y="6271220"/>
            <a:ext cx="864344" cy="18211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b="1" smtClean="0">
                <a:solidFill>
                  <a:schemeClr val="accent5"/>
                </a:solidFill>
              </a:rPr>
              <a:t>Tec2Screen®</a:t>
            </a:r>
            <a:endParaRPr lang="en-GB" sz="9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 smtClean="0"/>
              <a:t>Aplikace</a:t>
            </a:r>
            <a:endParaRPr lang="en-GB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52000" y="2246400"/>
            <a:ext cx="8636400" cy="390438"/>
          </a:xfrm>
        </p:spPr>
        <p:txBody>
          <a:bodyPr/>
          <a:lstStyle/>
          <a:p>
            <a:r>
              <a:rPr lang="en-GB" smtClean="0">
                <a:sym typeface="Wingdings" pitchFamily="2" charset="2"/>
              </a:rPr>
              <a:t>  </a:t>
            </a:r>
            <a:r>
              <a:rPr lang="en-GB" smtClean="0"/>
              <a:t>Digital, mobile networks 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4ACECD-3197-4D11-9DA3-5D42A9BD982E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  <p:pic>
        <p:nvPicPr>
          <p:cNvPr id="13" name="Grafik 12" descr="Tec2Screen_2411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825" y="2636838"/>
            <a:ext cx="8643618" cy="3960514"/>
          </a:xfrm>
          <a:prstGeom prst="rect">
            <a:avLst/>
          </a:prstGeom>
          <a:ln w="6350">
            <a:noFill/>
          </a:ln>
        </p:spPr>
      </p:pic>
      <p:sp>
        <p:nvSpPr>
          <p:cNvPr id="32" name="Rechteck 31"/>
          <p:cNvSpPr/>
          <p:nvPr/>
        </p:nvSpPr>
        <p:spPr>
          <a:xfrm>
            <a:off x="395288" y="6271220"/>
            <a:ext cx="864344" cy="18211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b="1" smtClean="0">
                <a:solidFill>
                  <a:schemeClr val="accent5"/>
                </a:solidFill>
              </a:rPr>
              <a:t>Tec2Screen®</a:t>
            </a:r>
            <a:endParaRPr lang="en-GB" sz="900">
              <a:solidFill>
                <a:schemeClr val="accent5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95288" y="2997200"/>
            <a:ext cx="2880568" cy="647824"/>
          </a:xfrm>
          <a:prstGeom prst="rect">
            <a:avLst/>
          </a:prstGeom>
          <a:solidFill>
            <a:schemeClr val="tx1">
              <a:alpha val="5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hteck 24"/>
          <p:cNvSpPr/>
          <p:nvPr/>
        </p:nvSpPr>
        <p:spPr>
          <a:xfrm>
            <a:off x="395288" y="2997200"/>
            <a:ext cx="1800448" cy="28803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smtClean="0">
                <a:solidFill>
                  <a:schemeClr val="accent5"/>
                </a:solidFill>
              </a:rPr>
              <a:t>Connected Learning</a:t>
            </a:r>
            <a:endParaRPr lang="en-GB" sz="1400" b="1">
              <a:solidFill>
                <a:schemeClr val="accent5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267744" y="2997200"/>
            <a:ext cx="1008112" cy="2880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smtClean="0">
                <a:solidFill>
                  <a:schemeClr val="accent5"/>
                </a:solidFill>
              </a:rPr>
              <a:t>Intuitive</a:t>
            </a:r>
            <a:endParaRPr lang="en-GB" sz="1400" b="1">
              <a:solidFill>
                <a:schemeClr val="accent5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95288" y="3356992"/>
            <a:ext cx="1224136" cy="2880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smtClean="0">
                <a:solidFill>
                  <a:schemeClr val="accent5"/>
                </a:solidFill>
              </a:rPr>
              <a:t>Easy to share</a:t>
            </a:r>
            <a:endParaRPr lang="en-GB" sz="1400" b="1">
              <a:solidFill>
                <a:schemeClr val="accent5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1691680" y="3356992"/>
            <a:ext cx="1584424" cy="2880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smtClean="0">
                <a:solidFill>
                  <a:schemeClr val="accent5"/>
                </a:solidFill>
              </a:rPr>
              <a:t>Network relevant</a:t>
            </a:r>
            <a:endParaRPr lang="en-GB" sz="1400" b="1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8"/>
          <p:cNvSpPr>
            <a:spLocks noChangeArrowheads="1"/>
          </p:cNvSpPr>
          <p:nvPr/>
        </p:nvSpPr>
        <p:spPr bwMode="auto">
          <a:xfrm>
            <a:off x="539750" y="2401888"/>
            <a:ext cx="1655763" cy="574675"/>
          </a:xfrm>
          <a:prstGeom prst="rect">
            <a:avLst/>
          </a:prstGeom>
          <a:solidFill>
            <a:srgbClr val="BAD5E6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kumimoji="1" lang="de-DE" sz="1600" dirty="0" err="1" smtClean="0">
                <a:solidFill>
                  <a:schemeClr val="tx1"/>
                </a:solidFill>
              </a:rPr>
              <a:t>Organi</a:t>
            </a:r>
            <a:r>
              <a:rPr kumimoji="1" lang="cs-CZ" sz="1600" dirty="0" err="1" smtClean="0">
                <a:solidFill>
                  <a:schemeClr val="tx1"/>
                </a:solidFill>
              </a:rPr>
              <a:t>zace</a:t>
            </a:r>
            <a:endParaRPr kumimoji="1" lang="de-DE" sz="1600" dirty="0">
              <a:solidFill>
                <a:schemeClr val="tx1"/>
              </a:solidFill>
            </a:endParaRPr>
          </a:p>
        </p:txBody>
      </p:sp>
      <p:sp>
        <p:nvSpPr>
          <p:cNvPr id="41987" name="Rectangle 39"/>
          <p:cNvSpPr>
            <a:spLocks noChangeArrowheads="1"/>
          </p:cNvSpPr>
          <p:nvPr/>
        </p:nvSpPr>
        <p:spPr bwMode="auto">
          <a:xfrm>
            <a:off x="2519363" y="2373313"/>
            <a:ext cx="1655762" cy="574675"/>
          </a:xfrm>
          <a:prstGeom prst="rect">
            <a:avLst/>
          </a:prstGeom>
          <a:solidFill>
            <a:srgbClr val="808080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kumimoji="1" lang="de-DE" sz="1600" dirty="0" smtClean="0">
                <a:solidFill>
                  <a:schemeClr val="tx1"/>
                </a:solidFill>
              </a:rPr>
              <a:t>Technolog</a:t>
            </a:r>
            <a:r>
              <a:rPr kumimoji="1" lang="cs-CZ" sz="1600" dirty="0" err="1" smtClean="0">
                <a:solidFill>
                  <a:schemeClr val="tx1"/>
                </a:solidFill>
              </a:rPr>
              <a:t>ie</a:t>
            </a:r>
            <a:endParaRPr kumimoji="1" lang="de-DE" sz="1600" dirty="0">
              <a:solidFill>
                <a:schemeClr val="tx1"/>
              </a:solidFill>
            </a:endParaRPr>
          </a:p>
        </p:txBody>
      </p:sp>
      <p:sp>
        <p:nvSpPr>
          <p:cNvPr id="41988" name="Rectangle 40"/>
          <p:cNvSpPr>
            <a:spLocks noChangeArrowheads="1"/>
          </p:cNvSpPr>
          <p:nvPr/>
        </p:nvSpPr>
        <p:spPr bwMode="auto">
          <a:xfrm>
            <a:off x="1042988" y="3395663"/>
            <a:ext cx="2305050" cy="560387"/>
          </a:xfrm>
          <a:prstGeom prst="rect">
            <a:avLst/>
          </a:prstGeom>
          <a:solidFill>
            <a:srgbClr val="648CA0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73050" indent="-176213"/>
            <a:r>
              <a:rPr kumimoji="1" lang="cs-CZ" sz="1600" dirty="0" smtClean="0"/>
              <a:t>Lidé</a:t>
            </a:r>
            <a:endParaRPr kumimoji="1" lang="de-DE" sz="1600" dirty="0">
              <a:solidFill>
                <a:schemeClr val="tx1"/>
              </a:solidFill>
            </a:endParaRPr>
          </a:p>
        </p:txBody>
      </p:sp>
      <p:sp>
        <p:nvSpPr>
          <p:cNvPr id="41989" name="Text Box 47"/>
          <p:cNvSpPr txBox="1">
            <a:spLocks noChangeArrowheads="1"/>
          </p:cNvSpPr>
          <p:nvPr/>
        </p:nvSpPr>
        <p:spPr bwMode="auto">
          <a:xfrm>
            <a:off x="557213" y="1800225"/>
            <a:ext cx="54502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cs-CZ" dirty="0" smtClean="0"/>
              <a:t>Výukové systémy pro výuku technologických procesů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1990" name="Line 49"/>
          <p:cNvSpPr>
            <a:spLocks noChangeShapeType="1"/>
          </p:cNvSpPr>
          <p:nvPr/>
        </p:nvSpPr>
        <p:spPr bwMode="auto">
          <a:xfrm>
            <a:off x="1042988" y="4224338"/>
            <a:ext cx="2305050" cy="0"/>
          </a:xfrm>
          <a:prstGeom prst="line">
            <a:avLst/>
          </a:prstGeom>
          <a:noFill/>
          <a:ln w="6350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  <p:sp>
        <p:nvSpPr>
          <p:cNvPr id="41991" name="Rectangle 53"/>
          <p:cNvSpPr>
            <a:spLocks noChangeArrowheads="1"/>
          </p:cNvSpPr>
          <p:nvPr/>
        </p:nvSpPr>
        <p:spPr bwMode="auto">
          <a:xfrm>
            <a:off x="1042988" y="4084638"/>
            <a:ext cx="2305050" cy="1724025"/>
          </a:xfrm>
          <a:prstGeom prst="rect">
            <a:avLst/>
          </a:prstGeom>
          <a:solidFill>
            <a:srgbClr val="648CA0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73050" indent="-176213"/>
            <a:r>
              <a:rPr kumimoji="1" lang="cs-CZ" sz="1600" dirty="0" smtClean="0"/>
              <a:t>Školení</a:t>
            </a:r>
            <a:endParaRPr kumimoji="1" lang="de-DE" sz="1600" dirty="0">
              <a:solidFill>
                <a:schemeClr val="tx1"/>
              </a:solidFill>
            </a:endParaRPr>
          </a:p>
          <a:p>
            <a:pPr marL="273050" indent="-176213"/>
            <a:endParaRPr kumimoji="1" lang="de-DE" sz="1600" dirty="0">
              <a:solidFill>
                <a:schemeClr val="tx1"/>
              </a:solidFill>
            </a:endParaRPr>
          </a:p>
          <a:p>
            <a:pPr marL="273050" indent="-176213"/>
            <a:r>
              <a:rPr kumimoji="1" lang="de-DE" sz="1600" b="0" dirty="0" err="1" smtClean="0">
                <a:solidFill>
                  <a:schemeClr val="tx1"/>
                </a:solidFill>
              </a:rPr>
              <a:t>Technologic</a:t>
            </a:r>
            <a:r>
              <a:rPr kumimoji="1" lang="cs-CZ" sz="1600" b="0" dirty="0" err="1" smtClean="0">
                <a:solidFill>
                  <a:schemeClr val="tx1"/>
                </a:solidFill>
              </a:rPr>
              <a:t>ké</a:t>
            </a:r>
            <a:r>
              <a:rPr kumimoji="1" lang="cs-CZ" sz="1600" b="0" dirty="0" smtClean="0">
                <a:solidFill>
                  <a:schemeClr val="tx1"/>
                </a:solidFill>
              </a:rPr>
              <a:t> kompetence</a:t>
            </a:r>
            <a:endParaRPr kumimoji="1" lang="de-DE" sz="1600" b="0" dirty="0">
              <a:solidFill>
                <a:schemeClr val="tx1"/>
              </a:solidFill>
            </a:endParaRPr>
          </a:p>
          <a:p>
            <a:pPr marL="273050" indent="-176213"/>
            <a:r>
              <a:rPr kumimoji="1" lang="de-DE" sz="1600" b="0" dirty="0" smtClean="0">
                <a:solidFill>
                  <a:schemeClr val="tx1"/>
                </a:solidFill>
              </a:rPr>
              <a:t>Person</a:t>
            </a:r>
            <a:r>
              <a:rPr kumimoji="1" lang="cs-CZ" sz="1600" b="0" dirty="0" err="1" smtClean="0">
                <a:solidFill>
                  <a:schemeClr val="tx1"/>
                </a:solidFill>
              </a:rPr>
              <a:t>ální</a:t>
            </a:r>
            <a:r>
              <a:rPr kumimoji="1" lang="cs-CZ" sz="1600" b="0" dirty="0" smtClean="0">
                <a:solidFill>
                  <a:schemeClr val="tx1"/>
                </a:solidFill>
              </a:rPr>
              <a:t> </a:t>
            </a:r>
            <a:r>
              <a:rPr kumimoji="1" lang="cs-CZ" sz="1600" dirty="0" smtClean="0"/>
              <a:t>k</a:t>
            </a:r>
            <a:r>
              <a:rPr kumimoji="1" lang="de-DE" sz="1600" b="0" dirty="0" err="1" smtClean="0">
                <a:solidFill>
                  <a:schemeClr val="tx1"/>
                </a:solidFill>
              </a:rPr>
              <a:t>ompetence</a:t>
            </a:r>
            <a:endParaRPr kumimoji="1" lang="de-DE" sz="1600" b="0" dirty="0">
              <a:solidFill>
                <a:schemeClr val="tx1"/>
              </a:solidFill>
            </a:endParaRPr>
          </a:p>
          <a:p>
            <a:pPr marL="273050" indent="-176213"/>
            <a:r>
              <a:rPr kumimoji="1" lang="de-DE" sz="1600" b="0" dirty="0" err="1" smtClean="0">
                <a:solidFill>
                  <a:schemeClr val="tx1"/>
                </a:solidFill>
              </a:rPr>
              <a:t>Soci</a:t>
            </a:r>
            <a:r>
              <a:rPr kumimoji="1" lang="cs-CZ" sz="1600" b="0" dirty="0" err="1" smtClean="0">
                <a:solidFill>
                  <a:schemeClr val="tx1"/>
                </a:solidFill>
              </a:rPr>
              <a:t>ální</a:t>
            </a:r>
            <a:r>
              <a:rPr kumimoji="1" lang="de-DE" sz="1600" b="0" dirty="0" smtClean="0">
                <a:solidFill>
                  <a:schemeClr val="tx1"/>
                </a:solidFill>
              </a:rPr>
              <a:t> </a:t>
            </a:r>
            <a:r>
              <a:rPr kumimoji="1" lang="cs-CZ" sz="1600" dirty="0" err="1" smtClean="0"/>
              <a:t>k</a:t>
            </a:r>
            <a:r>
              <a:rPr kumimoji="1" lang="de-DE" sz="1600" b="0" dirty="0" err="1" smtClean="0">
                <a:solidFill>
                  <a:schemeClr val="tx1"/>
                </a:solidFill>
              </a:rPr>
              <a:t>ompetence</a:t>
            </a:r>
            <a:endParaRPr kumimoji="1" lang="de-DE" sz="1600" b="0" dirty="0">
              <a:solidFill>
                <a:schemeClr val="tx1"/>
              </a:solidFill>
            </a:endParaRPr>
          </a:p>
        </p:txBody>
      </p:sp>
      <p:sp>
        <p:nvSpPr>
          <p:cNvPr id="41992" name="Line 54"/>
          <p:cNvSpPr>
            <a:spLocks noChangeShapeType="1"/>
          </p:cNvSpPr>
          <p:nvPr/>
        </p:nvSpPr>
        <p:spPr bwMode="auto">
          <a:xfrm>
            <a:off x="2195513" y="2660650"/>
            <a:ext cx="354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  <p:sp>
        <p:nvSpPr>
          <p:cNvPr id="41993" name="Line 57"/>
          <p:cNvSpPr>
            <a:spLocks noChangeShapeType="1"/>
          </p:cNvSpPr>
          <p:nvPr/>
        </p:nvSpPr>
        <p:spPr bwMode="auto">
          <a:xfrm>
            <a:off x="2994025" y="2976563"/>
            <a:ext cx="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  <p:sp>
        <p:nvSpPr>
          <p:cNvPr id="41994" name="Line 58"/>
          <p:cNvSpPr>
            <a:spLocks noChangeShapeType="1"/>
          </p:cNvSpPr>
          <p:nvPr/>
        </p:nvSpPr>
        <p:spPr bwMode="auto">
          <a:xfrm>
            <a:off x="1343025" y="2976563"/>
            <a:ext cx="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  <p:pic>
        <p:nvPicPr>
          <p:cNvPr id="41995" name="Object 51" descr="npo000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838" y="2401888"/>
            <a:ext cx="4265612" cy="28067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4"/>
          <p:cNvSpPr>
            <a:spLocks noChangeArrowheads="1"/>
          </p:cNvSpPr>
          <p:nvPr/>
        </p:nvSpPr>
        <p:spPr bwMode="auto">
          <a:xfrm>
            <a:off x="6886575" y="2349500"/>
            <a:ext cx="1908175" cy="4014788"/>
          </a:xfrm>
          <a:prstGeom prst="rect">
            <a:avLst/>
          </a:prstGeom>
          <a:solidFill>
            <a:srgbClr val="648CA0"/>
          </a:solidFill>
          <a:ln w="6350">
            <a:noFill/>
            <a:miter lim="800000"/>
            <a:headEnd/>
            <a:tailEnd/>
          </a:ln>
        </p:spPr>
        <p:txBody>
          <a:bodyPr wrap="none" lIns="72000" tIns="0" rIns="0" bIns="0" anchor="ctr"/>
          <a:lstStyle/>
          <a:p>
            <a:pPr algn="l"/>
            <a:r>
              <a:rPr kumimoji="1" lang="de-DE" sz="1600" dirty="0" err="1" smtClean="0">
                <a:solidFill>
                  <a:schemeClr val="tx1"/>
                </a:solidFill>
              </a:rPr>
              <a:t>Proces</a:t>
            </a:r>
            <a:r>
              <a:rPr kumimoji="1" lang="cs-CZ" sz="1600" dirty="0" smtClean="0">
                <a:solidFill>
                  <a:schemeClr val="tx1"/>
                </a:solidFill>
              </a:rPr>
              <a:t>ní</a:t>
            </a:r>
            <a:r>
              <a:rPr kumimoji="1" lang="de-DE" sz="1600" dirty="0" smtClean="0">
                <a:solidFill>
                  <a:schemeClr val="tx1"/>
                </a:solidFill>
              </a:rPr>
              <a:t> </a:t>
            </a:r>
            <a:r>
              <a:rPr kumimoji="1" lang="de-DE" sz="1600" dirty="0">
                <a:solidFill>
                  <a:schemeClr val="tx1"/>
                </a:solidFill>
              </a:rPr>
              <a:t>&amp; </a:t>
            </a:r>
            <a:r>
              <a:rPr kumimoji="1" lang="de-DE" sz="1600" dirty="0" smtClean="0">
                <a:solidFill>
                  <a:schemeClr val="tx1"/>
                </a:solidFill>
              </a:rPr>
              <a:t>Hybrid</a:t>
            </a:r>
            <a:r>
              <a:rPr kumimoji="1" lang="cs-CZ" sz="1600" dirty="0" smtClean="0">
                <a:solidFill>
                  <a:schemeClr val="tx1"/>
                </a:solidFill>
              </a:rPr>
              <a:t>ní</a:t>
            </a:r>
            <a:endParaRPr kumimoji="1" lang="de-DE" sz="1600" dirty="0">
              <a:solidFill>
                <a:schemeClr val="tx1"/>
              </a:solidFill>
            </a:endParaRPr>
          </a:p>
          <a:p>
            <a:pPr algn="l"/>
            <a:r>
              <a:rPr kumimoji="1" lang="de-DE" sz="1600" dirty="0">
                <a:solidFill>
                  <a:schemeClr val="tx1"/>
                </a:solidFill>
              </a:rPr>
              <a:t> </a:t>
            </a:r>
            <a:r>
              <a:rPr kumimoji="1" lang="de-DE" sz="1600" dirty="0" err="1" smtClean="0">
                <a:solidFill>
                  <a:schemeClr val="tx1"/>
                </a:solidFill>
              </a:rPr>
              <a:t>Automati</a:t>
            </a:r>
            <a:r>
              <a:rPr kumimoji="1" lang="cs-CZ" sz="1600" dirty="0" err="1" smtClean="0">
                <a:solidFill>
                  <a:schemeClr val="tx1"/>
                </a:solidFill>
              </a:rPr>
              <a:t>zace</a:t>
            </a:r>
            <a:endParaRPr kumimoji="1" lang="de-DE" sz="1600" b="0" dirty="0">
              <a:solidFill>
                <a:schemeClr val="tx1"/>
              </a:solidFill>
            </a:endParaRPr>
          </a:p>
          <a:p>
            <a:pPr algn="l"/>
            <a:endParaRPr kumimoji="1" lang="de-DE" sz="1600" b="0" dirty="0">
              <a:solidFill>
                <a:schemeClr val="tx1"/>
              </a:solidFill>
            </a:endParaRPr>
          </a:p>
          <a:p>
            <a:pPr algn="l"/>
            <a:endParaRPr kumimoji="1" lang="de-DE" sz="1600" b="0" dirty="0">
              <a:solidFill>
                <a:schemeClr val="tx1"/>
              </a:solidFill>
            </a:endParaRPr>
          </a:p>
          <a:p>
            <a:pPr algn="l"/>
            <a:endParaRPr kumimoji="1" lang="de-DE" sz="1600" b="0" dirty="0">
              <a:solidFill>
                <a:schemeClr val="tx1"/>
              </a:solidFill>
            </a:endParaRPr>
          </a:p>
          <a:p>
            <a:pPr algn="l"/>
            <a:endParaRPr kumimoji="1" lang="de-DE" sz="1600" b="0" dirty="0">
              <a:solidFill>
                <a:schemeClr val="tx1"/>
              </a:solidFill>
            </a:endParaRPr>
          </a:p>
          <a:p>
            <a:pPr algn="l"/>
            <a:endParaRPr kumimoji="1" lang="de-DE" sz="1600" b="0" dirty="0">
              <a:solidFill>
                <a:schemeClr val="tx1"/>
              </a:solidFill>
            </a:endParaRPr>
          </a:p>
          <a:p>
            <a:pPr algn="l"/>
            <a:endParaRPr kumimoji="1" lang="de-DE" sz="1600" b="0" dirty="0">
              <a:solidFill>
                <a:schemeClr val="tx1"/>
              </a:solidFill>
            </a:endParaRPr>
          </a:p>
          <a:p>
            <a:pPr algn="l"/>
            <a:endParaRPr kumimoji="1" lang="de-DE" sz="1600" b="0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endParaRPr kumimoji="1" lang="de-DE" sz="1600" b="0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kumimoji="1" lang="de-DE" sz="1400" b="0" dirty="0">
                <a:solidFill>
                  <a:schemeClr val="tx1"/>
                </a:solidFill>
              </a:rPr>
              <a:t> </a:t>
            </a:r>
          </a:p>
          <a:p>
            <a:pPr algn="l">
              <a:buFontTx/>
              <a:buChar char="•"/>
            </a:pPr>
            <a:endParaRPr kumimoji="1" lang="de-DE" sz="1400" b="0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kumimoji="1" lang="de-DE" sz="1400" b="0" dirty="0">
                <a:solidFill>
                  <a:schemeClr val="tx1"/>
                </a:solidFill>
              </a:rPr>
              <a:t> MPS PA</a:t>
            </a:r>
          </a:p>
          <a:p>
            <a:pPr algn="l">
              <a:buFontTx/>
              <a:buChar char="•"/>
            </a:pPr>
            <a:r>
              <a:rPr kumimoji="1" lang="de-DE" sz="1400" b="0" dirty="0">
                <a:solidFill>
                  <a:schemeClr val="tx1"/>
                </a:solidFill>
              </a:rPr>
              <a:t> </a:t>
            </a:r>
            <a:r>
              <a:rPr kumimoji="1" lang="cs-CZ" sz="1400" dirty="0" smtClean="0"/>
              <a:t>Kompaktní </a:t>
            </a:r>
            <a:r>
              <a:rPr kumimoji="1" lang="cs-CZ" sz="1400" dirty="0" err="1" smtClean="0"/>
              <a:t>prac</a:t>
            </a:r>
            <a:r>
              <a:rPr kumimoji="1" lang="cs-CZ" sz="1400" dirty="0" smtClean="0"/>
              <a:t>. stanice</a:t>
            </a:r>
            <a:endParaRPr kumimoji="1" lang="de-DE" sz="1400" b="0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kumimoji="1" lang="de-DE" sz="1400" b="0" dirty="0">
                <a:solidFill>
                  <a:schemeClr val="tx1"/>
                </a:solidFill>
              </a:rPr>
              <a:t> AFB </a:t>
            </a:r>
            <a:r>
              <a:rPr kumimoji="1" lang="cs-CZ" sz="1400" dirty="0" smtClean="0"/>
              <a:t>řešení</a:t>
            </a:r>
            <a:endParaRPr kumimoji="1" lang="de-DE" sz="1600" b="0" dirty="0">
              <a:solidFill>
                <a:schemeClr val="tx1"/>
              </a:solidFill>
            </a:endParaRPr>
          </a:p>
        </p:txBody>
      </p:sp>
      <p:sp>
        <p:nvSpPr>
          <p:cNvPr id="43011" name="Rectangle 43"/>
          <p:cNvSpPr>
            <a:spLocks noChangeArrowheads="1"/>
          </p:cNvSpPr>
          <p:nvPr/>
        </p:nvSpPr>
        <p:spPr bwMode="auto">
          <a:xfrm>
            <a:off x="4786313" y="2362200"/>
            <a:ext cx="1908175" cy="4002088"/>
          </a:xfrm>
          <a:prstGeom prst="rect">
            <a:avLst/>
          </a:prstGeom>
          <a:solidFill>
            <a:srgbClr val="648CA0"/>
          </a:solidFill>
          <a:ln w="6350">
            <a:noFill/>
            <a:miter lim="800000"/>
            <a:headEnd/>
            <a:tailEnd/>
          </a:ln>
        </p:spPr>
        <p:txBody>
          <a:bodyPr wrap="none" lIns="72000" tIns="0" rIns="0" bIns="0" anchor="ctr"/>
          <a:lstStyle/>
          <a:p>
            <a:pPr algn="l"/>
            <a:r>
              <a:rPr kumimoji="1" lang="de-DE" sz="1600">
                <a:solidFill>
                  <a:schemeClr val="tx1"/>
                </a:solidFill>
              </a:rPr>
              <a:t>iCIM</a:t>
            </a:r>
            <a:br>
              <a:rPr kumimoji="1" lang="de-DE" sz="1600">
                <a:solidFill>
                  <a:schemeClr val="tx1"/>
                </a:solidFill>
              </a:rPr>
            </a:br>
            <a:endParaRPr kumimoji="1" lang="de-DE" sz="1600">
              <a:solidFill>
                <a:schemeClr val="tx1"/>
              </a:solidFill>
            </a:endParaRPr>
          </a:p>
          <a:p>
            <a:pPr algn="l"/>
            <a:endParaRPr kumimoji="1" lang="de-DE" sz="1600" b="0">
              <a:solidFill>
                <a:schemeClr val="tx1"/>
              </a:solidFill>
            </a:endParaRPr>
          </a:p>
          <a:p>
            <a:pPr algn="l"/>
            <a:endParaRPr kumimoji="1" lang="de-DE" sz="1600" b="0">
              <a:solidFill>
                <a:schemeClr val="tx1"/>
              </a:solidFill>
            </a:endParaRPr>
          </a:p>
          <a:p>
            <a:pPr algn="l"/>
            <a:endParaRPr kumimoji="1" lang="de-DE" sz="1600" b="0">
              <a:solidFill>
                <a:schemeClr val="tx1"/>
              </a:solidFill>
            </a:endParaRPr>
          </a:p>
          <a:p>
            <a:pPr algn="l"/>
            <a:endParaRPr kumimoji="1" lang="de-DE" sz="1600" b="0">
              <a:solidFill>
                <a:schemeClr val="tx1"/>
              </a:solidFill>
            </a:endParaRPr>
          </a:p>
          <a:p>
            <a:pPr algn="l"/>
            <a:endParaRPr kumimoji="1" lang="de-DE" sz="1600" b="0">
              <a:solidFill>
                <a:schemeClr val="tx1"/>
              </a:solidFill>
            </a:endParaRPr>
          </a:p>
          <a:p>
            <a:pPr algn="l"/>
            <a:endParaRPr kumimoji="1" lang="de-DE" sz="1600" b="0">
              <a:solidFill>
                <a:schemeClr val="tx1"/>
              </a:solidFill>
            </a:endParaRPr>
          </a:p>
          <a:p>
            <a:pPr algn="l"/>
            <a:endParaRPr kumimoji="1" lang="de-DE" sz="1600" b="0">
              <a:solidFill>
                <a:schemeClr val="tx1"/>
              </a:solidFill>
            </a:endParaRPr>
          </a:p>
          <a:p>
            <a:pPr algn="l"/>
            <a:endParaRPr kumimoji="1" lang="de-DE" sz="1600" b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endParaRPr kumimoji="1" lang="de-DE" sz="1600" b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kumimoji="1" lang="de-DE" sz="1400" b="0">
                <a:solidFill>
                  <a:schemeClr val="tx1"/>
                </a:solidFill>
              </a:rPr>
              <a:t> Learing factory</a:t>
            </a:r>
          </a:p>
          <a:p>
            <a:pPr algn="l">
              <a:buFontTx/>
              <a:buChar char="•"/>
            </a:pPr>
            <a:r>
              <a:rPr kumimoji="1" lang="de-DE" sz="1400" b="0">
                <a:solidFill>
                  <a:schemeClr val="tx1"/>
                </a:solidFill>
              </a:rPr>
              <a:t> Production</a:t>
            </a:r>
          </a:p>
          <a:p>
            <a:pPr algn="l"/>
            <a:r>
              <a:rPr kumimoji="1" lang="de-DE" sz="1400" b="0">
                <a:solidFill>
                  <a:schemeClr val="tx1"/>
                </a:solidFill>
              </a:rPr>
              <a:t>   management</a:t>
            </a:r>
          </a:p>
        </p:txBody>
      </p:sp>
      <p:sp>
        <p:nvSpPr>
          <p:cNvPr id="43012" name="Rectangle 42"/>
          <p:cNvSpPr>
            <a:spLocks noChangeArrowheads="1"/>
          </p:cNvSpPr>
          <p:nvPr/>
        </p:nvSpPr>
        <p:spPr bwMode="auto">
          <a:xfrm>
            <a:off x="2659063" y="2362200"/>
            <a:ext cx="1908175" cy="4002088"/>
          </a:xfrm>
          <a:prstGeom prst="rect">
            <a:avLst/>
          </a:prstGeom>
          <a:solidFill>
            <a:srgbClr val="648CA0"/>
          </a:solidFill>
          <a:ln w="6350">
            <a:noFill/>
            <a:miter lim="800000"/>
            <a:headEnd/>
            <a:tailEnd/>
          </a:ln>
        </p:spPr>
        <p:txBody>
          <a:bodyPr wrap="none" lIns="72000" tIns="0" rIns="0" bIns="0" anchor="ctr"/>
          <a:lstStyle/>
          <a:p>
            <a:pPr algn="l"/>
            <a:r>
              <a:rPr kumimoji="1" lang="de-DE" sz="1600" dirty="0">
                <a:solidFill>
                  <a:schemeClr val="tx1"/>
                </a:solidFill>
              </a:rPr>
              <a:t>MPS </a:t>
            </a:r>
            <a:r>
              <a:rPr kumimoji="1" lang="en-US" sz="1600" dirty="0">
                <a:solidFill>
                  <a:schemeClr val="tx1"/>
                </a:solidFill>
              </a:rPr>
              <a:t>®</a:t>
            </a:r>
            <a:r>
              <a:rPr kumimoji="1" lang="de-DE" dirty="0"/>
              <a:t> </a:t>
            </a:r>
            <a:r>
              <a:rPr kumimoji="1" lang="de-DE" sz="1600" dirty="0">
                <a:solidFill>
                  <a:schemeClr val="tx1"/>
                </a:solidFill>
              </a:rPr>
              <a:t>/</a:t>
            </a:r>
            <a:r>
              <a:rPr kumimoji="1" lang="de-DE" sz="1600" dirty="0" err="1">
                <a:solidFill>
                  <a:schemeClr val="tx1"/>
                </a:solidFill>
              </a:rPr>
              <a:t>microFMS</a:t>
            </a:r>
            <a:endParaRPr kumimoji="1" lang="de-DE" sz="1600" dirty="0">
              <a:solidFill>
                <a:schemeClr val="tx1"/>
              </a:solidFill>
            </a:endParaRPr>
          </a:p>
          <a:p>
            <a:pPr algn="l"/>
            <a:endParaRPr kumimoji="1" lang="de-DE" sz="1600" dirty="0">
              <a:solidFill>
                <a:schemeClr val="tx1"/>
              </a:solidFill>
            </a:endParaRPr>
          </a:p>
          <a:p>
            <a:pPr algn="l"/>
            <a:endParaRPr kumimoji="1" lang="de-DE" sz="1600" dirty="0">
              <a:solidFill>
                <a:schemeClr val="tx1"/>
              </a:solidFill>
            </a:endParaRPr>
          </a:p>
          <a:p>
            <a:pPr algn="l"/>
            <a:endParaRPr kumimoji="1" lang="de-DE" sz="1600" b="0" dirty="0">
              <a:solidFill>
                <a:schemeClr val="tx1"/>
              </a:solidFill>
            </a:endParaRPr>
          </a:p>
          <a:p>
            <a:pPr algn="l"/>
            <a:endParaRPr kumimoji="1" lang="de-DE" sz="1600" b="0" dirty="0">
              <a:solidFill>
                <a:schemeClr val="tx1"/>
              </a:solidFill>
            </a:endParaRPr>
          </a:p>
          <a:p>
            <a:pPr algn="l"/>
            <a:endParaRPr kumimoji="1" lang="de-DE" sz="1600" b="0" dirty="0">
              <a:solidFill>
                <a:schemeClr val="tx1"/>
              </a:solidFill>
            </a:endParaRPr>
          </a:p>
          <a:p>
            <a:pPr algn="l"/>
            <a:endParaRPr kumimoji="1" lang="de-DE" sz="1600" b="0" dirty="0">
              <a:solidFill>
                <a:schemeClr val="tx1"/>
              </a:solidFill>
            </a:endParaRPr>
          </a:p>
          <a:p>
            <a:pPr algn="l"/>
            <a:endParaRPr kumimoji="1" lang="de-DE" sz="1600" b="0" dirty="0">
              <a:solidFill>
                <a:schemeClr val="tx1"/>
              </a:solidFill>
            </a:endParaRPr>
          </a:p>
          <a:p>
            <a:pPr algn="l"/>
            <a:endParaRPr kumimoji="1" lang="de-DE" sz="1600" b="0" dirty="0">
              <a:solidFill>
                <a:schemeClr val="tx1"/>
              </a:solidFill>
            </a:endParaRPr>
          </a:p>
          <a:p>
            <a:pPr algn="l"/>
            <a:endParaRPr kumimoji="1" lang="de-DE" sz="1600" b="0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kumimoji="1" lang="de-DE" sz="1600" b="0" dirty="0">
                <a:solidFill>
                  <a:schemeClr val="tx1"/>
                </a:solidFill>
              </a:rPr>
              <a:t> </a:t>
            </a:r>
          </a:p>
          <a:p>
            <a:pPr algn="l">
              <a:buFontTx/>
              <a:buChar char="•"/>
            </a:pPr>
            <a:r>
              <a:rPr kumimoji="1" lang="de-DE" sz="1400" b="0" dirty="0">
                <a:solidFill>
                  <a:schemeClr val="tx1"/>
                </a:solidFill>
              </a:rPr>
              <a:t> </a:t>
            </a:r>
            <a:r>
              <a:rPr kumimoji="1" lang="cs-CZ" sz="1400" dirty="0" smtClean="0"/>
              <a:t>Úvod do</a:t>
            </a:r>
            <a:r>
              <a:rPr kumimoji="1" lang="de-DE" sz="1400" b="0" dirty="0" smtClean="0">
                <a:solidFill>
                  <a:schemeClr val="tx1"/>
                </a:solidFill>
              </a:rPr>
              <a:t> </a:t>
            </a:r>
            <a:r>
              <a:rPr kumimoji="1" lang="de-DE" sz="1400" b="0" dirty="0">
                <a:solidFill>
                  <a:schemeClr val="tx1"/>
                </a:solidFill>
              </a:rPr>
              <a:t>FMS </a:t>
            </a:r>
          </a:p>
          <a:p>
            <a:pPr algn="l">
              <a:buFontTx/>
              <a:buChar char="•"/>
            </a:pPr>
            <a:r>
              <a:rPr kumimoji="1" lang="de-DE" sz="1400" b="0" dirty="0">
                <a:solidFill>
                  <a:schemeClr val="tx1"/>
                </a:solidFill>
              </a:rPr>
              <a:t> </a:t>
            </a:r>
            <a:r>
              <a:rPr kumimoji="1" lang="de-DE" sz="1400" b="0" dirty="0" err="1" smtClean="0">
                <a:solidFill>
                  <a:schemeClr val="tx1"/>
                </a:solidFill>
              </a:rPr>
              <a:t>Roboti</a:t>
            </a:r>
            <a:r>
              <a:rPr kumimoji="1" lang="cs-CZ" sz="1400" b="0" dirty="0" err="1" smtClean="0">
                <a:solidFill>
                  <a:schemeClr val="tx1"/>
                </a:solidFill>
              </a:rPr>
              <a:t>ka</a:t>
            </a:r>
            <a:endParaRPr kumimoji="1" lang="de-DE" sz="1400" b="0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kumimoji="1" lang="de-DE" sz="1400" b="0" dirty="0">
                <a:solidFill>
                  <a:schemeClr val="tx1"/>
                </a:solidFill>
              </a:rPr>
              <a:t> CNC </a:t>
            </a:r>
            <a:r>
              <a:rPr kumimoji="1" lang="de-DE" sz="1400" b="0" dirty="0" err="1" smtClean="0">
                <a:solidFill>
                  <a:schemeClr val="tx1"/>
                </a:solidFill>
              </a:rPr>
              <a:t>integra</a:t>
            </a:r>
            <a:r>
              <a:rPr kumimoji="1" lang="cs-CZ" sz="1400" b="0" dirty="0" smtClean="0">
                <a:solidFill>
                  <a:schemeClr val="tx1"/>
                </a:solidFill>
              </a:rPr>
              <a:t>ce</a:t>
            </a:r>
            <a:endParaRPr kumimoji="1" lang="de-DE" sz="1400" b="0" dirty="0">
              <a:solidFill>
                <a:schemeClr val="tx1"/>
              </a:solidFill>
            </a:endParaRPr>
          </a:p>
        </p:txBody>
      </p:sp>
      <p:sp>
        <p:nvSpPr>
          <p:cNvPr id="43013" name="Rectangle 39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534988" y="2349500"/>
            <a:ext cx="1908175" cy="4014788"/>
          </a:xfrm>
          <a:prstGeom prst="rect">
            <a:avLst/>
          </a:prstGeom>
          <a:solidFill>
            <a:srgbClr val="648CA0"/>
          </a:solidFill>
          <a:ln w="6350">
            <a:noFill/>
            <a:miter lim="800000"/>
            <a:headEnd/>
            <a:tailEnd/>
          </a:ln>
        </p:spPr>
        <p:txBody>
          <a:bodyPr wrap="none" lIns="72000" tIns="0" rIns="0" bIns="0" anchor="ctr"/>
          <a:lstStyle/>
          <a:p>
            <a:pPr algn="l" defTabSz="190500"/>
            <a:r>
              <a:rPr kumimoji="1" lang="de-DE" sz="1600" dirty="0">
                <a:solidFill>
                  <a:schemeClr val="tx1"/>
                </a:solidFill>
              </a:rPr>
              <a:t>MPS</a:t>
            </a:r>
            <a:r>
              <a:rPr kumimoji="1" lang="en-US" sz="1600" dirty="0">
                <a:solidFill>
                  <a:schemeClr val="tx1"/>
                </a:solidFill>
              </a:rPr>
              <a:t>®</a:t>
            </a:r>
            <a:r>
              <a:rPr kumimoji="1" lang="de-DE" sz="1600" dirty="0">
                <a:solidFill>
                  <a:schemeClr val="tx1"/>
                </a:solidFill>
              </a:rPr>
              <a:t>/MPS</a:t>
            </a:r>
            <a:r>
              <a:rPr kumimoji="1" lang="en-US" sz="1600" dirty="0">
                <a:solidFill>
                  <a:schemeClr val="tx1"/>
                </a:solidFill>
              </a:rPr>
              <a:t>®</a:t>
            </a:r>
            <a:r>
              <a:rPr kumimoji="1" lang="de-DE" sz="1600" dirty="0">
                <a:solidFill>
                  <a:schemeClr val="tx1"/>
                </a:solidFill>
              </a:rPr>
              <a:t> 500</a:t>
            </a:r>
          </a:p>
          <a:p>
            <a:pPr algn="l" defTabSz="190500"/>
            <a:endParaRPr kumimoji="1" lang="de-DE" sz="1600" dirty="0">
              <a:solidFill>
                <a:schemeClr val="tx1"/>
              </a:solidFill>
            </a:endParaRPr>
          </a:p>
          <a:p>
            <a:pPr algn="l" defTabSz="190500"/>
            <a:endParaRPr kumimoji="1" lang="de-DE" sz="1600" b="0" dirty="0">
              <a:solidFill>
                <a:schemeClr val="tx1"/>
              </a:solidFill>
            </a:endParaRPr>
          </a:p>
          <a:p>
            <a:pPr algn="l" defTabSz="190500"/>
            <a:endParaRPr kumimoji="1" lang="de-DE" sz="1600" b="0" dirty="0">
              <a:solidFill>
                <a:schemeClr val="tx1"/>
              </a:solidFill>
            </a:endParaRPr>
          </a:p>
          <a:p>
            <a:pPr algn="l" defTabSz="190500"/>
            <a:endParaRPr kumimoji="1" lang="de-DE" sz="1600" b="0" dirty="0">
              <a:solidFill>
                <a:schemeClr val="tx1"/>
              </a:solidFill>
            </a:endParaRPr>
          </a:p>
          <a:p>
            <a:pPr algn="l" defTabSz="190500"/>
            <a:endParaRPr kumimoji="1" lang="de-DE" sz="1600" b="0" dirty="0">
              <a:solidFill>
                <a:schemeClr val="tx1"/>
              </a:solidFill>
            </a:endParaRPr>
          </a:p>
          <a:p>
            <a:pPr algn="l" defTabSz="190500"/>
            <a:endParaRPr kumimoji="1" lang="de-DE" sz="1600" b="0" dirty="0">
              <a:solidFill>
                <a:schemeClr val="tx1"/>
              </a:solidFill>
            </a:endParaRPr>
          </a:p>
          <a:p>
            <a:pPr algn="l" defTabSz="190500"/>
            <a:endParaRPr kumimoji="1" lang="de-DE" sz="1600" b="0" dirty="0">
              <a:solidFill>
                <a:schemeClr val="tx1"/>
              </a:solidFill>
            </a:endParaRPr>
          </a:p>
          <a:p>
            <a:pPr algn="l" defTabSz="190500"/>
            <a:endParaRPr kumimoji="1" lang="de-DE" sz="1600" b="0" dirty="0">
              <a:solidFill>
                <a:schemeClr val="tx1"/>
              </a:solidFill>
            </a:endParaRPr>
          </a:p>
          <a:p>
            <a:pPr algn="l" defTabSz="190500"/>
            <a:endParaRPr kumimoji="1" lang="de-DE" sz="1600" b="0" dirty="0">
              <a:solidFill>
                <a:schemeClr val="tx1"/>
              </a:solidFill>
            </a:endParaRPr>
          </a:p>
          <a:p>
            <a:pPr algn="l" defTabSz="190500">
              <a:buFontTx/>
              <a:buChar char="•"/>
            </a:pPr>
            <a:r>
              <a:rPr kumimoji="1" lang="de-DE" sz="1600" b="0" dirty="0">
                <a:solidFill>
                  <a:schemeClr val="tx1"/>
                </a:solidFill>
              </a:rPr>
              <a:t> 	</a:t>
            </a:r>
          </a:p>
          <a:p>
            <a:pPr algn="l" defTabSz="190500">
              <a:buFontTx/>
              <a:buChar char="•"/>
            </a:pPr>
            <a:r>
              <a:rPr kumimoji="1" lang="de-DE" sz="1400" b="0" dirty="0">
                <a:solidFill>
                  <a:schemeClr val="tx1"/>
                </a:solidFill>
              </a:rPr>
              <a:t> </a:t>
            </a:r>
            <a:r>
              <a:rPr kumimoji="1" lang="cs-CZ" sz="1400" dirty="0" smtClean="0"/>
              <a:t>Založeno</a:t>
            </a:r>
            <a:r>
              <a:rPr kumimoji="1" lang="de-DE" sz="1400" b="0" dirty="0" smtClean="0">
                <a:solidFill>
                  <a:schemeClr val="tx1"/>
                </a:solidFill>
              </a:rPr>
              <a:t> n</a:t>
            </a:r>
            <a:r>
              <a:rPr kumimoji="1" lang="cs-CZ" sz="1400" b="0" dirty="0" smtClean="0">
                <a:solidFill>
                  <a:schemeClr val="tx1"/>
                </a:solidFill>
              </a:rPr>
              <a:t>a</a:t>
            </a:r>
            <a:r>
              <a:rPr kumimoji="1" lang="de-DE" sz="1400" b="0" dirty="0" smtClean="0">
                <a:solidFill>
                  <a:schemeClr val="tx1"/>
                </a:solidFill>
              </a:rPr>
              <a:t> </a:t>
            </a:r>
            <a:r>
              <a:rPr kumimoji="1" lang="de-DE" sz="1400" b="0" dirty="0">
                <a:solidFill>
                  <a:schemeClr val="tx1"/>
                </a:solidFill>
              </a:rPr>
              <a:t>MPS </a:t>
            </a:r>
            <a:r>
              <a:rPr kumimoji="1" lang="en-US" sz="1400" b="0" dirty="0">
                <a:solidFill>
                  <a:schemeClr val="tx1"/>
                </a:solidFill>
              </a:rPr>
              <a:t>®</a:t>
            </a:r>
            <a:endParaRPr kumimoji="1" lang="de-DE" sz="1400" b="0" dirty="0">
              <a:solidFill>
                <a:schemeClr val="tx1"/>
              </a:solidFill>
            </a:endParaRPr>
          </a:p>
          <a:p>
            <a:pPr algn="l" defTabSz="190500">
              <a:buFontTx/>
              <a:buChar char="•"/>
            </a:pPr>
            <a:r>
              <a:rPr kumimoji="1" lang="de-DE" sz="1400" b="0" dirty="0">
                <a:solidFill>
                  <a:schemeClr val="tx1"/>
                </a:solidFill>
              </a:rPr>
              <a:t> </a:t>
            </a:r>
            <a:r>
              <a:rPr kumimoji="1" lang="de-DE" sz="1400" b="0" dirty="0" err="1" smtClean="0">
                <a:solidFill>
                  <a:schemeClr val="tx1"/>
                </a:solidFill>
              </a:rPr>
              <a:t>Fle</a:t>
            </a:r>
            <a:r>
              <a:rPr kumimoji="1" lang="cs-CZ" sz="1400" b="0" dirty="0" err="1" smtClean="0">
                <a:solidFill>
                  <a:schemeClr val="tx1"/>
                </a:solidFill>
              </a:rPr>
              <a:t>x</a:t>
            </a:r>
            <a:r>
              <a:rPr kumimoji="1" lang="cs-CZ" sz="1400" b="0" dirty="0" smtClean="0">
                <a:solidFill>
                  <a:schemeClr val="tx1"/>
                </a:solidFill>
              </a:rPr>
              <a:t>. materiálové toky</a:t>
            </a:r>
            <a:endParaRPr kumimoji="1" lang="de-DE" sz="1400" b="0" dirty="0">
              <a:solidFill>
                <a:schemeClr val="tx1"/>
              </a:solidFill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6646863" y="6364288"/>
            <a:ext cx="184150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de-DE" sz="600" b="0">
              <a:solidFill>
                <a:schemeClr val="tx1"/>
              </a:solidFill>
            </a:endParaRPr>
          </a:p>
        </p:txBody>
      </p:sp>
      <p:sp>
        <p:nvSpPr>
          <p:cNvPr id="43015" name="Text Box 33"/>
          <p:cNvSpPr txBox="1">
            <a:spLocks noChangeArrowheads="1"/>
          </p:cNvSpPr>
          <p:nvPr/>
        </p:nvSpPr>
        <p:spPr bwMode="auto">
          <a:xfrm>
            <a:off x="5445125" y="3705225"/>
            <a:ext cx="0" cy="266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kumimoji="1" lang="de-DE" sz="1600" b="0">
              <a:solidFill>
                <a:schemeClr val="tx1"/>
              </a:solidFill>
            </a:endParaRPr>
          </a:p>
        </p:txBody>
      </p:sp>
      <p:sp>
        <p:nvSpPr>
          <p:cNvPr id="43016" name="Text Box 46"/>
          <p:cNvSpPr txBox="1">
            <a:spLocks noChangeArrowheads="1"/>
          </p:cNvSpPr>
          <p:nvPr/>
        </p:nvSpPr>
        <p:spPr bwMode="auto">
          <a:xfrm>
            <a:off x="557213" y="1800225"/>
            <a:ext cx="12311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cs-CZ" dirty="0" smtClean="0"/>
              <a:t>MPS a </a:t>
            </a:r>
            <a:r>
              <a:rPr lang="cs-CZ" dirty="0" err="1" smtClean="0"/>
              <a:t>iCIM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3017" name="Rectangle 69"/>
          <p:cNvSpPr>
            <a:spLocks noChangeArrowheads="1"/>
          </p:cNvSpPr>
          <p:nvPr/>
        </p:nvSpPr>
        <p:spPr bwMode="auto">
          <a:xfrm>
            <a:off x="534988" y="2286000"/>
            <a:ext cx="190817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43018" name="Freeform 70">
            <a:hlinkClick r:id="rId4" action="ppaction://hlinkfile"/>
          </p:cNvPr>
          <p:cNvSpPr>
            <a:spLocks/>
          </p:cNvSpPr>
          <p:nvPr/>
        </p:nvSpPr>
        <p:spPr bwMode="auto">
          <a:xfrm rot="-5400000">
            <a:off x="2020094" y="6052344"/>
            <a:ext cx="222250" cy="303212"/>
          </a:xfrm>
          <a:custGeom>
            <a:avLst/>
            <a:gdLst>
              <a:gd name="T0" fmla="*/ 100 w 198"/>
              <a:gd name="T1" fmla="*/ 244 h 244"/>
              <a:gd name="T2" fmla="*/ 0 w 198"/>
              <a:gd name="T3" fmla="*/ 144 h 244"/>
              <a:gd name="T4" fmla="*/ 0 w 198"/>
              <a:gd name="T5" fmla="*/ 71 h 244"/>
              <a:gd name="T6" fmla="*/ 73 w 198"/>
              <a:gd name="T7" fmla="*/ 142 h 244"/>
              <a:gd name="T8" fmla="*/ 73 w 198"/>
              <a:gd name="T9" fmla="*/ 0 h 244"/>
              <a:gd name="T10" fmla="*/ 125 w 198"/>
              <a:gd name="T11" fmla="*/ 0 h 244"/>
              <a:gd name="T12" fmla="*/ 125 w 198"/>
              <a:gd name="T13" fmla="*/ 142 h 244"/>
              <a:gd name="T14" fmla="*/ 198 w 198"/>
              <a:gd name="T15" fmla="*/ 71 h 244"/>
              <a:gd name="T16" fmla="*/ 198 w 198"/>
              <a:gd name="T17" fmla="*/ 144 h 244"/>
              <a:gd name="T18" fmla="*/ 100 w 198"/>
              <a:gd name="T19" fmla="*/ 244 h 2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8"/>
              <a:gd name="T31" fmla="*/ 0 h 244"/>
              <a:gd name="T32" fmla="*/ 198 w 198"/>
              <a:gd name="T33" fmla="*/ 244 h 2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8" h="244">
                <a:moveTo>
                  <a:pt x="100" y="244"/>
                </a:moveTo>
                <a:lnTo>
                  <a:pt x="0" y="144"/>
                </a:lnTo>
                <a:lnTo>
                  <a:pt x="0" y="71"/>
                </a:lnTo>
                <a:lnTo>
                  <a:pt x="73" y="142"/>
                </a:lnTo>
                <a:lnTo>
                  <a:pt x="73" y="0"/>
                </a:lnTo>
                <a:lnTo>
                  <a:pt x="125" y="0"/>
                </a:lnTo>
                <a:lnTo>
                  <a:pt x="125" y="142"/>
                </a:lnTo>
                <a:lnTo>
                  <a:pt x="198" y="71"/>
                </a:lnTo>
                <a:lnTo>
                  <a:pt x="198" y="144"/>
                </a:lnTo>
                <a:lnTo>
                  <a:pt x="100" y="2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3019" name="Picture 13" descr="npo000077"/>
          <p:cNvPicPr>
            <a:picLocks noChangeAspect="1" noChangeArrowheads="1"/>
          </p:cNvPicPr>
          <p:nvPr/>
        </p:nvPicPr>
        <p:blipFill>
          <a:blip r:embed="rId5" cstate="print">
            <a:lum bright="18000"/>
          </a:blip>
          <a:srcRect/>
          <a:stretch>
            <a:fillRect/>
          </a:stretch>
        </p:blipFill>
        <p:spPr bwMode="auto">
          <a:xfrm>
            <a:off x="6880225" y="3140968"/>
            <a:ext cx="1914525" cy="1224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20" name="Picture 12" descr="npo000079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/>
          <a:stretch>
            <a:fillRect/>
          </a:stretch>
        </p:blipFill>
        <p:spPr bwMode="auto">
          <a:xfrm>
            <a:off x="6886575" y="4067175"/>
            <a:ext cx="1908175" cy="1350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21" name="Picture 18" descr="npo00007b"/>
          <p:cNvPicPr>
            <a:picLocks noChangeAspect="1" noChangeArrowheads="1"/>
          </p:cNvPicPr>
          <p:nvPr/>
        </p:nvPicPr>
        <p:blipFill>
          <a:blip r:embed="rId7" cstate="print">
            <a:lum bright="12000"/>
          </a:blip>
          <a:srcRect/>
          <a:stretch>
            <a:fillRect/>
          </a:stretch>
        </p:blipFill>
        <p:spPr bwMode="auto">
          <a:xfrm>
            <a:off x="534988" y="3140968"/>
            <a:ext cx="1900237" cy="2294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22" name="Picture 67" descr="npo00007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7475" y="2940051"/>
            <a:ext cx="1908175" cy="23611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23" name="Picture 22" descr="npo00007f"/>
          <p:cNvPicPr>
            <a:picLocks noChangeAspect="1" noChangeArrowheads="1"/>
          </p:cNvPicPr>
          <p:nvPr/>
        </p:nvPicPr>
        <p:blipFill>
          <a:blip r:embed="rId9" cstate="print">
            <a:lum bright="24000"/>
          </a:blip>
          <a:srcRect/>
          <a:stretch>
            <a:fillRect/>
          </a:stretch>
        </p:blipFill>
        <p:spPr bwMode="auto">
          <a:xfrm>
            <a:off x="4786313" y="2940050"/>
            <a:ext cx="1908175" cy="1430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24" name="Picture 23" descr="npo00008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3" y="4008438"/>
            <a:ext cx="1908175" cy="1430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7"/>
          <p:cNvSpPr txBox="1">
            <a:spLocks noChangeArrowheads="1"/>
          </p:cNvSpPr>
          <p:nvPr/>
        </p:nvSpPr>
        <p:spPr bwMode="auto">
          <a:xfrm>
            <a:off x="557213" y="1800225"/>
            <a:ext cx="13336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de-DE" dirty="0" smtClean="0">
                <a:solidFill>
                  <a:schemeClr val="tx1"/>
                </a:solidFill>
              </a:rPr>
              <a:t>Simulation </a:t>
            </a:r>
            <a:r>
              <a:rPr lang="de-DE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50179" name="Text Box 19"/>
          <p:cNvSpPr txBox="1">
            <a:spLocks noChangeArrowheads="1"/>
          </p:cNvSpPr>
          <p:nvPr/>
        </p:nvSpPr>
        <p:spPr bwMode="auto">
          <a:xfrm>
            <a:off x="539750" y="2286000"/>
            <a:ext cx="5373688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cs-CZ" sz="1600" b="0" dirty="0" smtClean="0">
                <a:solidFill>
                  <a:schemeClr val="tx1"/>
                </a:solidFill>
              </a:rPr>
              <a:t>Vytváření obvodů a </a:t>
            </a:r>
            <a:r>
              <a:rPr lang="de-DE" sz="1600" b="0" dirty="0" err="1" smtClean="0">
                <a:solidFill>
                  <a:schemeClr val="tx1"/>
                </a:solidFill>
              </a:rPr>
              <a:t>simula</a:t>
            </a:r>
            <a:r>
              <a:rPr lang="cs-CZ" sz="1600" b="0" dirty="0" smtClean="0">
                <a:solidFill>
                  <a:schemeClr val="tx1"/>
                </a:solidFill>
              </a:rPr>
              <a:t>ce pomocí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cs-CZ" sz="1600" b="0" dirty="0" smtClean="0">
                <a:solidFill>
                  <a:schemeClr val="tx1"/>
                </a:solidFill>
              </a:rPr>
              <a:t>SW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FluidSim</a:t>
            </a:r>
            <a:r>
              <a:rPr lang="en-US" sz="1600" b="0" baseline="30000" dirty="0">
                <a:solidFill>
                  <a:schemeClr val="tx1"/>
                </a:solidFill>
              </a:rPr>
              <a:t>®</a:t>
            </a:r>
            <a:endParaRPr kumimoji="1" lang="de-DE" sz="1600" b="0" baseline="30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de-DE" b="0" dirty="0"/>
          </a:p>
        </p:txBody>
      </p:sp>
      <p:pic>
        <p:nvPicPr>
          <p:cNvPr id="50180" name="Picture 21" descr="npo0000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2736850"/>
            <a:ext cx="3059113" cy="3281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0181" name="Picture 20" descr="npo0000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363" y="2736850"/>
            <a:ext cx="4418012" cy="3281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2"/>
          <p:cNvSpPr txBox="1">
            <a:spLocks noChangeArrowheads="1"/>
          </p:cNvSpPr>
          <p:nvPr/>
        </p:nvSpPr>
        <p:spPr bwMode="auto">
          <a:xfrm>
            <a:off x="557213" y="1800225"/>
            <a:ext cx="1526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de-DE" dirty="0">
                <a:solidFill>
                  <a:schemeClr val="tx1"/>
                </a:solidFill>
              </a:rPr>
              <a:t>... plus </a:t>
            </a:r>
            <a:r>
              <a:rPr lang="cs-CZ" dirty="0" smtClean="0"/>
              <a:t>cvičení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1203" name="Text Box 25"/>
          <p:cNvSpPr txBox="1">
            <a:spLocks noChangeArrowheads="1"/>
          </p:cNvSpPr>
          <p:nvPr/>
        </p:nvSpPr>
        <p:spPr bwMode="auto">
          <a:xfrm>
            <a:off x="557213" y="2286000"/>
            <a:ext cx="549349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77800" indent="-177800" algn="l"/>
            <a:r>
              <a:rPr lang="cs-CZ" sz="1600" dirty="0" smtClean="0"/>
              <a:t>Kombinace </a:t>
            </a:r>
            <a:r>
              <a:rPr lang="de-DE" sz="1600" b="0" dirty="0" err="1" smtClean="0">
                <a:solidFill>
                  <a:schemeClr val="tx1"/>
                </a:solidFill>
              </a:rPr>
              <a:t>re</a:t>
            </a:r>
            <a:r>
              <a:rPr lang="cs-CZ" sz="1600" b="0" dirty="0" err="1" smtClean="0">
                <a:solidFill>
                  <a:schemeClr val="tx1"/>
                </a:solidFill>
              </a:rPr>
              <a:t>álných</a:t>
            </a:r>
            <a:r>
              <a:rPr lang="cs-CZ" sz="1600" b="0" dirty="0" smtClean="0">
                <a:solidFill>
                  <a:schemeClr val="tx1"/>
                </a:solidFill>
              </a:rPr>
              <a:t> a virtuálních technologických procesů</a:t>
            </a:r>
            <a:endParaRPr lang="de-DE" sz="1600" b="0" dirty="0">
              <a:solidFill>
                <a:schemeClr val="tx1"/>
              </a:solidFill>
            </a:endParaRPr>
          </a:p>
        </p:txBody>
      </p:sp>
      <p:pic>
        <p:nvPicPr>
          <p:cNvPr id="51204" name="Object 32" descr="npo0000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2940050"/>
            <a:ext cx="4008437" cy="26368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51205" name="Object 34" descr="npo0000a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1825" y="3009900"/>
            <a:ext cx="4276725" cy="25669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IndustrialBackground_2411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95" y="2636838"/>
            <a:ext cx="8641080" cy="3962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6384" y="1742372"/>
            <a:ext cx="8636400" cy="360000"/>
          </a:xfrm>
        </p:spPr>
        <p:txBody>
          <a:bodyPr/>
          <a:lstStyle/>
          <a:p>
            <a:pPr lvl="0"/>
            <a:r>
              <a:rPr lang="de-DE" dirty="0" smtClean="0"/>
              <a:t>Festo </a:t>
            </a:r>
            <a:r>
              <a:rPr lang="de-DE" dirty="0" err="1" smtClean="0"/>
              <a:t>Dida</a:t>
            </a:r>
            <a:r>
              <a:rPr lang="cs-CZ" dirty="0" smtClean="0"/>
              <a:t>k</a:t>
            </a:r>
            <a:r>
              <a:rPr lang="de-DE" dirty="0" err="1" smtClean="0"/>
              <a:t>ti</a:t>
            </a:r>
            <a:r>
              <a:rPr lang="cs-CZ" dirty="0" smtClean="0"/>
              <a:t>k</a:t>
            </a:r>
            <a:endParaRPr lang="en-GB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46384" y="2246428"/>
            <a:ext cx="8636400" cy="4134928"/>
          </a:xfrm>
        </p:spPr>
        <p:txBody>
          <a:bodyPr/>
          <a:lstStyle/>
          <a:p>
            <a:pPr lvl="0">
              <a:defRPr/>
            </a:pPr>
            <a:r>
              <a:rPr lang="cs-CZ" dirty="0" smtClean="0"/>
              <a:t>Školení a Konzultace</a:t>
            </a:r>
            <a:endParaRPr lang="de-DE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4ACECD-3197-4D11-9DA3-5D42A9BD982E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  <p:sp>
        <p:nvSpPr>
          <p:cNvPr id="38" name="Foliennummernplatzhalter 3"/>
          <p:cNvSpPr txBox="1">
            <a:spLocks/>
          </p:cNvSpPr>
          <p:nvPr/>
        </p:nvSpPr>
        <p:spPr>
          <a:xfrm>
            <a:off x="4386127" y="6727825"/>
            <a:ext cx="125412" cy="90488"/>
          </a:xfrm>
          <a:prstGeom prst="rect">
            <a:avLst/>
          </a:prstGeom>
        </p:spPr>
        <p:txBody>
          <a:bodyPr vert="horz"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ACECD-3197-4D11-9DA3-5D42A9BD982E}" type="slidenum">
              <a:rPr kumimoji="0" lang="en-GB" sz="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taPlusLF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taPlusLF" pitchFamily="2" charset="0"/>
              <a:ea typeface="+mn-ea"/>
              <a:cs typeface="+mn-cs"/>
            </a:endParaRPr>
          </a:p>
        </p:txBody>
      </p:sp>
      <p:sp>
        <p:nvSpPr>
          <p:cNvPr id="49" name="Foliennummernplatzhalter 3"/>
          <p:cNvSpPr txBox="1">
            <a:spLocks/>
          </p:cNvSpPr>
          <p:nvPr/>
        </p:nvSpPr>
        <p:spPr>
          <a:xfrm>
            <a:off x="3102381" y="6727825"/>
            <a:ext cx="125412" cy="90488"/>
          </a:xfrm>
          <a:prstGeom prst="rect">
            <a:avLst/>
          </a:prstGeom>
        </p:spPr>
        <p:txBody>
          <a:bodyPr vert="horz"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ACECD-3197-4D11-9DA3-5D42A9BD982E}" type="slidenum">
              <a:rPr kumimoji="0" lang="en-GB" sz="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taPlusLF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taPlusLF" pitchFamily="2" charset="0"/>
              <a:ea typeface="+mn-ea"/>
              <a:cs typeface="+mn-cs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395288" y="4509120"/>
            <a:ext cx="1332000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smtClean="0">
                <a:solidFill>
                  <a:schemeClr val="accent5"/>
                </a:solidFill>
              </a:rPr>
              <a:t>Automobile and </a:t>
            </a:r>
          </a:p>
          <a:p>
            <a:pPr algn="ctr"/>
            <a:r>
              <a:rPr lang="de-DE" sz="1100" b="1" smtClean="0">
                <a:solidFill>
                  <a:schemeClr val="accent5"/>
                </a:solidFill>
              </a:rPr>
              <a:t>Supply</a:t>
            </a:r>
          </a:p>
        </p:txBody>
      </p:sp>
      <p:sp>
        <p:nvSpPr>
          <p:cNvPr id="73" name="Rechteck 72"/>
          <p:cNvSpPr/>
          <p:nvPr/>
        </p:nvSpPr>
        <p:spPr>
          <a:xfrm>
            <a:off x="1814913" y="4509120"/>
            <a:ext cx="1332000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smtClean="0">
                <a:solidFill>
                  <a:schemeClr val="accent5"/>
                </a:solidFill>
              </a:rPr>
              <a:t>Food and  Beverage</a:t>
            </a:r>
          </a:p>
        </p:txBody>
      </p:sp>
      <p:sp>
        <p:nvSpPr>
          <p:cNvPr id="74" name="Rechteck 73"/>
          <p:cNvSpPr/>
          <p:nvPr/>
        </p:nvSpPr>
        <p:spPr>
          <a:xfrm>
            <a:off x="3223901" y="4509120"/>
            <a:ext cx="1310400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smtClean="0">
                <a:solidFill>
                  <a:schemeClr val="accent5"/>
                </a:solidFill>
              </a:rPr>
              <a:t>Electrics / </a:t>
            </a:r>
          </a:p>
          <a:p>
            <a:pPr algn="ctr"/>
            <a:r>
              <a:rPr lang="de-DE" sz="1100" b="1" smtClean="0">
                <a:solidFill>
                  <a:schemeClr val="accent5"/>
                </a:solidFill>
              </a:rPr>
              <a:t>Light Assembly</a:t>
            </a:r>
          </a:p>
        </p:txBody>
      </p:sp>
      <p:pic>
        <p:nvPicPr>
          <p:cNvPr id="75" name="Grafik 44" descr="AMI_16901c_9_r_k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90" y="2986810"/>
            <a:ext cx="1331994" cy="143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8" descr="C:\Temp\Food 2011\KeyVisual\Key_Visual_new.jpg"/>
          <p:cNvPicPr preferRelativeResize="0">
            <a:picLocks noChangeArrowheads="1"/>
          </p:cNvPicPr>
          <p:nvPr/>
        </p:nvPicPr>
        <p:blipFill>
          <a:blip r:embed="rId4" cstate="print"/>
          <a:srcRect l="15350" r="1611"/>
          <a:stretch>
            <a:fillRect/>
          </a:stretch>
        </p:blipFill>
        <p:spPr bwMode="auto">
          <a:xfrm>
            <a:off x="1805250" y="2986809"/>
            <a:ext cx="1332000" cy="14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Grafik 62" descr="13511c_r_k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986810"/>
            <a:ext cx="1332000" cy="145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Grafik 71" descr="10027ac_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7199" y="2997200"/>
            <a:ext cx="1293299" cy="14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Grafik 73" descr="8413p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1325" y="2986809"/>
            <a:ext cx="132253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987290"/>
            <a:ext cx="136815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Rechteck 80"/>
          <p:cNvSpPr/>
          <p:nvPr/>
        </p:nvSpPr>
        <p:spPr>
          <a:xfrm>
            <a:off x="4623226" y="4509120"/>
            <a:ext cx="1255309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smtClean="0">
                <a:solidFill>
                  <a:schemeClr val="accent5"/>
                </a:solidFill>
              </a:rPr>
              <a:t>Flat panel / </a:t>
            </a:r>
          </a:p>
          <a:p>
            <a:pPr algn="ctr"/>
            <a:r>
              <a:rPr lang="de-DE" sz="1100" b="1" smtClean="0">
                <a:solidFill>
                  <a:schemeClr val="accent5"/>
                </a:solidFill>
              </a:rPr>
              <a:t>Solar</a:t>
            </a:r>
          </a:p>
        </p:txBody>
      </p:sp>
      <p:sp>
        <p:nvSpPr>
          <p:cNvPr id="82" name="Rechteck 81"/>
          <p:cNvSpPr/>
          <p:nvPr/>
        </p:nvSpPr>
        <p:spPr>
          <a:xfrm>
            <a:off x="5950543" y="4509120"/>
            <a:ext cx="1321200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smtClean="0">
                <a:solidFill>
                  <a:schemeClr val="accent5"/>
                </a:solidFill>
              </a:rPr>
              <a:t>Biotech / Pharma</a:t>
            </a:r>
          </a:p>
        </p:txBody>
      </p:sp>
      <p:sp>
        <p:nvSpPr>
          <p:cNvPr id="83" name="Rechteck 82"/>
          <p:cNvSpPr/>
          <p:nvPr/>
        </p:nvSpPr>
        <p:spPr>
          <a:xfrm>
            <a:off x="7380312" y="4509120"/>
            <a:ext cx="1368401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smtClean="0">
                <a:solidFill>
                  <a:schemeClr val="accent5"/>
                </a:solidFill>
              </a:rPr>
              <a:t>Water /</a:t>
            </a:r>
          </a:p>
          <a:p>
            <a:pPr algn="ctr"/>
            <a:r>
              <a:rPr lang="de-DE" sz="1100" b="1" smtClean="0">
                <a:solidFill>
                  <a:schemeClr val="accent5"/>
                </a:solidFill>
              </a:rPr>
              <a:t> Waste Water</a:t>
            </a:r>
          </a:p>
        </p:txBody>
      </p:sp>
      <p:sp>
        <p:nvSpPr>
          <p:cNvPr id="84" name="Beenden">
            <a:hlinkClick r:id="" action="ppaction://hlinkshowjump?jump=endshow"/>
          </p:cNvPr>
          <p:cNvSpPr/>
          <p:nvPr/>
        </p:nvSpPr>
        <p:spPr>
          <a:xfrm>
            <a:off x="8172400" y="1734982"/>
            <a:ext cx="711200" cy="1818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>
                <a:solidFill>
                  <a:srgbClr val="000000"/>
                </a:solidFill>
                <a:latin typeface="MetaPlusLF"/>
              </a:rPr>
              <a:t>Beenden</a:t>
            </a:r>
            <a:endParaRPr lang="en-GB" sz="1000">
              <a:solidFill>
                <a:srgbClr val="000000"/>
              </a:solidFill>
              <a:latin typeface="MetaPlusL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ject 55" descr="npo00006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3778250"/>
            <a:ext cx="2579687" cy="17748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39939" name="Object 56" descr="npo00006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0" y="3778250"/>
            <a:ext cx="2387600" cy="18002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39940" name="Object 57" descr="npo0000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9000" y="3778250"/>
            <a:ext cx="2520950" cy="18097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574675" y="3284538"/>
            <a:ext cx="1884363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1. </a:t>
            </a:r>
            <a:r>
              <a:rPr lang="cs-CZ" sz="1600" dirty="0" smtClean="0"/>
              <a:t>Výrobní linky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3302000" y="3284538"/>
            <a:ext cx="1871663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2. </a:t>
            </a:r>
            <a:r>
              <a:rPr lang="en-GB" sz="1600" dirty="0" err="1" smtClean="0">
                <a:solidFill>
                  <a:schemeClr val="tx1"/>
                </a:solidFill>
              </a:rPr>
              <a:t>Modul</a:t>
            </a:r>
            <a:r>
              <a:rPr lang="cs-CZ" sz="1600" dirty="0" smtClean="0">
                <a:solidFill>
                  <a:schemeClr val="tx1"/>
                </a:solidFill>
              </a:rPr>
              <a:t>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5969000" y="3257550"/>
            <a:ext cx="26828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3. </a:t>
            </a:r>
            <a:r>
              <a:rPr lang="de-DE" sz="1600" dirty="0" smtClean="0">
                <a:solidFill>
                  <a:schemeClr val="tx1"/>
                </a:solidFill>
              </a:rPr>
              <a:t>Technologie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9944" name="Text Box 39"/>
          <p:cNvSpPr txBox="1">
            <a:spLocks noChangeArrowheads="1"/>
          </p:cNvSpPr>
          <p:nvPr/>
        </p:nvSpPr>
        <p:spPr bwMode="auto">
          <a:xfrm>
            <a:off x="574675" y="2362200"/>
            <a:ext cx="8108950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cs-CZ" sz="1600" dirty="0" smtClean="0"/>
              <a:t>Být úspěšný v práci znamená Výuka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– </a:t>
            </a:r>
            <a:r>
              <a:rPr lang="en-US" sz="1600" dirty="0" smtClean="0">
                <a:solidFill>
                  <a:schemeClr val="tx1"/>
                </a:solidFill>
              </a:rPr>
              <a:t>Motiva</a:t>
            </a:r>
            <a:r>
              <a:rPr lang="cs-CZ" sz="1600" dirty="0" smtClean="0">
                <a:solidFill>
                  <a:schemeClr val="tx1"/>
                </a:solidFill>
              </a:rPr>
              <a:t>ce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&amp; </a:t>
            </a:r>
            <a:r>
              <a:rPr lang="cs-CZ" sz="1600" dirty="0" smtClean="0">
                <a:solidFill>
                  <a:schemeClr val="tx1"/>
                </a:solidFill>
              </a:rPr>
              <a:t>S</a:t>
            </a:r>
            <a:r>
              <a:rPr lang="en-US" sz="1600" dirty="0" err="1" smtClean="0">
                <a:solidFill>
                  <a:schemeClr val="tx1"/>
                </a:solidFill>
              </a:rPr>
              <a:t>timula</a:t>
            </a:r>
            <a:r>
              <a:rPr lang="cs-CZ" sz="1600" dirty="0" smtClean="0">
                <a:solidFill>
                  <a:schemeClr val="tx1"/>
                </a:solidFill>
              </a:rPr>
              <a:t>ce</a:t>
            </a:r>
            <a:endParaRPr kumimoji="1" lang="de-DE" sz="1600" b="0" dirty="0">
              <a:solidFill>
                <a:schemeClr val="tx1"/>
              </a:solidFill>
            </a:endParaRPr>
          </a:p>
        </p:txBody>
      </p:sp>
      <p:sp>
        <p:nvSpPr>
          <p:cNvPr id="39945" name="Text Box 41"/>
          <p:cNvSpPr txBox="1">
            <a:spLocks noChangeArrowheads="1"/>
          </p:cNvSpPr>
          <p:nvPr/>
        </p:nvSpPr>
        <p:spPr bwMode="auto">
          <a:xfrm>
            <a:off x="557213" y="1800225"/>
            <a:ext cx="3654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cs-CZ" dirty="0" smtClean="0"/>
              <a:t>Základní princip – lepší porozumění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9946" name="Rectangle 53"/>
          <p:cNvSpPr>
            <a:spLocks noChangeArrowheads="1"/>
          </p:cNvSpPr>
          <p:nvPr/>
        </p:nvSpPr>
        <p:spPr bwMode="auto">
          <a:xfrm>
            <a:off x="5807075" y="3521075"/>
            <a:ext cx="29114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39947" name="Freeform 58">
            <a:hlinkClick r:id="rId6" action="ppaction://hlinkfile"/>
          </p:cNvPr>
          <p:cNvSpPr>
            <a:spLocks/>
          </p:cNvSpPr>
          <p:nvPr/>
        </p:nvSpPr>
        <p:spPr bwMode="auto">
          <a:xfrm rot="-5400000">
            <a:off x="8036719" y="5290344"/>
            <a:ext cx="222250" cy="303212"/>
          </a:xfrm>
          <a:custGeom>
            <a:avLst/>
            <a:gdLst>
              <a:gd name="T0" fmla="*/ 100 w 198"/>
              <a:gd name="T1" fmla="*/ 244 h 244"/>
              <a:gd name="T2" fmla="*/ 0 w 198"/>
              <a:gd name="T3" fmla="*/ 144 h 244"/>
              <a:gd name="T4" fmla="*/ 0 w 198"/>
              <a:gd name="T5" fmla="*/ 71 h 244"/>
              <a:gd name="T6" fmla="*/ 73 w 198"/>
              <a:gd name="T7" fmla="*/ 142 h 244"/>
              <a:gd name="T8" fmla="*/ 73 w 198"/>
              <a:gd name="T9" fmla="*/ 0 h 244"/>
              <a:gd name="T10" fmla="*/ 125 w 198"/>
              <a:gd name="T11" fmla="*/ 0 h 244"/>
              <a:gd name="T12" fmla="*/ 125 w 198"/>
              <a:gd name="T13" fmla="*/ 142 h 244"/>
              <a:gd name="T14" fmla="*/ 198 w 198"/>
              <a:gd name="T15" fmla="*/ 71 h 244"/>
              <a:gd name="T16" fmla="*/ 198 w 198"/>
              <a:gd name="T17" fmla="*/ 144 h 244"/>
              <a:gd name="T18" fmla="*/ 100 w 198"/>
              <a:gd name="T19" fmla="*/ 244 h 2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8"/>
              <a:gd name="T31" fmla="*/ 0 h 244"/>
              <a:gd name="T32" fmla="*/ 198 w 198"/>
              <a:gd name="T33" fmla="*/ 244 h 2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8" h="244">
                <a:moveTo>
                  <a:pt x="100" y="244"/>
                </a:moveTo>
                <a:lnTo>
                  <a:pt x="0" y="144"/>
                </a:lnTo>
                <a:lnTo>
                  <a:pt x="0" y="71"/>
                </a:lnTo>
                <a:lnTo>
                  <a:pt x="73" y="142"/>
                </a:lnTo>
                <a:lnTo>
                  <a:pt x="73" y="0"/>
                </a:lnTo>
                <a:lnTo>
                  <a:pt x="125" y="0"/>
                </a:lnTo>
                <a:lnTo>
                  <a:pt x="125" y="142"/>
                </a:lnTo>
                <a:lnTo>
                  <a:pt x="198" y="71"/>
                </a:lnTo>
                <a:lnTo>
                  <a:pt x="198" y="144"/>
                </a:lnTo>
                <a:lnTo>
                  <a:pt x="100" y="2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6100763" y="3989388"/>
            <a:ext cx="1639589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dirty="0" smtClean="0">
                <a:solidFill>
                  <a:schemeClr val="tx1"/>
                </a:solidFill>
              </a:rPr>
              <a:t>Auto</a:t>
            </a:r>
            <a:r>
              <a:rPr lang="cs-CZ" sz="1600" dirty="0" err="1" smtClean="0">
                <a:solidFill>
                  <a:schemeClr val="tx1"/>
                </a:solidFill>
              </a:rPr>
              <a:t>matizační</a:t>
            </a:r>
            <a:r>
              <a:rPr lang="cs-CZ" sz="1600" dirty="0" smtClean="0">
                <a:solidFill>
                  <a:schemeClr val="tx1"/>
                </a:solidFill>
              </a:rPr>
              <a:t> pentagon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4039" name="AutoShape 8"/>
          <p:cNvSpPr>
            <a:spLocks noChangeArrowheads="1"/>
          </p:cNvSpPr>
          <p:nvPr/>
        </p:nvSpPr>
        <p:spPr bwMode="auto">
          <a:xfrm>
            <a:off x="5219700" y="2451100"/>
            <a:ext cx="3136900" cy="3425825"/>
          </a:xfrm>
          <a:prstGeom prst="pentagon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4719638" y="3551238"/>
            <a:ext cx="550151" cy="338554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1600" dirty="0" smtClean="0"/>
              <a:t>Sítě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5220072" y="5733256"/>
            <a:ext cx="1107996" cy="338554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600" dirty="0" err="1" smtClean="0">
                <a:solidFill>
                  <a:schemeClr val="tx1"/>
                </a:solidFill>
              </a:rPr>
              <a:t>Proces</a:t>
            </a:r>
            <a:r>
              <a:rPr lang="cs-CZ" sz="1600" dirty="0" err="1" smtClean="0">
                <a:solidFill>
                  <a:schemeClr val="tx1"/>
                </a:solidFill>
              </a:rPr>
              <a:t>ory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7077075" y="5716588"/>
            <a:ext cx="965200" cy="33655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60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7686675" y="3560763"/>
            <a:ext cx="936475" cy="338554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600" dirty="0" smtClean="0">
                <a:solidFill>
                  <a:schemeClr val="tx1"/>
                </a:solidFill>
              </a:rPr>
              <a:t>Sen</a:t>
            </a:r>
            <a:r>
              <a:rPr lang="cs-CZ" sz="1600" dirty="0" smtClean="0">
                <a:solidFill>
                  <a:schemeClr val="tx1"/>
                </a:solidFill>
              </a:rPr>
              <a:t>zory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4044" name="Text Box 9"/>
          <p:cNvSpPr txBox="1">
            <a:spLocks noChangeArrowheads="1"/>
          </p:cNvSpPr>
          <p:nvPr/>
        </p:nvSpPr>
        <p:spPr bwMode="auto">
          <a:xfrm>
            <a:off x="6199188" y="2365375"/>
            <a:ext cx="1233030" cy="338554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600" dirty="0" smtClean="0">
                <a:solidFill>
                  <a:schemeClr val="tx1"/>
                </a:solidFill>
              </a:rPr>
              <a:t>A</a:t>
            </a:r>
            <a:r>
              <a:rPr lang="cs-CZ" sz="1600" dirty="0" err="1" smtClean="0">
                <a:solidFill>
                  <a:schemeClr val="tx1"/>
                </a:solidFill>
              </a:rPr>
              <a:t>kční</a:t>
            </a:r>
            <a:r>
              <a:rPr lang="cs-CZ" sz="1600" dirty="0" smtClean="0">
                <a:solidFill>
                  <a:schemeClr val="tx1"/>
                </a:solidFill>
              </a:rPr>
              <a:t> členy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4045" name="Text Box 27"/>
          <p:cNvSpPr txBox="1">
            <a:spLocks noChangeArrowheads="1"/>
          </p:cNvSpPr>
          <p:nvPr/>
        </p:nvSpPr>
        <p:spPr bwMode="auto">
          <a:xfrm>
            <a:off x="557213" y="1800225"/>
            <a:ext cx="40139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cs-CZ" dirty="0" smtClean="0"/>
              <a:t>Technologie v průmyslové automatizaci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4046" name="Object 30" descr="npo000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349500"/>
            <a:ext cx="3300413" cy="3743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Festo </a:t>
            </a:r>
            <a:r>
              <a:rPr lang="cs-CZ" dirty="0" smtClean="0"/>
              <a:t>v číslech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cxnSp>
        <p:nvCxnSpPr>
          <p:cNvPr id="42" name="Gerade Verbindung 41"/>
          <p:cNvCxnSpPr/>
          <p:nvPr/>
        </p:nvCxnSpPr>
        <p:spPr>
          <a:xfrm>
            <a:off x="250825" y="3928530"/>
            <a:ext cx="8713788" cy="0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272455" y="2982780"/>
            <a:ext cx="1170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100</a:t>
            </a:r>
            <a:endParaRPr lang="de-DE" sz="3600" b="1" kern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616376" y="3313040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16.000</a:t>
            </a:r>
            <a:endParaRPr lang="de-DE" sz="3200" b="1" kern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392265" y="2286000"/>
            <a:ext cx="1850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1.000</a:t>
            </a:r>
            <a:endParaRPr lang="de-DE" sz="4000" b="1" kern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9" name="Gerade Verbindung 48"/>
          <p:cNvCxnSpPr/>
          <p:nvPr/>
        </p:nvCxnSpPr>
        <p:spPr>
          <a:xfrm>
            <a:off x="757670" y="3688080"/>
            <a:ext cx="0" cy="2292096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793548" y="5854484"/>
            <a:ext cx="11685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Patent</a:t>
            </a:r>
            <a:r>
              <a:rPr lang="cs-CZ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ů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ročně</a:t>
            </a:r>
            <a:endParaRPr lang="de-DE" sz="13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344586" y="4456551"/>
            <a:ext cx="19312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Výrobků</a:t>
            </a:r>
            <a:endParaRPr lang="de-DE" sz="13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709277" y="5603453"/>
            <a:ext cx="15901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Sales Engineer</a:t>
            </a:r>
            <a:r>
              <a:rPr lang="cs-CZ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ů 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celosvětově</a:t>
            </a:r>
            <a:endParaRPr lang="de-DE" sz="13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6234109" y="4268253"/>
            <a:ext cx="12058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Obratu</a:t>
            </a:r>
            <a:r>
              <a:rPr lang="en-GB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en-GB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en-GB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se</a:t>
            </a:r>
            <a:r>
              <a:rPr lang="cs-CZ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investuje do  výzkumu a vývoje</a:t>
            </a:r>
            <a:endParaRPr lang="de-DE" sz="13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7079403" y="4891362"/>
            <a:ext cx="181307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Specifických zákaznických řešení</a:t>
            </a:r>
            <a:r>
              <a:rPr lang="de-DE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de-DE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každý rok</a:t>
            </a:r>
            <a:endParaRPr lang="de-DE" sz="13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62" name="Gewinkelte Verbindung 61"/>
          <p:cNvCxnSpPr>
            <a:stCxn id="90" idx="2"/>
          </p:cNvCxnSpPr>
          <p:nvPr/>
        </p:nvCxnSpPr>
        <p:spPr>
          <a:xfrm rot="5400000">
            <a:off x="6618268" y="4282161"/>
            <a:ext cx="1162355" cy="320128"/>
          </a:xfrm>
          <a:prstGeom prst="bentConnector3">
            <a:avLst>
              <a:gd name="adj1" fmla="val 84550"/>
            </a:avLst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/>
          <p:cNvCxnSpPr>
            <a:stCxn id="45" idx="2"/>
          </p:cNvCxnSpPr>
          <p:nvPr/>
        </p:nvCxnSpPr>
        <p:spPr>
          <a:xfrm rot="5400000">
            <a:off x="697024" y="3768645"/>
            <a:ext cx="1476690" cy="207458"/>
          </a:xfrm>
          <a:prstGeom prst="bentConnector3">
            <a:avLst>
              <a:gd name="adj1" fmla="val 87566"/>
            </a:avLst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>
            <a:off x="2146878" y="3796792"/>
            <a:ext cx="0" cy="348195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2185600" y="4020278"/>
            <a:ext cx="12342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Zaměstnanců</a:t>
            </a:r>
            <a:endParaRPr lang="de-DE" sz="13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81" name="Gewinkelte Verbindung 80"/>
          <p:cNvCxnSpPr/>
          <p:nvPr/>
        </p:nvCxnSpPr>
        <p:spPr>
          <a:xfrm rot="5400000">
            <a:off x="1677386" y="4071985"/>
            <a:ext cx="2633630" cy="646313"/>
          </a:xfrm>
          <a:prstGeom prst="bentConnector3">
            <a:avLst>
              <a:gd name="adj1" fmla="val 91993"/>
            </a:avLst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winkelte Verbindung 85"/>
          <p:cNvCxnSpPr/>
          <p:nvPr/>
        </p:nvCxnSpPr>
        <p:spPr>
          <a:xfrm rot="5400000">
            <a:off x="5666075" y="3465337"/>
            <a:ext cx="1475064" cy="401030"/>
          </a:xfrm>
          <a:prstGeom prst="bentConnector3">
            <a:avLst>
              <a:gd name="adj1" fmla="val 86022"/>
            </a:avLst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87"/>
          <p:cNvSpPr txBox="1"/>
          <p:nvPr/>
        </p:nvSpPr>
        <p:spPr>
          <a:xfrm>
            <a:off x="3347864" y="3243499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kern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&gt; 300,000</a:t>
            </a:r>
            <a:endParaRPr lang="de-DE" sz="3600" b="1" kern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4909154" y="2708920"/>
            <a:ext cx="114326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400"/>
              </a:lnSpc>
              <a:spcAft>
                <a:spcPts val="600"/>
              </a:spcAft>
            </a:pPr>
            <a:r>
              <a:rPr lang="de-DE" sz="4000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2.24</a:t>
            </a:r>
          </a:p>
          <a:p>
            <a:pPr algn="r">
              <a:lnSpc>
                <a:spcPts val="2400"/>
              </a:lnSpc>
              <a:spcAft>
                <a:spcPts val="600"/>
              </a:spcAft>
            </a:pPr>
            <a:r>
              <a:rPr lang="de-DE" sz="2600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billion</a:t>
            </a:r>
            <a:endParaRPr lang="de-DE" sz="2600" b="1" kern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6738185" y="3337828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10.000</a:t>
            </a:r>
            <a:endParaRPr lang="de-DE" sz="3200" b="1" kern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7625327" y="2672364"/>
            <a:ext cx="1228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kern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24 h</a:t>
            </a:r>
            <a:endParaRPr lang="de-DE" b="1" kern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7" name="Gerade Verbindung 96"/>
          <p:cNvCxnSpPr/>
          <p:nvPr/>
        </p:nvCxnSpPr>
        <p:spPr>
          <a:xfrm>
            <a:off x="8042413" y="3313040"/>
            <a:ext cx="0" cy="831947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/>
          <p:nvPr/>
        </p:nvCxnSpPr>
        <p:spPr>
          <a:xfrm>
            <a:off x="4135186" y="3786928"/>
            <a:ext cx="0" cy="1365504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feld 100"/>
          <p:cNvSpPr txBox="1"/>
          <p:nvPr/>
        </p:nvSpPr>
        <p:spPr>
          <a:xfrm>
            <a:off x="4169914" y="5023401"/>
            <a:ext cx="12661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Průmyslových zákazníků</a:t>
            </a:r>
            <a:endParaRPr lang="de-DE" sz="13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8077059" y="4013822"/>
            <a:ext cx="11557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Delivery</a:t>
            </a:r>
            <a:r>
              <a:rPr lang="de-DE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de-DE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de-DE" sz="13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service</a:t>
            </a:r>
            <a:endParaRPr lang="de-DE" sz="13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93115" y="267236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kern="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30.000</a:t>
            </a:r>
            <a:endParaRPr lang="de-DE" sz="3200" b="1" kern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6063830" y="1866089"/>
            <a:ext cx="1244474" cy="1323439"/>
            <a:chOff x="4138488" y="2021375"/>
            <a:chExt cx="1244474" cy="1323439"/>
          </a:xfrm>
        </p:grpSpPr>
        <p:sp>
          <p:nvSpPr>
            <p:cNvPr id="76" name="Textfeld 75"/>
            <p:cNvSpPr txBox="1"/>
            <p:nvPr/>
          </p:nvSpPr>
          <p:spPr>
            <a:xfrm>
              <a:off x="4138488" y="2021375"/>
              <a:ext cx="73289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0" b="1" kern="0" dirty="0" smtClean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9</a:t>
              </a:r>
              <a:endParaRPr lang="de-DE" sz="3200" b="1" kern="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4696556" y="2464169"/>
              <a:ext cx="6864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400" b="1" kern="0" dirty="0" smtClean="0">
                  <a:solidFill>
                    <a:schemeClr val="accent4">
                      <a:lumMod val="75000"/>
                    </a:schemeClr>
                  </a:solidFill>
                </a:rPr>
                <a:t>%</a:t>
              </a:r>
              <a:endParaRPr lang="de-DE" sz="3200" b="1" kern="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cxnSp>
        <p:nvCxnSpPr>
          <p:cNvPr id="40" name="Gerade Verbindung 39"/>
          <p:cNvCxnSpPr/>
          <p:nvPr/>
        </p:nvCxnSpPr>
        <p:spPr>
          <a:xfrm>
            <a:off x="5531440" y="3366954"/>
            <a:ext cx="0" cy="2487530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5567235" y="5726470"/>
            <a:ext cx="18130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Eur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obrat</a:t>
            </a:r>
            <a:r>
              <a:rPr lang="de-DE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de-DE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de-DE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Festo </a:t>
            </a:r>
            <a:r>
              <a:rPr lang="de-DE" sz="13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Grou</a:t>
            </a:r>
            <a:r>
              <a:rPr lang="cs-CZ" sz="1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</a:t>
            </a:r>
            <a:endParaRPr lang="de-DE" sz="13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5" name="Beenden">
            <a:hlinkClick r:id="" action="ppaction://hlinkshowjump?jump=endshow"/>
          </p:cNvPr>
          <p:cNvSpPr/>
          <p:nvPr/>
        </p:nvSpPr>
        <p:spPr>
          <a:xfrm>
            <a:off x="8216900" y="1701800"/>
            <a:ext cx="711200" cy="144526"/>
          </a:xfrm>
          <a:prstGeom prst="rect">
            <a:avLst/>
          </a:prstGeom>
          <a:solidFill>
            <a:srgbClr val="DCEBF6"/>
          </a:solidFill>
          <a:ln w="19050">
            <a:solidFill>
              <a:srgbClr val="A1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>
                <a:solidFill>
                  <a:srgbClr val="000000"/>
                </a:solidFill>
                <a:latin typeface="MetaPlusLF"/>
              </a:rPr>
              <a:t>Exit</a:t>
            </a:r>
            <a:endParaRPr lang="en-GB" sz="1000">
              <a:solidFill>
                <a:srgbClr val="000000"/>
              </a:solidFill>
              <a:latin typeface="MetaPlusL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973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3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6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3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6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3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65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9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3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65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3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65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3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65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8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3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65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1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3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6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4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3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65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88" grpId="0"/>
      <p:bldP spid="89" grpId="0"/>
      <p:bldP spid="90" grpId="0"/>
      <p:bldP spid="91" grpId="0"/>
      <p:bldP spid="4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900" dirty="0" smtClean="0"/>
              <a:t>Bionic</a:t>
            </a:r>
            <a:r>
              <a:rPr lang="cs-CZ" sz="1900" dirty="0" err="1" smtClean="0"/>
              <a:t>ká</a:t>
            </a:r>
            <a:r>
              <a:rPr lang="cs-CZ" sz="1900" dirty="0" smtClean="0"/>
              <a:t> řešení</a:t>
            </a:r>
            <a:endParaRPr lang="de-DE" sz="19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Bionika – napodobování pohybu živých organismů</a:t>
            </a:r>
            <a:endParaRPr lang="en-GB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179512" y="2996952"/>
            <a:ext cx="8712000" cy="2326077"/>
            <a:chOff x="250825" y="4242757"/>
            <a:chExt cx="8089987" cy="2160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4242757"/>
              <a:ext cx="3251584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2652" y="4242757"/>
              <a:ext cx="3232175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uppieren 9"/>
            <p:cNvGrpSpPr/>
            <p:nvPr/>
          </p:nvGrpSpPr>
          <p:grpSpPr>
            <a:xfrm>
              <a:off x="6895071" y="4242757"/>
              <a:ext cx="1445741" cy="2160000"/>
              <a:chOff x="6895071" y="4242757"/>
              <a:chExt cx="1445741" cy="216000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6895071" y="4242757"/>
                <a:ext cx="1445741" cy="2160000"/>
              </a:xfrm>
              <a:prstGeom prst="rect">
                <a:avLst/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50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backgroundRemoval t="2649" b="94040" l="5224" r="88806">
                            <a14:foregroundMark x1="5224" y1="52980" x2="5224" y2="52980"/>
                            <a14:foregroundMark x1="77612" y1="2980" x2="77612" y2="2980"/>
                            <a14:foregroundMark x1="73134" y1="94040" x2="73134" y2="94040"/>
                            <a14:foregroundMark x1="72388" y1="85099" x2="72388" y2="85099"/>
                            <a14:foregroundMark x1="77612" y1="86755" x2="77612" y2="86755"/>
                            <a14:foregroundMark x1="72388" y1="82781" x2="72388" y2="82781"/>
                            <a14:foregroundMark x1="75373" y1="84768" x2="75373" y2="84768"/>
                            <a14:foregroundMark x1="67910" y1="86424" x2="67910" y2="86424"/>
                            <a14:foregroundMark x1="68657" y1="84106" x2="68657" y2="8410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2957" y="4296757"/>
                <a:ext cx="911749" cy="205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Beenden">
            <a:hlinkClick r:id="" action="ppaction://hlinkshowjump?jump=endshow"/>
          </p:cNvPr>
          <p:cNvSpPr/>
          <p:nvPr/>
        </p:nvSpPr>
        <p:spPr>
          <a:xfrm>
            <a:off x="8216900" y="1701800"/>
            <a:ext cx="711200" cy="144526"/>
          </a:xfrm>
          <a:prstGeom prst="rect">
            <a:avLst/>
          </a:prstGeom>
          <a:solidFill>
            <a:srgbClr val="DCEBF6"/>
          </a:solidFill>
          <a:ln w="19050">
            <a:solidFill>
              <a:srgbClr val="A1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>
                <a:solidFill>
                  <a:srgbClr val="000000"/>
                </a:solidFill>
                <a:latin typeface="MetaPlusLF"/>
              </a:rPr>
              <a:t>Exit</a:t>
            </a:r>
            <a:endParaRPr lang="en-GB" sz="1000">
              <a:solidFill>
                <a:srgbClr val="000000"/>
              </a:solidFill>
              <a:latin typeface="MetaPlusL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1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68000"/>
            <a:ext cx="60130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</a:t>
            </a:r>
            <a:r>
              <a:rPr lang="en-GB" dirty="0" err="1" smtClean="0"/>
              <a:t>rincip</a:t>
            </a:r>
            <a:r>
              <a:rPr lang="cs-CZ" dirty="0" smtClean="0"/>
              <a:t>y</a:t>
            </a:r>
            <a:r>
              <a:rPr lang="en-GB" dirty="0" smtClean="0"/>
              <a:t> </a:t>
            </a:r>
            <a:r>
              <a:rPr lang="cs-CZ" dirty="0" smtClean="0"/>
              <a:t>vývoje </a:t>
            </a:r>
            <a:r>
              <a:rPr lang="en-GB" dirty="0" err="1" smtClean="0"/>
              <a:t>biomechatroni</a:t>
            </a:r>
            <a:r>
              <a:rPr lang="cs-CZ" dirty="0" err="1" smtClean="0"/>
              <a:t>ky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6367420" y="2268000"/>
            <a:ext cx="2596686" cy="495108"/>
          </a:xfrm>
          <a:prstGeom prst="rect">
            <a:avLst/>
          </a:prstGeom>
          <a:solidFill>
            <a:schemeClr val="accent3"/>
          </a:solidFill>
        </p:spPr>
        <p:txBody>
          <a:bodyPr wrap="square" lIns="144000" tIns="108000" rIns="144000" bIns="10800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cs-CZ" dirty="0" smtClean="0"/>
              <a:t>Inspirace přírodou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1206286" y="6074634"/>
            <a:ext cx="864096" cy="400110"/>
          </a:xfrm>
          <a:prstGeom prst="rect">
            <a:avLst/>
          </a:prstGeom>
          <a:solidFill>
            <a:srgbClr val="EFF7FB"/>
          </a:solidFill>
        </p:spPr>
        <p:txBody>
          <a:bodyPr wrap="square" rtlCol="0">
            <a:spAutoFit/>
          </a:bodyPr>
          <a:lstStyle/>
          <a:p>
            <a:r>
              <a:rPr lang="de-DE" sz="1000" b="1" smtClean="0">
                <a:latin typeface="+mj-lt"/>
              </a:rPr>
              <a:t>Natural model</a:t>
            </a:r>
            <a:endParaRPr lang="en-GB" sz="1000" b="1" dirty="0" err="1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9083" y="6065303"/>
            <a:ext cx="1044000" cy="432000"/>
          </a:xfrm>
          <a:prstGeom prst="rect">
            <a:avLst/>
          </a:prstGeom>
          <a:solidFill>
            <a:srgbClr val="EFF7FB"/>
          </a:solidFill>
          <a:ln>
            <a:solidFill>
              <a:srgbClr val="EFF7FB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+mj-lt"/>
              </a:rPr>
              <a:t>Basic technical principle</a:t>
            </a:r>
            <a:endParaRPr lang="en-GB" sz="1000" b="1" dirty="0" err="1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3889" y="6055972"/>
            <a:ext cx="900000" cy="400110"/>
          </a:xfrm>
          <a:prstGeom prst="rect">
            <a:avLst/>
          </a:prstGeom>
          <a:solidFill>
            <a:srgbClr val="EFF7FB"/>
          </a:solidFill>
        </p:spPr>
        <p:txBody>
          <a:bodyPr wrap="square" rtlCol="0">
            <a:spAutoFit/>
          </a:bodyPr>
          <a:lstStyle/>
          <a:p>
            <a:r>
              <a:rPr lang="de-DE" sz="1000" b="1" smtClean="0">
                <a:latin typeface="+mj-lt"/>
              </a:rPr>
              <a:t>Bionic adaptation</a:t>
            </a:r>
            <a:endParaRPr lang="en-GB" sz="1000" b="1" dirty="0" err="1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2002" y="6049281"/>
            <a:ext cx="900000" cy="400110"/>
          </a:xfrm>
          <a:prstGeom prst="rect">
            <a:avLst/>
          </a:prstGeom>
          <a:solidFill>
            <a:srgbClr val="EFF7FB"/>
          </a:solidFill>
        </p:spPr>
        <p:txBody>
          <a:bodyPr wrap="square" rtlCol="0">
            <a:spAutoFit/>
          </a:bodyPr>
          <a:lstStyle/>
          <a:p>
            <a:r>
              <a:rPr lang="de-DE" sz="1000" b="1" smtClean="0">
                <a:latin typeface="+mj-lt"/>
              </a:rPr>
              <a:t>Industrial application</a:t>
            </a:r>
            <a:endParaRPr lang="en-GB" sz="1000" b="1" dirty="0" err="1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275" y="3949078"/>
            <a:ext cx="252000" cy="2088000"/>
          </a:xfrm>
          <a:prstGeom prst="rect">
            <a:avLst/>
          </a:prstGeom>
          <a:solidFill>
            <a:srgbClr val="EFF7FB"/>
          </a:solidFill>
        </p:spPr>
        <p:txBody>
          <a:bodyPr vert="vert270" wrap="square" lIns="0" tIns="0" rIns="0" bIns="0" rtlCol="0">
            <a:spAutoFit/>
          </a:bodyPr>
          <a:lstStyle/>
          <a:p>
            <a:r>
              <a:rPr lang="de-DE" sz="1100" b="1" dirty="0" smtClean="0">
                <a:latin typeface="+mj-lt"/>
              </a:rPr>
              <a:t>Optimization/degree of innovation</a:t>
            </a:r>
            <a:endParaRPr lang="en-GB" sz="1100" b="1" dirty="0" err="1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180" y="3412978"/>
            <a:ext cx="432000" cy="169277"/>
          </a:xfrm>
          <a:prstGeom prst="rect">
            <a:avLst/>
          </a:prstGeom>
          <a:solidFill>
            <a:srgbClr val="EFF7FB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100" b="1" smtClean="0">
                <a:solidFill>
                  <a:srgbClr val="BFDAE8"/>
                </a:solidFill>
                <a:latin typeface="+mj-lt"/>
              </a:rPr>
              <a:t>Trunk</a:t>
            </a:r>
            <a:endParaRPr lang="en-GB" sz="1100" b="1" dirty="0" err="1" smtClean="0">
              <a:solidFill>
                <a:srgbClr val="BFDAE8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900" y="4402428"/>
            <a:ext cx="432000" cy="169277"/>
          </a:xfrm>
          <a:prstGeom prst="rect">
            <a:avLst/>
          </a:prstGeom>
          <a:solidFill>
            <a:srgbClr val="EFF7FB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100" b="1" smtClean="0">
                <a:solidFill>
                  <a:srgbClr val="BFDAE8"/>
                </a:solidFill>
                <a:latin typeface="+mj-lt"/>
              </a:rPr>
              <a:t>Fin</a:t>
            </a:r>
            <a:endParaRPr lang="en-GB" sz="1100" b="1" dirty="0" err="1" smtClean="0">
              <a:solidFill>
                <a:srgbClr val="BFDAE8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900" y="5363885"/>
            <a:ext cx="468000" cy="169277"/>
          </a:xfrm>
          <a:prstGeom prst="rect">
            <a:avLst/>
          </a:prstGeom>
          <a:solidFill>
            <a:srgbClr val="F6F6F6"/>
          </a:solidFill>
          <a:ln>
            <a:solidFill>
              <a:srgbClr val="EFF7FB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100" b="1" dirty="0" smtClean="0">
                <a:solidFill>
                  <a:srgbClr val="BFDAE8"/>
                </a:solidFill>
                <a:latin typeface="+mj-lt"/>
              </a:rPr>
              <a:t>Muscle</a:t>
            </a:r>
            <a:endParaRPr lang="en-GB" sz="1100" b="1" dirty="0" err="1" smtClean="0">
              <a:solidFill>
                <a:srgbClr val="BFDAE8"/>
              </a:solidFill>
              <a:latin typeface="+mj-lt"/>
            </a:endParaRPr>
          </a:p>
        </p:txBody>
      </p:sp>
      <p:sp>
        <p:nvSpPr>
          <p:cNvPr id="17" name="Beenden">
            <a:hlinkClick r:id="" action="ppaction://hlinkshowjump?jump=endshow"/>
          </p:cNvPr>
          <p:cNvSpPr/>
          <p:nvPr/>
        </p:nvSpPr>
        <p:spPr>
          <a:xfrm>
            <a:off x="8216900" y="1701800"/>
            <a:ext cx="711200" cy="144526"/>
          </a:xfrm>
          <a:prstGeom prst="rect">
            <a:avLst/>
          </a:prstGeom>
          <a:solidFill>
            <a:srgbClr val="DCEBF6"/>
          </a:solidFill>
          <a:ln w="19050">
            <a:solidFill>
              <a:srgbClr val="A1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>
                <a:solidFill>
                  <a:srgbClr val="000000"/>
                </a:solidFill>
                <a:latin typeface="MetaPlusLF"/>
              </a:rPr>
              <a:t>Exit</a:t>
            </a:r>
            <a:endParaRPr lang="en-GB" sz="1000">
              <a:solidFill>
                <a:srgbClr val="000000"/>
              </a:solidFill>
              <a:latin typeface="MetaPlusL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2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254000" y="2246313"/>
            <a:ext cx="8636000" cy="4370387"/>
          </a:xfrm>
        </p:spPr>
        <p:txBody>
          <a:bodyPr bIns="936000" anchor="ctr" anchorCtr="0"/>
          <a:lstStyle/>
          <a:p>
            <a:pPr algn="ctr">
              <a:lnSpc>
                <a:spcPts val="6000"/>
              </a:lnSpc>
              <a:spcBef>
                <a:spcPts val="0"/>
              </a:spcBef>
            </a:pPr>
            <a:r>
              <a:rPr lang="cs-CZ" sz="6000" b="1" dirty="0" smtClean="0"/>
              <a:t>Děkuji za pozornost</a:t>
            </a:r>
            <a:r>
              <a:rPr lang="en-GB" sz="6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de-DE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Beenden">
            <a:hlinkClick r:id="" action="ppaction://hlinkshowjump?jump=endshow"/>
          </p:cNvPr>
          <p:cNvSpPr/>
          <p:nvPr/>
        </p:nvSpPr>
        <p:spPr>
          <a:xfrm>
            <a:off x="8216900" y="1701800"/>
            <a:ext cx="711200" cy="144526"/>
          </a:xfrm>
          <a:prstGeom prst="rect">
            <a:avLst/>
          </a:prstGeom>
          <a:solidFill>
            <a:srgbClr val="DCEBF6"/>
          </a:solidFill>
          <a:ln w="19050">
            <a:solidFill>
              <a:srgbClr val="A1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>
                <a:solidFill>
                  <a:srgbClr val="000000"/>
                </a:solidFill>
                <a:latin typeface="MetaPlusLF"/>
              </a:rPr>
              <a:t>Exit</a:t>
            </a:r>
            <a:endParaRPr lang="en-GB" sz="1000">
              <a:solidFill>
                <a:srgbClr val="000000"/>
              </a:solidFill>
              <a:latin typeface="MetaPlusL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9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</a:t>
            </a:r>
            <a:r>
              <a:rPr lang="en-GB" dirty="0" smtClean="0"/>
              <a:t>, </a:t>
            </a:r>
            <a:r>
              <a:rPr lang="en-GB" dirty="0" err="1" smtClean="0"/>
              <a:t>logisti</a:t>
            </a:r>
            <a:r>
              <a:rPr lang="cs-CZ" dirty="0" err="1" smtClean="0"/>
              <a:t>ka</a:t>
            </a:r>
            <a:r>
              <a:rPr lang="en-GB" dirty="0" smtClean="0"/>
              <a:t>, </a:t>
            </a:r>
            <a:r>
              <a:rPr lang="en-GB" dirty="0" err="1" smtClean="0"/>
              <a:t>servi</a:t>
            </a:r>
            <a:r>
              <a:rPr lang="cs-CZ" dirty="0" smtClean="0"/>
              <a:t>s</a:t>
            </a:r>
            <a:r>
              <a:rPr lang="en-GB" dirty="0" smtClean="0"/>
              <a:t> – </a:t>
            </a:r>
            <a:r>
              <a:rPr lang="cs-CZ" dirty="0" smtClean="0"/>
              <a:t>ve</a:t>
            </a:r>
            <a:r>
              <a:rPr lang="en-GB" dirty="0" smtClean="0"/>
              <a:t> 176 </a:t>
            </a:r>
            <a:r>
              <a:rPr lang="cs-CZ" dirty="0" smtClean="0"/>
              <a:t>zemích světa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" name="Grafik 5" descr="Welt_Standort_121112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7" t="22646" r="636" b="1922"/>
          <a:stretch>
            <a:fillRect/>
          </a:stretch>
        </p:blipFill>
        <p:spPr>
          <a:xfrm>
            <a:off x="1222692" y="3242882"/>
            <a:ext cx="6402856" cy="3160858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250825" y="3242882"/>
            <a:ext cx="8643239" cy="0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397551" y="2588144"/>
            <a:ext cx="19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Festo společnosti</a:t>
            </a:r>
            <a:r>
              <a:rPr lang="en-GB" sz="1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en-GB" sz="1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v</a:t>
            </a:r>
            <a:r>
              <a:rPr lang="en-GB" sz="1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61 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zemích</a:t>
            </a:r>
            <a:endParaRPr lang="de-DE" sz="1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12363" y="2344910"/>
            <a:ext cx="1590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Přes</a:t>
            </a: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250 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poboček</a:t>
            </a:r>
            <a:endParaRPr lang="de-DE" sz="1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80203" y="2666081"/>
            <a:ext cx="214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Autori</a:t>
            </a:r>
            <a:r>
              <a:rPr lang="cs-CZ" sz="1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zované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agentury</a:t>
            </a:r>
            <a:r>
              <a:rPr lang="en-GB" sz="1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ve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1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zemích</a:t>
            </a:r>
            <a:endParaRPr lang="de-DE" sz="1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1347216" y="2718829"/>
            <a:ext cx="0" cy="524053"/>
          </a:xfrm>
          <a:prstGeom prst="straightConnector1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3563595" y="2503385"/>
            <a:ext cx="0" cy="739497"/>
          </a:xfrm>
          <a:prstGeom prst="straightConnector1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5337531" y="2828543"/>
            <a:ext cx="0" cy="414339"/>
          </a:xfrm>
          <a:prstGeom prst="straightConnector1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2"/>
          <p:cNvSpPr txBox="1">
            <a:spLocks noChangeArrowheads="1"/>
          </p:cNvSpPr>
          <p:nvPr/>
        </p:nvSpPr>
        <p:spPr bwMode="auto">
          <a:xfrm>
            <a:off x="521180" y="5517233"/>
            <a:ext cx="1580004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110000"/>
              </a:lnSpc>
              <a:buSzPct val="100000"/>
            </a:pPr>
            <a:r>
              <a:rPr lang="cs-CZ" sz="1000" dirty="0" smtClean="0">
                <a:solidFill>
                  <a:schemeClr val="accent4">
                    <a:lumMod val="75000"/>
                  </a:schemeClr>
                </a:solidFill>
                <a:latin typeface="MetaPlusLF" pitchFamily="2" charset="0"/>
                <a:sym typeface="Wingdings" pitchFamily="2" charset="2"/>
              </a:rPr>
              <a:t>Obchodní centra</a:t>
            </a:r>
            <a:endParaRPr lang="fr-FR" sz="1000" dirty="0" smtClean="0">
              <a:solidFill>
                <a:schemeClr val="accent4">
                  <a:lumMod val="75000"/>
                </a:schemeClr>
              </a:solidFill>
              <a:latin typeface="MetaPlusLF" pitchFamily="2" charset="0"/>
              <a:sym typeface="Wingdings" pitchFamily="2" charset="2"/>
            </a:endParaRPr>
          </a:p>
          <a:p>
            <a:pPr eaLnBrk="0" hangingPunct="0">
              <a:lnSpc>
                <a:spcPct val="110000"/>
              </a:lnSpc>
              <a:buSzPct val="100000"/>
            </a:pP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latin typeface="MetaPlusLF" pitchFamily="2" charset="0"/>
                <a:sym typeface="Wingdings" pitchFamily="2" charset="2"/>
              </a:rPr>
              <a:t>11 </a:t>
            </a:r>
            <a:r>
              <a:rPr lang="fr-FR" sz="1000" dirty="0" err="1" smtClean="0">
                <a:solidFill>
                  <a:schemeClr val="accent4">
                    <a:lumMod val="75000"/>
                  </a:schemeClr>
                </a:solidFill>
                <a:latin typeface="MetaPlusLF" pitchFamily="2" charset="0"/>
                <a:sym typeface="Wingdings" pitchFamily="2" charset="2"/>
              </a:rPr>
              <a:t>Glob</a:t>
            </a:r>
            <a:r>
              <a:rPr lang="cs-CZ" sz="1000" dirty="0" err="1" smtClean="0">
                <a:solidFill>
                  <a:schemeClr val="accent4">
                    <a:lumMod val="75000"/>
                  </a:schemeClr>
                </a:solidFill>
                <a:latin typeface="MetaPlusLF" pitchFamily="2" charset="0"/>
                <a:sym typeface="Wingdings" pitchFamily="2" charset="2"/>
              </a:rPr>
              <a:t>álních</a:t>
            </a:r>
            <a:r>
              <a:rPr lang="cs-CZ" sz="1000" dirty="0" smtClean="0">
                <a:solidFill>
                  <a:schemeClr val="accent4">
                    <a:lumMod val="75000"/>
                  </a:schemeClr>
                </a:solidFill>
                <a:latin typeface="MetaPlusLF" pitchFamily="2" charset="0"/>
                <a:sym typeface="Wingdings" pitchFamily="2" charset="2"/>
              </a:rPr>
              <a:t> výrobních center</a:t>
            </a:r>
            <a:endParaRPr lang="fr-FR" sz="1000" dirty="0" smtClean="0">
              <a:solidFill>
                <a:schemeClr val="accent4">
                  <a:lumMod val="75000"/>
                </a:schemeClr>
              </a:solidFill>
              <a:latin typeface="MetaPlusLF" pitchFamily="2" charset="0"/>
              <a:sym typeface="Wingdings" pitchFamily="2" charset="2"/>
            </a:endParaRPr>
          </a:p>
          <a:p>
            <a:pPr eaLnBrk="0" hangingPunct="0">
              <a:lnSpc>
                <a:spcPct val="110000"/>
              </a:lnSpc>
              <a:buSzPct val="100000"/>
            </a:pP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latin typeface="MetaPlusLF" pitchFamily="2" charset="0"/>
                <a:sym typeface="Wingdings" pitchFamily="2" charset="2"/>
              </a:rPr>
              <a:t>6 </a:t>
            </a:r>
            <a:r>
              <a:rPr lang="fr-FR" sz="1000" dirty="0" err="1" smtClean="0">
                <a:solidFill>
                  <a:schemeClr val="accent4">
                    <a:lumMod val="75000"/>
                  </a:schemeClr>
                </a:solidFill>
                <a:latin typeface="MetaPlusLF" pitchFamily="2" charset="0"/>
                <a:sym typeface="Wingdings" pitchFamily="2" charset="2"/>
              </a:rPr>
              <a:t>Regi</a:t>
            </a:r>
            <a:r>
              <a:rPr lang="cs-CZ" sz="1000" dirty="0" err="1" smtClean="0">
                <a:solidFill>
                  <a:schemeClr val="accent4">
                    <a:lumMod val="75000"/>
                  </a:schemeClr>
                </a:solidFill>
                <a:latin typeface="MetaPlusLF" pitchFamily="2" charset="0"/>
                <a:sym typeface="Wingdings" pitchFamily="2" charset="2"/>
              </a:rPr>
              <a:t>onálních</a:t>
            </a:r>
            <a:r>
              <a:rPr lang="cs-CZ" sz="1000" dirty="0" smtClean="0">
                <a:solidFill>
                  <a:schemeClr val="accent4">
                    <a:lumMod val="75000"/>
                  </a:schemeClr>
                </a:solidFill>
                <a:latin typeface="MetaPlusLF" pitchFamily="2" charset="0"/>
                <a:sym typeface="Wingdings" pitchFamily="2" charset="2"/>
              </a:rPr>
              <a:t> servisních center</a:t>
            </a:r>
            <a:endParaRPr lang="fr-FR" sz="1000" dirty="0" smtClean="0">
              <a:solidFill>
                <a:schemeClr val="accent4">
                  <a:lumMod val="75000"/>
                </a:schemeClr>
              </a:solidFill>
              <a:latin typeface="MetaPlusLF" pitchFamily="2" charset="0"/>
              <a:sym typeface="Wingdings" pitchFamily="2" charset="2"/>
            </a:endParaRPr>
          </a:p>
          <a:p>
            <a:pPr eaLnBrk="0" hangingPunct="0">
              <a:lnSpc>
                <a:spcPct val="110000"/>
              </a:lnSpc>
              <a:buSzPct val="100000"/>
            </a:pP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latin typeface="MetaPlusLF" pitchFamily="2" charset="0"/>
                <a:sym typeface="Wingdings" pitchFamily="2" charset="2"/>
              </a:rPr>
              <a:t>28 N</a:t>
            </a:r>
            <a:r>
              <a:rPr lang="cs-CZ" sz="1000" dirty="0" err="1" smtClean="0">
                <a:solidFill>
                  <a:schemeClr val="accent4">
                    <a:lumMod val="75000"/>
                  </a:schemeClr>
                </a:solidFill>
                <a:latin typeface="MetaPlusLF" pitchFamily="2" charset="0"/>
                <a:sym typeface="Wingdings" pitchFamily="2" charset="2"/>
              </a:rPr>
              <a:t>árodních</a:t>
            </a:r>
            <a:r>
              <a:rPr lang="cs-CZ" sz="1000" dirty="0" smtClean="0">
                <a:solidFill>
                  <a:schemeClr val="accent4">
                    <a:lumMod val="75000"/>
                  </a:schemeClr>
                </a:solidFill>
                <a:latin typeface="MetaPlusLF" pitchFamily="2" charset="0"/>
                <a:sym typeface="Wingdings" pitchFamily="2" charset="2"/>
              </a:rPr>
              <a:t> servisních center</a:t>
            </a:r>
            <a:endParaRPr lang="fr-FR" sz="1000" dirty="0">
              <a:solidFill>
                <a:schemeClr val="accent4">
                  <a:lumMod val="75000"/>
                </a:schemeClr>
              </a:solidFill>
              <a:latin typeface="MetaPlusLF" pitchFamily="2" charset="0"/>
              <a:sym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371739" y="5759785"/>
            <a:ext cx="76201" cy="790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2" name="Gleichschenkliges Dreieck 21"/>
          <p:cNvSpPr/>
          <p:nvPr/>
        </p:nvSpPr>
        <p:spPr bwMode="auto">
          <a:xfrm>
            <a:off x="362063" y="6073531"/>
            <a:ext cx="95553" cy="98196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3" name="Ellipse 22"/>
          <p:cNvSpPr/>
          <p:nvPr/>
        </p:nvSpPr>
        <p:spPr bwMode="auto">
          <a:xfrm>
            <a:off x="362063" y="6236392"/>
            <a:ext cx="95553" cy="993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4" name="Rechteck 23"/>
          <p:cNvSpPr/>
          <p:nvPr/>
        </p:nvSpPr>
        <p:spPr bwMode="auto">
          <a:xfrm>
            <a:off x="371739" y="5922646"/>
            <a:ext cx="76201" cy="77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Beenden">
            <a:hlinkClick r:id="" action="ppaction://hlinkshowjump?jump=endshow"/>
          </p:cNvPr>
          <p:cNvSpPr/>
          <p:nvPr/>
        </p:nvSpPr>
        <p:spPr>
          <a:xfrm>
            <a:off x="8216900" y="1701800"/>
            <a:ext cx="711200" cy="144526"/>
          </a:xfrm>
          <a:prstGeom prst="rect">
            <a:avLst/>
          </a:prstGeom>
          <a:solidFill>
            <a:srgbClr val="DCEBF6"/>
          </a:solidFill>
          <a:ln w="19050">
            <a:solidFill>
              <a:srgbClr val="A1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>
                <a:solidFill>
                  <a:srgbClr val="000000"/>
                </a:solidFill>
                <a:latin typeface="MetaPlusLF"/>
              </a:rPr>
              <a:t>Exit</a:t>
            </a:r>
            <a:endParaRPr lang="en-GB" sz="1000">
              <a:solidFill>
                <a:srgbClr val="000000"/>
              </a:solidFill>
              <a:latin typeface="MetaPlusL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5891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6000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4" y="2272380"/>
            <a:ext cx="8712000" cy="295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Výrobní závod</a:t>
            </a:r>
            <a:endParaRPr lang="en-GB" dirty="0" smtClean="0"/>
          </a:p>
        </p:txBody>
      </p:sp>
      <p:sp>
        <p:nvSpPr>
          <p:cNvPr id="2054" name="Foliennummernplatzhalter 1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56E1C7-03B9-4CBB-B9CA-23836E227D0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mtClean="0"/>
          </a:p>
        </p:txBody>
      </p:sp>
      <p:sp>
        <p:nvSpPr>
          <p:cNvPr id="6" name="Textfeld 5"/>
          <p:cNvSpPr txBox="1"/>
          <p:nvPr/>
        </p:nvSpPr>
        <p:spPr>
          <a:xfrm>
            <a:off x="2820566" y="5462492"/>
            <a:ext cx="33158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Invest</a:t>
            </a:r>
            <a:r>
              <a:rPr lang="cs-CZ" sz="16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ice</a:t>
            </a:r>
            <a:endParaRPr lang="en-GB" sz="16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125 </a:t>
            </a:r>
            <a:r>
              <a:rPr lang="en-GB" sz="13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milion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13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eur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do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glob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á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l</a:t>
            </a:r>
            <a:r>
              <a:rPr lang="cs-CZ" sz="13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ního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rozvoje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, 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výroby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a logistic</a:t>
            </a:r>
            <a:r>
              <a:rPr lang="cs-CZ" sz="13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kých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sítí</a:t>
            </a:r>
            <a:endParaRPr lang="en-GB" sz="1300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50% 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z toho je umístěno v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Esslingen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u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, </a:t>
            </a:r>
            <a:r>
              <a:rPr lang="en-GB" sz="13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Scharnhausen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u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a St. </a:t>
            </a:r>
            <a:r>
              <a:rPr lang="en-GB" sz="13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Ingbert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u</a:t>
            </a:r>
            <a:endParaRPr lang="de-DE" sz="13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" name="Gewinkelte Verbindung 3"/>
          <p:cNvCxnSpPr/>
          <p:nvPr/>
        </p:nvCxnSpPr>
        <p:spPr>
          <a:xfrm rot="5400000">
            <a:off x="2703239" y="4649689"/>
            <a:ext cx="1045956" cy="908834"/>
          </a:xfrm>
          <a:prstGeom prst="bentConnector3">
            <a:avLst>
              <a:gd name="adj1" fmla="val 83803"/>
            </a:avLst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571488" y="5365665"/>
            <a:ext cx="205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Training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11 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obchodních a technických profesí</a:t>
            </a:r>
            <a:endParaRPr lang="en-GB" sz="1300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7 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oborů na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13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technic</a:t>
            </a:r>
            <a:r>
              <a:rPr lang="cs-CZ" sz="13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ké</a:t>
            </a:r>
            <a:r>
              <a:rPr lang="en-GB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3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univerzitě</a:t>
            </a:r>
            <a:endParaRPr lang="de-DE" sz="13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7" name="Gewinkelte Verbindung 6"/>
          <p:cNvCxnSpPr/>
          <p:nvPr/>
        </p:nvCxnSpPr>
        <p:spPr>
          <a:xfrm>
            <a:off x="5442660" y="4653136"/>
            <a:ext cx="1097445" cy="882472"/>
          </a:xfrm>
          <a:prstGeom prst="bentConnector3">
            <a:avLst/>
          </a:prstGeom>
          <a:ln w="9525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eenden">
            <a:hlinkClick r:id="" action="ppaction://hlinkshowjump?jump=endshow"/>
          </p:cNvPr>
          <p:cNvSpPr/>
          <p:nvPr/>
        </p:nvSpPr>
        <p:spPr>
          <a:xfrm>
            <a:off x="8216900" y="1701800"/>
            <a:ext cx="711200" cy="144526"/>
          </a:xfrm>
          <a:prstGeom prst="rect">
            <a:avLst/>
          </a:prstGeom>
          <a:solidFill>
            <a:srgbClr val="DCEBF6"/>
          </a:solidFill>
          <a:ln w="19050">
            <a:solidFill>
              <a:srgbClr val="A1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>
                <a:solidFill>
                  <a:srgbClr val="000000"/>
                </a:solidFill>
                <a:latin typeface="MetaPlusLF"/>
              </a:rPr>
              <a:t>Exit</a:t>
            </a:r>
            <a:endParaRPr lang="en-GB" sz="1000">
              <a:solidFill>
                <a:srgbClr val="000000"/>
              </a:solidFill>
              <a:latin typeface="MetaPlusL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1594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</a:t>
            </a:r>
            <a:r>
              <a:rPr lang="cs-CZ" dirty="0" err="1" smtClean="0"/>
              <a:t>ické</a:t>
            </a:r>
            <a:r>
              <a:rPr lang="cs-CZ" dirty="0" smtClean="0"/>
              <a:t> centrum v</a:t>
            </a:r>
            <a:r>
              <a:rPr lang="de-DE" dirty="0" smtClean="0"/>
              <a:t> Scharnhausen</a:t>
            </a:r>
            <a:r>
              <a:rPr lang="cs-CZ" dirty="0" smtClean="0"/>
              <a:t>u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29E6D-2632-420D-AE07-1024E1BAFCE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8" name="Beenden">
            <a:hlinkClick r:id="" action="ppaction://hlinkshowjump?jump=endshow"/>
          </p:cNvPr>
          <p:cNvSpPr/>
          <p:nvPr/>
        </p:nvSpPr>
        <p:spPr>
          <a:xfrm>
            <a:off x="8216900" y="1701800"/>
            <a:ext cx="711200" cy="144526"/>
          </a:xfrm>
          <a:prstGeom prst="rect">
            <a:avLst/>
          </a:prstGeom>
          <a:solidFill>
            <a:srgbClr val="DCEBF6"/>
          </a:solidFill>
          <a:ln w="19050">
            <a:solidFill>
              <a:srgbClr val="A1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>
                <a:solidFill>
                  <a:srgbClr val="000000"/>
                </a:solidFill>
                <a:latin typeface="MetaPlusLF"/>
              </a:rPr>
              <a:t>Exit</a:t>
            </a:r>
            <a:endParaRPr lang="en-GB" sz="1000">
              <a:solidFill>
                <a:srgbClr val="000000"/>
              </a:solidFill>
              <a:latin typeface="MetaPlusLF"/>
            </a:endParaRPr>
          </a:p>
        </p:txBody>
      </p:sp>
      <p:pic>
        <p:nvPicPr>
          <p:cNvPr id="6" name="The Scharnhausen Technology Plan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39427" y="2204864"/>
            <a:ext cx="7660965" cy="43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2546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853779840761903950a8bf23be1ca8d84ee83"/>
</p:tagLst>
</file>

<file path=ppt/theme/theme1.xml><?xml version="1.0" encoding="utf-8"?>
<a:theme xmlns:a="http://schemas.openxmlformats.org/drawingml/2006/main" name="1_Default Theme">
  <a:themeElements>
    <a:clrScheme name="festo_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CEBF6"/>
      </a:accent1>
      <a:accent2>
        <a:srgbClr val="F6F6F6"/>
      </a:accent2>
      <a:accent3>
        <a:srgbClr val="D8DCE1"/>
      </a:accent3>
      <a:accent4>
        <a:srgbClr val="868E93"/>
      </a:accent4>
      <a:accent5>
        <a:srgbClr val="000000"/>
      </a:accent5>
      <a:accent6>
        <a:srgbClr val="0091DC"/>
      </a:accent6>
      <a:hlink>
        <a:srgbClr val="626666"/>
      </a:hlink>
      <a:folHlink>
        <a:srgbClr val="CACCCC"/>
      </a:folHlink>
    </a:clrScheme>
    <a:fontScheme name="MetaPlusLF">
      <a:majorFont>
        <a:latin typeface="MetaPlusLF"/>
        <a:ea typeface=""/>
        <a:cs typeface=""/>
      </a:majorFont>
      <a:minorFont>
        <a:latin typeface="MetaPlusL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>
          <a:solidFill>
            <a:schemeClr val="accent3">
              <a:lumMod val="50000"/>
            </a:schemeClr>
          </a:solidFill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KS47K">
    <a:dk1>
      <a:srgbClr val="000000"/>
    </a:dk1>
    <a:lt1>
      <a:srgbClr val="FFFFFF"/>
    </a:lt1>
    <a:dk2>
      <a:srgbClr val="000000"/>
    </a:dk2>
    <a:lt2>
      <a:srgbClr val="FFFFFF"/>
    </a:lt2>
    <a:accent1>
      <a:srgbClr val="DCEBF6"/>
    </a:accent1>
    <a:accent2>
      <a:srgbClr val="CACCCC"/>
    </a:accent2>
    <a:accent3>
      <a:srgbClr val="969A9A"/>
    </a:accent3>
    <a:accent4>
      <a:srgbClr val="626666"/>
    </a:accent4>
    <a:accent5>
      <a:srgbClr val="000000"/>
    </a:accent5>
    <a:accent6>
      <a:srgbClr val="0091DC"/>
    </a:accent6>
    <a:hlink>
      <a:srgbClr val="626666"/>
    </a:hlink>
    <a:folHlink>
      <a:srgbClr val="CACCCC"/>
    </a:folHlink>
  </a:clrScheme>
  <a:fontScheme name="MetaPlusLF">
    <a:majorFont>
      <a:latin typeface="MetaPlusLF"/>
      <a:ea typeface=""/>
      <a:cs typeface=""/>
    </a:majorFont>
    <a:minorFont>
      <a:latin typeface="MetaPlusLF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1613</Words>
  <Application>Microsoft Office PowerPoint</Application>
  <PresentationFormat>Předvádění na obrazovce (4:3)</PresentationFormat>
  <Paragraphs>588</Paragraphs>
  <Slides>62</Slides>
  <Notes>13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3" baseType="lpstr">
      <vt:lpstr>1_Default Theme</vt:lpstr>
      <vt:lpstr>Festo </vt:lpstr>
      <vt:lpstr>Festo </vt:lpstr>
      <vt:lpstr>Snímek 3</vt:lpstr>
      <vt:lpstr>Snímek 4</vt:lpstr>
      <vt:lpstr>Naše historie – od strojů na zpracování dřeva po automatizaci</vt:lpstr>
      <vt:lpstr>Festo v číslech</vt:lpstr>
      <vt:lpstr>Výroba, logistika, servis – ve 176 zemích světa</vt:lpstr>
      <vt:lpstr>Výrobní závod</vt:lpstr>
      <vt:lpstr>Technologické centrum v Scharnhausenu</vt:lpstr>
      <vt:lpstr>Festo Didaktika</vt:lpstr>
      <vt:lpstr>Festo Didaktika – znalosti znamenají vyšší produktivitu.</vt:lpstr>
      <vt:lpstr>Snímek 12</vt:lpstr>
      <vt:lpstr>Snímek 13</vt:lpstr>
      <vt:lpstr>Festo Didactic</vt:lpstr>
      <vt:lpstr>Festo Didactic</vt:lpstr>
      <vt:lpstr>Snímek 16</vt:lpstr>
      <vt:lpstr>Univerzální laboratorní nábytek</vt:lpstr>
      <vt:lpstr>Laboratorní nábytek pro elektrotechniku</vt:lpstr>
      <vt:lpstr>Výukové balíčky pro pneumatické systémy</vt:lpstr>
      <vt:lpstr>Výukové balíčky pro pneumatické systémy</vt:lpstr>
      <vt:lpstr>Výukové balíčky pro pneumatické systémy</vt:lpstr>
      <vt:lpstr>Výukové balíčky pro pneumatické systémy</vt:lpstr>
      <vt:lpstr>Výukové balíčky pro pneumatické systémy</vt:lpstr>
      <vt:lpstr>Výukové balíčky pro pneumatické systémy</vt:lpstr>
      <vt:lpstr>Výukové balíčky pro pneumatické systémy</vt:lpstr>
      <vt:lpstr>Výukové balíčky pro pneumatické systémy</vt:lpstr>
      <vt:lpstr>Výukové balíčky pro pneumatické systémy</vt:lpstr>
      <vt:lpstr>Výukové balíčky pro hydraulické systémy</vt:lpstr>
      <vt:lpstr>Výukové balíčky pro hydraulické systémy</vt:lpstr>
      <vt:lpstr>Výukové balíčky pro hydraulické systémy</vt:lpstr>
      <vt:lpstr>Výukové balíčky pro hydraulické systémy</vt:lpstr>
      <vt:lpstr>Výukové balíčky pro hydraulické systémy</vt:lpstr>
      <vt:lpstr>Výukový systém “Mobilní Hydraulika” </vt:lpstr>
      <vt:lpstr>Mobilní Hydraulika – Tržní Potenciál</vt:lpstr>
      <vt:lpstr>Vzdělávání v mobilní hydraulice</vt:lpstr>
      <vt:lpstr>Vzdělávací Segmenty</vt:lpstr>
      <vt:lpstr>Co je to „Mobilní Hydraulika“?</vt:lpstr>
      <vt:lpstr>Jaké jsou výhody výukových systémů pro mobilní hydrauliku? </vt:lpstr>
      <vt:lpstr>Mobile Hydraulic Training Packages</vt:lpstr>
      <vt:lpstr>Mobilní hydrulika – TP 801 „Pracovní hydraulika I“ Basic Level (1)</vt:lpstr>
      <vt:lpstr>Mobilní hydraulika – TP 802 „Hydrostatické řízení“ Advanced Level</vt:lpstr>
      <vt:lpstr>Mobilní hydraulika – TP 803 „Pracovní hydraulika II“ Advanced Level</vt:lpstr>
      <vt:lpstr>Mobilní hydraulika – TP 800 Učebnice</vt:lpstr>
      <vt:lpstr>Mobilní hydraulika – TP 810 „Měření &amp; Diagnostika“ </vt:lpstr>
      <vt:lpstr>Snímek 45</vt:lpstr>
      <vt:lpstr>Snímek 46</vt:lpstr>
      <vt:lpstr>Train the Trainer – August 2010 (10 participants)</vt:lpstr>
      <vt:lpstr>Výukové balíčky pro elektrické/elektronické  systémy</vt:lpstr>
      <vt:lpstr>Výukové balíčky pro automatizační technologie/PLC</vt:lpstr>
      <vt:lpstr>Robotino</vt:lpstr>
      <vt:lpstr>Tec2Screen</vt:lpstr>
      <vt:lpstr>Aplikace</vt:lpstr>
      <vt:lpstr>Snímek 53</vt:lpstr>
      <vt:lpstr>Snímek 54</vt:lpstr>
      <vt:lpstr>Snímek 55</vt:lpstr>
      <vt:lpstr>Snímek 56</vt:lpstr>
      <vt:lpstr>Festo Didaktik</vt:lpstr>
      <vt:lpstr>Snímek 58</vt:lpstr>
      <vt:lpstr>Snímek 59</vt:lpstr>
      <vt:lpstr>Bionická řešení</vt:lpstr>
      <vt:lpstr>Principy vývoje biomechatroniky</vt:lpstr>
      <vt:lpstr>Snímek 62</vt:lpstr>
    </vt:vector>
  </TitlesOfParts>
  <Company>Festo AG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lenj</dc:creator>
  <cp:lastModifiedBy>cz0ph</cp:lastModifiedBy>
  <cp:revision>484</cp:revision>
  <cp:lastPrinted>2013-10-22T15:13:12Z</cp:lastPrinted>
  <dcterms:created xsi:type="dcterms:W3CDTF">2013-09-12T11:05:48Z</dcterms:created>
  <dcterms:modified xsi:type="dcterms:W3CDTF">2014-12-02T15:03:55Z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Dept">
    <vt:lpwstr>SG-MCS</vt:lpwstr>
  </property>
  <property fmtid="{D5CDD505-2E9C-101B-9397-08002B2CF9AE}" pid="3" name="AuthorName">
    <vt:lpwstr>Endrijaitis, Lisa</vt:lpwstr>
  </property>
  <property fmtid="{D5CDD505-2E9C-101B-9397-08002B2CF9AE}" pid="4" name="AuthorSign">
    <vt:lpwstr>lenj</vt:lpwstr>
  </property>
  <property fmtid="{D5CDD505-2E9C-101B-9397-08002B2CF9AE}" pid="5" name="Created">
    <vt:lpwstr/>
  </property>
  <property fmtid="{D5CDD505-2E9C-101B-9397-08002B2CF9AE}" pid="6" name="FooterLanguage">
    <vt:lpwstr>de</vt:lpwstr>
  </property>
  <property fmtid="{D5CDD505-2E9C-101B-9397-08002B2CF9AE}" pid="7" name="Modified">
    <vt:lpwstr/>
  </property>
  <property fmtid="{D5CDD505-2E9C-101B-9397-08002B2CF9AE}" pid="8" name="ModifiedBySign">
    <vt:lpwstr/>
  </property>
  <property fmtid="{D5CDD505-2E9C-101B-9397-08002B2CF9AE}" pid="9" name="NXPowerLiteLastOptimized">
    <vt:lpwstr>2132165</vt:lpwstr>
  </property>
  <property fmtid="{D5CDD505-2E9C-101B-9397-08002B2CF9AE}" pid="10" name="NXPowerLiteSettings">
    <vt:lpwstr>F7000400038000</vt:lpwstr>
  </property>
  <property fmtid="{D5CDD505-2E9C-101B-9397-08002B2CF9AE}" pid="11" name="NXPowerLiteVersion">
    <vt:lpwstr>D6.1.2</vt:lpwstr>
  </property>
  <property fmtid="{D5CDD505-2E9C-101B-9397-08002B2CF9AE}" pid="12" name="Security">
    <vt:lpwstr>0</vt:lpwstr>
  </property>
  <property fmtid="{D5CDD505-2E9C-101B-9397-08002B2CF9AE}" pid="13" name="SlideNumbers">
    <vt:lpwstr>True</vt:lpwstr>
  </property>
  <property fmtid="{D5CDD505-2E9C-101B-9397-08002B2CF9AE}" pid="14" name="Status">
    <vt:lpwstr>0</vt:lpwstr>
  </property>
  <property fmtid="{D5CDD505-2E9C-101B-9397-08002B2CF9AE}" pid="15" name="Title">
    <vt:lpwstr>Vertriebspräsentation</vt:lpwstr>
  </property>
</Properties>
</file>