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2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3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4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Override5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Override6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Override7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8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Override9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Override10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11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Override12.xml" ContentType="application/vnd.openxmlformats-officedocument.themeOverr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Override13.xml" ContentType="application/vnd.openxmlformats-officedocument.themeOverr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Override14.xml" ContentType="application/vnd.openxmlformats-officedocument.themeOverr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15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0" r:id="rId2"/>
    <p:sldId id="256" r:id="rId3"/>
    <p:sldId id="294" r:id="rId4"/>
    <p:sldId id="303" r:id="rId5"/>
    <p:sldId id="295" r:id="rId6"/>
    <p:sldId id="296" r:id="rId7"/>
    <p:sldId id="297" r:id="rId8"/>
    <p:sldId id="302" r:id="rId9"/>
    <p:sldId id="298" r:id="rId10"/>
    <p:sldId id="260" r:id="rId11"/>
    <p:sldId id="299" r:id="rId12"/>
    <p:sldId id="300" r:id="rId13"/>
    <p:sldId id="301" r:id="rId14"/>
    <p:sldId id="263" r:id="rId15"/>
    <p:sldId id="291" r:id="rId16"/>
  </p:sldIdLst>
  <p:sldSz cx="8534400" cy="6172200"/>
  <p:notesSz cx="6858000" cy="9144000"/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61"/>
    <a:srgbClr val="5A7C91"/>
    <a:srgbClr val="B9CDD9"/>
    <a:srgbClr val="8BA8BB"/>
    <a:srgbClr val="DF0024"/>
    <a:srgbClr val="819EB1"/>
    <a:srgbClr val="CFDDE7"/>
    <a:srgbClr val="FFFFFF"/>
    <a:srgbClr val="96969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 autoAdjust="0"/>
    <p:restoredTop sz="94660"/>
  </p:normalViewPr>
  <p:slideViewPr>
    <p:cSldViewPr>
      <p:cViewPr>
        <p:scale>
          <a:sx n="51" d="100"/>
          <a:sy n="51" d="100"/>
        </p:scale>
        <p:origin x="-1248" y="6"/>
      </p:cViewPr>
      <p:guideLst>
        <p:guide orient="horz" pos="674"/>
        <p:guide orient="horz" pos="3146"/>
        <p:guide orient="horz" pos="3417"/>
        <p:guide orient="horz" pos="567"/>
        <p:guide orient="horz" pos="1274"/>
        <p:guide orient="horz" pos="878"/>
        <p:guide orient="horz" pos="1113"/>
        <p:guide orient="horz" pos="1041"/>
        <p:guide pos="2836"/>
        <p:guide pos="2733"/>
        <p:guide pos="352"/>
        <p:guide pos="5230"/>
        <p:guide pos="24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C65BF44-24E3-4B18-87EE-7E56EA442D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59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685800"/>
            <a:ext cx="47402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75A54D-7BA9-4CD0-8941-9148D9F371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36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E2AB0D-940C-4168-8352-5F351BD9074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</a:ln>
          <a:effectLst/>
        </p:spPr>
        <p:txBody>
          <a:bodyPr lIns="0" tIns="0" rIns="0" bIns="0"/>
          <a:lstStyle/>
          <a:p>
            <a:pPr eaLnBrk="0" hangingPunct="0"/>
            <a:endParaRPr lang="cs-CZ">
              <a:solidFill>
                <a:srgbClr val="819EB1"/>
              </a:solidFill>
            </a:endParaRPr>
          </a:p>
        </p:txBody>
      </p:sp>
      <p:cxnSp>
        <p:nvCxnSpPr>
          <p:cNvPr id="5" name="Gerade Verbindung 10"/>
          <p:cNvCxnSpPr>
            <a:cxnSpLocks/>
          </p:cNvCxnSpPr>
          <p:nvPr userDrawn="1">
            <p:custDataLst>
              <p:tags r:id="rId2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6" name="Gerade Verbindung 11"/>
          <p:cNvCxnSpPr>
            <a:cxnSpLocks/>
          </p:cNvCxnSpPr>
          <p:nvPr userDrawn="1">
            <p:custDataLst>
              <p:tags r:id="rId3"/>
            </p:custDataLst>
          </p:nvPr>
        </p:nvCxnSpPr>
        <p:spPr bwMode="auto">
          <a:xfrm>
            <a:off x="0" y="5534025"/>
            <a:ext cx="8529638" cy="0"/>
          </a:xfrm>
          <a:prstGeom prst="line">
            <a:avLst/>
          </a:prstGeom>
          <a:noFill/>
          <a:ln w="12700" algn="ctr">
            <a:solidFill>
              <a:srgbClr val="CFDDE7"/>
            </a:solidFill>
            <a:round/>
            <a:headEnd/>
            <a:tailEnd/>
          </a:ln>
        </p:spPr>
      </p:cxnSp>
      <p:pic>
        <p:nvPicPr>
          <p:cNvPr id="7" name="Grafik 12" descr="LOGOREXCOL01.jp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3125" y="5626100"/>
            <a:ext cx="1079500" cy="4397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9763" y="1917700"/>
            <a:ext cx="7254875" cy="1322388"/>
          </a:xfrm>
        </p:spPr>
        <p:txBody>
          <a:bodyPr/>
          <a:lstStyle>
            <a:lvl1pPr algn="l" defTabSz="839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>
                <a:latin typeface="Bosch Office San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9525" y="3497263"/>
            <a:ext cx="5975350" cy="1577975"/>
          </a:xfrm>
        </p:spPr>
        <p:txBody>
          <a:bodyPr/>
          <a:lstStyle>
            <a:lvl1pPr marL="0" indent="0" algn="ctr" defTabSz="839788" rtl="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defRPr sz="20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8F0CA84-A7D4-429C-A4B6-3D700B9B31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733800" cy="3962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572000" y="1676400"/>
            <a:ext cx="3733800" cy="39624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05366-3F61-4B1B-9FE8-7949674A45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BD0B2-3306-4918-85FB-9E3E475E82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heme" Target="../theme/theme1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/>
            <a:endParaRPr lang="cs-CZ" noProof="1">
              <a:solidFill>
                <a:srgbClr val="819EB1"/>
              </a:solidFill>
            </a:endParaRPr>
          </a:p>
        </p:txBody>
      </p:sp>
      <p:cxnSp>
        <p:nvCxnSpPr>
          <p:cNvPr id="1027" name="Gerade Verbindung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/>
            <a:tailEnd/>
          </a:ln>
        </p:spPr>
      </p:cxnSp>
      <p:sp>
        <p:nvSpPr>
          <p:cNvPr id="1044" name="Rectangle 20"/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500">
                <a:solidFill>
                  <a:srgbClr val="819EB1"/>
                </a:solidFill>
              </a:defRPr>
            </a:lvl1pPr>
          </a:lstStyle>
          <a:p>
            <a:fld id="{9A8E076F-730D-4368-BDD6-EC13BF68A17E}" type="slidenum">
              <a:rPr lang="cs-CZ"/>
              <a:pPr/>
              <a:t>‹#›</a:t>
            </a:fld>
            <a:endParaRPr lang="cs-CZ"/>
          </a:p>
        </p:txBody>
      </p:sp>
      <p:cxnSp>
        <p:nvCxnSpPr>
          <p:cNvPr id="1029" name="Gerade Verbindung 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0" y="5534025"/>
            <a:ext cx="8529638" cy="0"/>
          </a:xfrm>
          <a:prstGeom prst="line">
            <a:avLst/>
          </a:prstGeom>
          <a:noFill/>
          <a:ln w="12700" algn="ctr">
            <a:solidFill>
              <a:srgbClr val="CFDDE7"/>
            </a:solidFill>
            <a:round/>
            <a:headEnd/>
            <a:tailEnd/>
          </a:ln>
        </p:spPr>
      </p:cxnSp>
      <p:pic>
        <p:nvPicPr>
          <p:cNvPr id="1030" name="Grafik 8" descr="LOGOREXCOL01.jpg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3125" y="5626100"/>
            <a:ext cx="1079500" cy="4397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31" name="Rectangle 18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685800" y="965200"/>
            <a:ext cx="7620000" cy="711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685800" y="1676400"/>
            <a:ext cx="7620000" cy="396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6" r:id="rId4"/>
  </p:sldLayoutIdLst>
  <p:hf hdr="0" ftr="0" dt="0"/>
  <p:txStyles>
    <p:titleStyle>
      <a:lvl1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/>
          <a:ea typeface="+mj-ea"/>
          <a:cs typeface="+mj-cs"/>
        </a:defRPr>
      </a:lvl1pPr>
      <a:lvl2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2pPr>
      <a:lvl3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3pPr>
      <a:lvl4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4pPr>
      <a:lvl5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5pPr>
      <a:lvl6pPr marL="4572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6pPr>
      <a:lvl7pPr marL="9144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7pPr>
      <a:lvl8pPr marL="13716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8pPr>
      <a:lvl9pPr marL="18288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9pPr>
    </p:titleStyle>
    <p:bodyStyle>
      <a:lvl1pPr marL="304800" indent="-3048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Bosch Office Sans"/>
        </a:defRPr>
      </a:lvl2pPr>
      <a:lvl3pPr marL="9144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>
          <a:solidFill>
            <a:schemeClr val="tx1"/>
          </a:solidFill>
          <a:latin typeface="Bosch Office Sans"/>
        </a:defRPr>
      </a:lvl3pPr>
      <a:lvl4pPr marL="12192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>
          <a:solidFill>
            <a:schemeClr val="tx1"/>
          </a:solidFill>
          <a:latin typeface="Bosch Office Sans"/>
        </a:defRPr>
      </a:lvl4pPr>
      <a:lvl5pPr marL="15240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>
          <a:solidFill>
            <a:schemeClr val="tx1"/>
          </a:solidFill>
          <a:latin typeface="Bosch Office Sans"/>
        </a:defRPr>
      </a:lvl5pPr>
      <a:lvl6pPr marL="24638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6pPr>
      <a:lvl7pPr marL="29210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7pPr>
      <a:lvl8pPr marL="33782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8pPr>
      <a:lvl9pPr marL="38354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14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3.png"/><Relationship Id="rId2" Type="http://schemas.openxmlformats.org/officeDocument/2006/relationships/tags" Target="../tags/tag60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64.xml"/><Relationship Id="rId11" Type="http://schemas.openxmlformats.org/officeDocument/2006/relationships/image" Target="../media/image12.png"/><Relationship Id="rId5" Type="http://schemas.openxmlformats.org/officeDocument/2006/relationships/tags" Target="../tags/tag6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79.xml"/><Relationship Id="rId11" Type="http://schemas.openxmlformats.org/officeDocument/2006/relationships/image" Target="../media/image16.png"/><Relationship Id="rId5" Type="http://schemas.openxmlformats.org/officeDocument/2006/relationships/tags" Target="../tags/tag78.xml"/><Relationship Id="rId10" Type="http://schemas.openxmlformats.org/officeDocument/2006/relationships/image" Target="../media/image15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86.xml"/><Relationship Id="rId11" Type="http://schemas.openxmlformats.org/officeDocument/2006/relationships/image" Target="../media/image18.png"/><Relationship Id="rId5" Type="http://schemas.openxmlformats.org/officeDocument/2006/relationships/tags" Target="../tags/tag85.xml"/><Relationship Id="rId10" Type="http://schemas.openxmlformats.org/officeDocument/2006/relationships/image" Target="../media/image17.png"/><Relationship Id="rId4" Type="http://schemas.openxmlformats.org/officeDocument/2006/relationships/tags" Target="../tags/tag84.xml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10.png"/><Relationship Id="rId4" Type="http://schemas.openxmlformats.org/officeDocument/2006/relationships/tags" Target="../tags/tag5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EXTITLE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8637"/>
            <a:ext cx="8534400" cy="5000625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4099" name="Rechteck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pic>
        <p:nvPicPr>
          <p:cNvPr id="4098" name="Grafik 6" descr="ASO2943_01p_PPT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r="548"/>
          <a:stretch>
            <a:fillRect/>
          </a:stretch>
        </p:blipFill>
        <p:spPr bwMode="auto">
          <a:xfrm>
            <a:off x="0" y="522287"/>
            <a:ext cx="8534401" cy="50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feld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defTabSz="839788"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Bosch Rexroth. The Drive &amp; Control Company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4102" name="Titel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457200" y="4246563"/>
            <a:ext cx="6765925" cy="1152525"/>
          </a:xfrm>
          <a:solidFill>
            <a:srgbClr val="FFFFFF"/>
          </a:solidFill>
        </p:spPr>
        <p:txBody>
          <a:bodyPr lIns="76200" tIns="12700" rIns="76200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cs-CZ" sz="2700" b="0" dirty="0" smtClean="0">
                <a:latin typeface="Bosch Office Sans" pitchFamily="34" charset="0"/>
              </a:rPr>
              <a:t>Inovace výrobků BoschRexroth</a:t>
            </a:r>
            <a:br>
              <a:rPr lang="cs-CZ" sz="2700" b="0" dirty="0" smtClean="0">
                <a:latin typeface="Bosch Office Sans" pitchFamily="34" charset="0"/>
              </a:rPr>
            </a:br>
            <a:r>
              <a:rPr lang="en-US" sz="2700" b="0" dirty="0" smtClean="0">
                <a:latin typeface="Bosch Office Sans" pitchFamily="34" charset="0"/>
              </a:rPr>
              <a:t> </a:t>
            </a:r>
            <a:r>
              <a:rPr lang="cs-CZ" sz="2700" b="0" dirty="0" smtClean="0">
                <a:latin typeface="Bosch Office Sans" pitchFamily="34" charset="0"/>
              </a:rPr>
              <a:t>v roce </a:t>
            </a:r>
            <a:r>
              <a:rPr lang="en-US" sz="2700" b="0" dirty="0" smtClean="0">
                <a:latin typeface="Bosch Office Sans" pitchFamily="34" charset="0"/>
              </a:rPr>
              <a:t>2013</a:t>
            </a:r>
            <a:r>
              <a:rPr lang="cs-CZ" sz="2700" b="0" dirty="0" smtClean="0">
                <a:latin typeface="Bosch Office Sans" pitchFamily="34" charset="0"/>
              </a:rPr>
              <a:t> – 2014</a:t>
            </a:r>
            <a:br>
              <a:rPr lang="cs-CZ" sz="2700" b="0" dirty="0" smtClean="0">
                <a:latin typeface="Bosch Office Sans" pitchFamily="34" charset="0"/>
              </a:rPr>
            </a:br>
            <a:endParaRPr lang="en-US" sz="2700" b="0" dirty="0" smtClean="0">
              <a:latin typeface="Bosch Office Sans" pitchFamily="3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2AB0D-940C-4168-8352-5F351BD9074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218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9219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220" name="Titel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4963" y="709836"/>
            <a:ext cx="8199437" cy="533400"/>
          </a:xfrm>
        </p:spPr>
        <p:txBody>
          <a:bodyPr tIns="12700"/>
          <a:lstStyle/>
          <a:p>
            <a:pPr>
              <a:lnSpc>
                <a:spcPct val="111000"/>
              </a:lnSpc>
              <a:defRPr/>
            </a:pPr>
            <a:r>
              <a:rPr lang="en-GB" sz="2400" dirty="0" smtClean="0"/>
              <a:t>DBETA</a:t>
            </a:r>
            <a:r>
              <a:rPr lang="cs-CZ" sz="2400" dirty="0" smtClean="0"/>
              <a:t> - tlakový ventil s integrovaným snímačem tlaku</a:t>
            </a:r>
            <a:endParaRPr lang="cs-CZ" dirty="0" smtClean="0"/>
          </a:p>
        </p:txBody>
      </p:sp>
      <p:sp>
        <p:nvSpPr>
          <p:cNvPr id="9221" name="Textplatzhalter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907160" y="1393912"/>
            <a:ext cx="4032250" cy="2052228"/>
          </a:xfrm>
        </p:spPr>
        <p:txBody>
          <a:bodyPr tIns="63500"/>
          <a:lstStyle/>
          <a:p>
            <a:r>
              <a:rPr lang="cs-CZ" sz="1500" dirty="0" smtClean="0">
                <a:latin typeface="Bosch Office Sans" pitchFamily="34" charset="0"/>
              </a:rPr>
              <a:t>Pro aplikace do 500 bar</a:t>
            </a:r>
          </a:p>
          <a:p>
            <a:r>
              <a:rPr lang="cs-CZ" sz="1500" dirty="0" smtClean="0">
                <a:latin typeface="Bosch Office Sans" pitchFamily="34" charset="0"/>
              </a:rPr>
              <a:t>Jednoduchá aplikace</a:t>
            </a:r>
            <a:r>
              <a:rPr lang="en-US" sz="1500" dirty="0" smtClean="0">
                <a:latin typeface="Bosch Office Sans" pitchFamily="34" charset="0"/>
              </a:rPr>
              <a:t>: </a:t>
            </a:r>
            <a:r>
              <a:rPr lang="cs-CZ" sz="1500" dirty="0" smtClean="0">
                <a:latin typeface="Bosch Office Sans" pitchFamily="34" charset="0"/>
              </a:rPr>
              <a:t> Integrovaná elektronika s vestavěným snímačem tlaku</a:t>
            </a:r>
          </a:p>
          <a:p>
            <a:r>
              <a:rPr lang="cs-CZ" sz="1500" dirty="0" smtClean="0">
                <a:latin typeface="Bosch Office Sans" pitchFamily="34" charset="0"/>
              </a:rPr>
              <a:t>Rychlé uvedení do provozu bez potřeby parametrizačního software</a:t>
            </a:r>
            <a:endParaRPr lang="en-GB" sz="1500" dirty="0" smtClean="0">
              <a:latin typeface="Bosch Office Sans" pitchFamily="34" charset="0"/>
            </a:endParaRPr>
          </a:p>
        </p:txBody>
      </p:sp>
      <p:pic>
        <p:nvPicPr>
          <p:cNvPr id="9222" name="Picture 2" descr="M:\060_Prog_Mgmt\21_Prog_Mngt\01_WZM_automotive\Naetscher_diverses\Neuheitenbroschuere\ppt\INNOVATIONEN_2013_Bilder fuer PPT\DBETA_RGB_18x15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776" y="1249896"/>
            <a:ext cx="2828925" cy="23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808" y="3626160"/>
            <a:ext cx="2016224" cy="16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31195" y="3122103"/>
            <a:ext cx="3016694" cy="22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9219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</a:t>
            </a:r>
            <a:r>
              <a:rPr lang="cs-CZ" b="1" dirty="0" smtClean="0">
                <a:solidFill>
                  <a:srgbClr val="FFFFFF"/>
                </a:solidFill>
              </a:rPr>
              <a:t>-2014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9220" name="Titel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4963" y="709836"/>
            <a:ext cx="8199437" cy="533400"/>
          </a:xfrm>
        </p:spPr>
        <p:txBody>
          <a:bodyPr tIns="12700"/>
          <a:lstStyle/>
          <a:p>
            <a:pPr>
              <a:lnSpc>
                <a:spcPct val="111000"/>
              </a:lnSpc>
              <a:defRPr/>
            </a:pPr>
            <a:r>
              <a:rPr lang="en-GB" sz="2400" dirty="0" smtClean="0"/>
              <a:t>DBETA</a:t>
            </a:r>
            <a:r>
              <a:rPr lang="cs-CZ" sz="2400" dirty="0" smtClean="0"/>
              <a:t> - tlakový ventil s integrovaným snímačem tlaku a        		integrovanou elektronikou</a:t>
            </a:r>
            <a:endParaRPr lang="cs-CZ" dirty="0" smtClean="0"/>
          </a:p>
        </p:txBody>
      </p:sp>
      <p:sp>
        <p:nvSpPr>
          <p:cNvPr id="11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34963" y="3230116"/>
            <a:ext cx="8199437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DBET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 - tlakový ventil s integrovanou elektronikou</a:t>
            </a:r>
            <a:endParaRPr kumimoji="0" lang="cs-CZ" sz="2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sp>
        <p:nvSpPr>
          <p:cNvPr id="13" name="Textplatzhalter 2_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486780" y="3806180"/>
            <a:ext cx="5076564" cy="154817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lvl="0" indent="-304800" defTabSz="839788" eaLnBrk="0" hangingPunct="0">
              <a:lnSpc>
                <a:spcPct val="11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kumimoji="0" lang="cs-CZ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Hysterese: </a:t>
            </a:r>
            <a:r>
              <a:rPr lang="en-GB" sz="1600" dirty="0"/>
              <a:t>&lt; </a:t>
            </a:r>
            <a:r>
              <a:rPr lang="en-GB" sz="1600" dirty="0" smtClean="0"/>
              <a:t>4</a:t>
            </a:r>
            <a:r>
              <a:rPr lang="cs-CZ" sz="1600" dirty="0" smtClean="0"/>
              <a:t>% </a:t>
            </a:r>
            <a:r>
              <a:rPr lang="cs-CZ" sz="1500" kern="0" dirty="0"/>
              <a:t>z maximálního rozsahu</a:t>
            </a:r>
            <a:endParaRPr kumimoji="0" lang="cs-CZ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304800" lvl="0" indent="-304800" defTabSz="839788" eaLnBrk="0" hangingPunct="0">
              <a:lnSpc>
                <a:spcPct val="11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kumimoji="0" lang="cs-CZ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Citlivost: </a:t>
            </a:r>
            <a:r>
              <a:rPr lang="en-GB" sz="1400" dirty="0" smtClean="0"/>
              <a:t>&lt; </a:t>
            </a:r>
            <a:r>
              <a:rPr lang="cs-CZ" sz="1400" dirty="0" smtClean="0"/>
              <a:t>0,5% </a:t>
            </a:r>
          </a:p>
          <a:p>
            <a:pPr marL="304800" lvl="0" indent="-304800" defTabSz="839788" eaLnBrk="0" hangingPunct="0">
              <a:lnSpc>
                <a:spcPct val="11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cs-CZ" sz="1500" kern="0" noProof="0" dirty="0" smtClean="0">
                <a:cs typeface="+mn-cs"/>
              </a:rPr>
              <a:t>Linearita: +/-3%</a:t>
            </a:r>
            <a:endParaRPr kumimoji="0" lang="cs-CZ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Rychlost reakce</a:t>
            </a:r>
            <a:r>
              <a:rPr kumimoji="0" lang="cs-CZ" sz="1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0-100%, </a:t>
            </a:r>
            <a:r>
              <a:rPr kumimoji="0" lang="cs-CZ" sz="15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100</a:t>
            </a:r>
            <a:r>
              <a:rPr kumimoji="0" lang="cs-CZ" sz="1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%-0</a:t>
            </a:r>
            <a:r>
              <a:rPr kumimoji="0" lang="cs-CZ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: 80 ms</a:t>
            </a: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558788" y="1681944"/>
            <a:ext cx="7620000" cy="1512168"/>
          </a:xfrm>
        </p:spPr>
        <p:txBody>
          <a:bodyPr/>
          <a:lstStyle/>
          <a:p>
            <a:pPr lvl="0"/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Hysterese: </a:t>
            </a:r>
            <a:r>
              <a:rPr lang="en-GB" dirty="0" smtClean="0"/>
              <a:t>&lt; </a:t>
            </a:r>
            <a:r>
              <a:rPr lang="cs-CZ" dirty="0" smtClean="0"/>
              <a:t>1% </a:t>
            </a:r>
            <a:r>
              <a:rPr lang="cs-CZ" kern="0" dirty="0" smtClean="0"/>
              <a:t>z maximálního rozsahu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lvl="0"/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Citlivost: </a:t>
            </a:r>
            <a:r>
              <a:rPr lang="en-GB" sz="1600" dirty="0" smtClean="0"/>
              <a:t>&lt; </a:t>
            </a:r>
            <a:r>
              <a:rPr lang="cs-CZ" sz="1600" dirty="0" smtClean="0"/>
              <a:t>0,25% </a:t>
            </a:r>
          </a:p>
          <a:p>
            <a:pPr lvl="0"/>
            <a:r>
              <a:rPr lang="cs-CZ" kern="0" noProof="0" dirty="0" smtClean="0">
                <a:cs typeface="+mn-cs"/>
              </a:rPr>
              <a:t>Linearita: +/-1%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cs-CZ" dirty="0" smtClean="0">
                <a:latin typeface="Bosch Office Sans" pitchFamily="34" charset="0"/>
              </a:rPr>
              <a:t>Rychlost regulace 0-100%, </a:t>
            </a:r>
            <a:r>
              <a:rPr lang="cs-CZ" dirty="0" err="1" smtClean="0">
                <a:latin typeface="Bosch Office Sans" pitchFamily="34" charset="0"/>
              </a:rPr>
              <a:t>100</a:t>
            </a:r>
            <a:r>
              <a:rPr lang="cs-CZ" dirty="0" smtClean="0">
                <a:latin typeface="Bosch Office Sans" pitchFamily="34" charset="0"/>
              </a:rPr>
              <a:t>%-0 : 165 ms</a:t>
            </a:r>
            <a:endParaRPr lang="en-GB" dirty="0" smtClean="0">
              <a:latin typeface="Bosch Office Sans" pitchFamily="34" charset="0"/>
            </a:endParaRPr>
          </a:p>
          <a:p>
            <a:endParaRPr lang="en-GB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2AB0D-940C-4168-8352-5F351BD90749}" type="slidenum">
              <a:rPr lang="de-DE" smtClean="0"/>
              <a:pPr/>
              <a:t>11</a:t>
            </a:fld>
            <a:endParaRPr lang="de-D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9219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</a:t>
            </a:r>
            <a:r>
              <a:rPr lang="cs-CZ" b="1" dirty="0" smtClean="0">
                <a:solidFill>
                  <a:srgbClr val="FFFFFF"/>
                </a:solidFill>
              </a:rPr>
              <a:t>-2014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9220" name="Titel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4963" y="709836"/>
            <a:ext cx="8199437" cy="533400"/>
          </a:xfrm>
        </p:spPr>
        <p:txBody>
          <a:bodyPr tIns="12700"/>
          <a:lstStyle/>
          <a:p>
            <a:pPr>
              <a:lnSpc>
                <a:spcPct val="111000"/>
              </a:lnSpc>
              <a:defRPr/>
            </a:pPr>
            <a:r>
              <a:rPr lang="en-GB" sz="2400" dirty="0" smtClean="0"/>
              <a:t>DBETA</a:t>
            </a:r>
            <a:r>
              <a:rPr lang="cs-CZ" sz="2400" dirty="0" smtClean="0"/>
              <a:t> - tlakový ventil s integrovaným snímačem tlaku a        		integrovanou elektronikou</a:t>
            </a:r>
            <a:endParaRPr lang="cs-CZ" dirty="0" smtClean="0"/>
          </a:p>
        </p:txBody>
      </p:sp>
      <p:sp>
        <p:nvSpPr>
          <p:cNvPr id="9221" name="Textplatzhalter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7111516" y="1645940"/>
            <a:ext cx="1260140" cy="972108"/>
          </a:xfrm>
        </p:spPr>
        <p:txBody>
          <a:bodyPr tIns="63500"/>
          <a:lstStyle/>
          <a:p>
            <a:endParaRPr lang="cs-CZ" sz="1500" dirty="0" smtClean="0">
              <a:latin typeface="Bosch Office Sans" pitchFamily="34" charset="0"/>
            </a:endParaRPr>
          </a:p>
          <a:p>
            <a:r>
              <a:rPr lang="cs-CZ" sz="1500" dirty="0" smtClean="0">
                <a:latin typeface="Bosch Office Sans" pitchFamily="34" charset="0"/>
              </a:rPr>
              <a:t>Jednoduchá aplikace</a:t>
            </a:r>
            <a:r>
              <a:rPr lang="en-US" sz="1500" dirty="0" smtClean="0">
                <a:latin typeface="Bosch Office Sans" pitchFamily="34" charset="0"/>
              </a:rPr>
              <a:t>: </a:t>
            </a:r>
            <a:r>
              <a:rPr lang="cs-CZ" sz="1500" dirty="0" smtClean="0">
                <a:latin typeface="Bosch Office Sans" pitchFamily="34" charset="0"/>
              </a:rPr>
              <a:t> Integrovaná elektronika s vestavěným snímačem tlaku</a:t>
            </a:r>
          </a:p>
          <a:p>
            <a:r>
              <a:rPr lang="cs-CZ" sz="1500" dirty="0" smtClean="0">
                <a:latin typeface="Bosch Office Sans" pitchFamily="34" charset="0"/>
              </a:rPr>
              <a:t>Rychlé uvedení do provozu bez potřeby parametrizačního software</a:t>
            </a:r>
            <a:endParaRPr lang="en-GB" sz="1500" dirty="0" smtClean="0">
              <a:latin typeface="Bosch Office Sans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756" y="1501924"/>
            <a:ext cx="3492388" cy="19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772" y="3554152"/>
            <a:ext cx="3413016" cy="19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2AB0D-940C-4168-8352-5F351BD90749}" type="slidenum">
              <a:rPr lang="de-DE" smtClean="0"/>
              <a:pPr/>
              <a:t>12</a:t>
            </a:fld>
            <a:endParaRPr lang="de-D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9219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</a:t>
            </a:r>
            <a:r>
              <a:rPr lang="cs-CZ" b="1" dirty="0" smtClean="0">
                <a:solidFill>
                  <a:srgbClr val="FFFFFF"/>
                </a:solidFill>
              </a:rPr>
              <a:t>-2014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9221" name="Textplatzhalt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111516" y="1645940"/>
            <a:ext cx="1260140" cy="972108"/>
          </a:xfrm>
        </p:spPr>
        <p:txBody>
          <a:bodyPr tIns="63500"/>
          <a:lstStyle/>
          <a:p>
            <a:r>
              <a:rPr lang="cs-CZ" sz="1500" dirty="0" err="1" smtClean="0">
                <a:solidFill>
                  <a:schemeClr val="bg1"/>
                </a:solidFill>
                <a:latin typeface="Bosch Office Sans" pitchFamily="34" charset="0"/>
              </a:rPr>
              <a:t>ff</a:t>
            </a:r>
            <a:endParaRPr lang="cs-CZ" sz="1500" dirty="0" smtClean="0">
              <a:solidFill>
                <a:schemeClr val="bg1"/>
              </a:solidFill>
              <a:latin typeface="Bosch Office Sans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764" y="1393912"/>
            <a:ext cx="345638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06760" y="925860"/>
            <a:ext cx="8227640" cy="711200"/>
          </a:xfrm>
        </p:spPr>
        <p:txBody>
          <a:bodyPr/>
          <a:lstStyle/>
          <a:p>
            <a:pPr lvl="0">
              <a:lnSpc>
                <a:spcPct val="111000"/>
              </a:lnSpc>
              <a:defRPr/>
            </a:pPr>
            <a:r>
              <a:rPr lang="en-GB" sz="2800" dirty="0" smtClean="0"/>
              <a:t>DBET</a:t>
            </a:r>
            <a:r>
              <a:rPr lang="cs-CZ" sz="2800" dirty="0" smtClean="0"/>
              <a:t> - tlakový ventil s integrovanou elektronikou</a:t>
            </a:r>
            <a:endParaRPr lang="cs-CZ" sz="320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772" y="3662164"/>
            <a:ext cx="34923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2AB0D-940C-4168-8352-5F351BD90749}" type="slidenum">
              <a:rPr lang="de-DE" smtClean="0"/>
              <a:pPr/>
              <a:t>13</a:t>
            </a:fld>
            <a:endParaRPr lang="de-D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2AB0D-940C-4168-8352-5F351BD9074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2290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12291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12292" name="Titel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315200" cy="533400"/>
          </a:xfrm>
        </p:spPr>
        <p:txBody>
          <a:bodyPr tIns="12700"/>
          <a:lstStyle/>
          <a:p>
            <a:r>
              <a:rPr lang="en-US" dirty="0" smtClean="0">
                <a:latin typeface="Bosch Office Sans" pitchFamily="34" charset="0"/>
              </a:rPr>
              <a:t>HPC: </a:t>
            </a:r>
            <a:r>
              <a:rPr lang="cs-CZ" dirty="0" smtClean="0">
                <a:latin typeface="Bosch Office Sans" pitchFamily="34" charset="0"/>
              </a:rPr>
              <a:t>Rychlý </a:t>
            </a:r>
            <a:r>
              <a:rPr lang="cs-CZ" dirty="0" err="1" smtClean="0">
                <a:latin typeface="Bosch Office Sans" pitchFamily="34" charset="0"/>
              </a:rPr>
              <a:t>servoválec</a:t>
            </a:r>
            <a:r>
              <a:rPr lang="cs-CZ" dirty="0" smtClean="0">
                <a:latin typeface="Bosch Office Sans" pitchFamily="34" charset="0"/>
              </a:rPr>
              <a:t> pro vývojové technologie</a:t>
            </a:r>
            <a:endParaRPr lang="en-GB" dirty="0" smtClean="0">
              <a:latin typeface="Bosch Office Sans" pitchFamily="34" charset="0"/>
            </a:endParaRPr>
          </a:p>
        </p:txBody>
      </p:sp>
      <p:sp>
        <p:nvSpPr>
          <p:cNvPr id="12293" name="Textplatzhalter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267200" y="1652588"/>
            <a:ext cx="3805238" cy="3773772"/>
          </a:xfrm>
        </p:spPr>
        <p:txBody>
          <a:bodyPr tIns="63500"/>
          <a:lstStyle/>
          <a:p>
            <a:r>
              <a:rPr lang="cs-CZ" sz="1500" dirty="0" smtClean="0">
                <a:latin typeface="Bosch Office Sans" pitchFamily="34" charset="0"/>
              </a:rPr>
              <a:t>Ideální pro vysoce dynamické systémy</a:t>
            </a:r>
            <a:r>
              <a:rPr lang="en-US" sz="1500" dirty="0" smtClean="0">
                <a:latin typeface="Bosch Office Sans" pitchFamily="34" charset="0"/>
              </a:rPr>
              <a:t>: </a:t>
            </a:r>
            <a:endParaRPr lang="cs-CZ" sz="1500" dirty="0" smtClean="0">
              <a:latin typeface="Bosch Office Sans" pitchFamily="34" charset="0"/>
            </a:endParaRPr>
          </a:p>
          <a:p>
            <a:r>
              <a:rPr lang="cs-CZ" sz="1500" dirty="0" smtClean="0">
                <a:latin typeface="Bosch Office Sans" pitchFamily="34" charset="0"/>
              </a:rPr>
              <a:t>-aktivní řízená osa s integrovaným senzorem polohy</a:t>
            </a:r>
          </a:p>
          <a:p>
            <a:r>
              <a:rPr lang="cs-CZ" sz="1500" dirty="0" smtClean="0">
                <a:latin typeface="Bosch Office Sans" pitchFamily="34" charset="0"/>
              </a:rPr>
              <a:t>Ideální pro frekvence do </a:t>
            </a:r>
            <a:r>
              <a:rPr lang="en-US" sz="1500" dirty="0" smtClean="0">
                <a:latin typeface="Bosch Office Sans" pitchFamily="34" charset="0"/>
              </a:rPr>
              <a:t>50 Hz</a:t>
            </a:r>
          </a:p>
          <a:p>
            <a:r>
              <a:rPr lang="cs-CZ" sz="1500" dirty="0" smtClean="0">
                <a:latin typeface="Bosch Office Sans" pitchFamily="34" charset="0"/>
              </a:rPr>
              <a:t>Systémy s krátkou dobou dodání – jsou použity modulární předpřipravené části </a:t>
            </a:r>
            <a:endParaRPr lang="en-US" sz="1500" dirty="0" smtClean="0">
              <a:latin typeface="Bosch Office Sans" pitchFamily="34" charset="0"/>
            </a:endParaRPr>
          </a:p>
          <a:p>
            <a:endParaRPr lang="cs-CZ" sz="1500" dirty="0" smtClean="0">
              <a:latin typeface="Bosch Office Sans" pitchFamily="34" charset="0"/>
            </a:endParaRPr>
          </a:p>
          <a:p>
            <a:pPr>
              <a:buNone/>
            </a:pPr>
            <a:endParaRPr lang="cs-CZ" sz="1500" dirty="0" smtClean="0">
              <a:latin typeface="Bosch Office Sans" pitchFamily="34" charset="0"/>
            </a:endParaRPr>
          </a:p>
        </p:txBody>
      </p:sp>
      <p:pic>
        <p:nvPicPr>
          <p:cNvPr id="12294" name="Picture 2" descr="M:\060_Prog_Mgmt\21_Prog_Mngt\01_WZM_automotive\Naetscher_diverses\Neuheitenbroschuere\ppt\INNOVATIONEN_2013_Bilder fuer PPT\HPC_RGB_21x7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749" y="1754188"/>
            <a:ext cx="3205163" cy="11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EXTITLE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8637"/>
            <a:ext cx="8534400" cy="5000625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7892" name="Rechteck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pic>
        <p:nvPicPr>
          <p:cNvPr id="37890" name="Grafik 6" descr="ASO2943_01p_PPT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r="548"/>
          <a:stretch>
            <a:fillRect/>
          </a:stretch>
        </p:blipFill>
        <p:spPr bwMode="auto">
          <a:xfrm>
            <a:off x="0" y="522287"/>
            <a:ext cx="8534401" cy="50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feld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defTabSz="839788"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Bosch Rexroth. The Drive &amp; Control Company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37895" name="Titel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522785" y="4058209"/>
            <a:ext cx="5976663" cy="684076"/>
          </a:xfrm>
          <a:solidFill>
            <a:srgbClr val="FFFFFF"/>
          </a:solidFill>
        </p:spPr>
        <p:txBody>
          <a:bodyPr lIns="76200" tIns="12700" rIns="76200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cs-CZ" sz="4000" b="0" dirty="0" smtClean="0">
                <a:latin typeface="Bosch Office Sans" pitchFamily="34" charset="0"/>
              </a:rPr>
              <a:t>Děkuji Vám za pozornost</a:t>
            </a:r>
            <a:r>
              <a:rPr lang="en-US" sz="4000" b="0" dirty="0" smtClean="0">
                <a:latin typeface="Bosch Office Sans" pitchFamily="34" charset="0"/>
              </a:rPr>
              <a:t>.</a:t>
            </a:r>
            <a:endParaRPr lang="de-DE" sz="4000" b="0" dirty="0" smtClean="0">
              <a:latin typeface="Bosch Office Sans" pitchFamily="3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Hydraulic</a:t>
            </a:r>
            <a:r>
              <a:rPr lang="cs-CZ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ké</a:t>
            </a:r>
            <a:r>
              <a:rPr lang="cs-CZ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ventily IAC -</a:t>
            </a:r>
          </a:p>
          <a:p>
            <a:pPr defTabSz="839788" eaLnBrk="0" hangingPunct="0">
              <a:lnSpc>
                <a:spcPct val="111000"/>
              </a:lnSpc>
              <a:defRPr/>
            </a:pPr>
            <a:r>
              <a:rPr lang="cs-CZ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ventily s integrovaným regulátorem pro řízení hydraulické osy</a:t>
            </a: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</a:t>
            </a: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784" y="1933972"/>
            <a:ext cx="67866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Hydraulic</a:t>
            </a:r>
            <a:r>
              <a:rPr lang="cs-CZ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ké</a:t>
            </a:r>
            <a:r>
              <a:rPr lang="cs-CZ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ventily IAC</a:t>
            </a:r>
          </a:p>
          <a:p>
            <a:endParaRPr lang="cs-CZ" dirty="0" smtClean="0"/>
          </a:p>
          <a:p>
            <a:r>
              <a:rPr lang="cs-CZ" smtClean="0"/>
              <a:t>Hlavní technické parametry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 smtClean="0"/>
              <a:t>-přímo řízené </a:t>
            </a:r>
            <a:r>
              <a:rPr lang="cs-CZ" dirty="0" err="1" smtClean="0"/>
              <a:t>high</a:t>
            </a:r>
            <a:r>
              <a:rPr lang="cs-CZ" dirty="0" smtClean="0"/>
              <a:t>-response ventily  </a:t>
            </a:r>
          </a:p>
          <a:p>
            <a:r>
              <a:rPr lang="cs-CZ" dirty="0" smtClean="0"/>
              <a:t>-velikosti NG 6 a 10</a:t>
            </a:r>
          </a:p>
          <a:p>
            <a:r>
              <a:rPr lang="cs-CZ" dirty="0" smtClean="0"/>
              <a:t>-maximální tlak 315 bar</a:t>
            </a:r>
          </a:p>
          <a:p>
            <a:r>
              <a:rPr lang="cs-CZ" dirty="0" smtClean="0"/>
              <a:t>-maximální průtok 100 l/min</a:t>
            </a:r>
          </a:p>
          <a:p>
            <a:r>
              <a:rPr lang="cs-CZ" dirty="0" smtClean="0"/>
              <a:t>-integrovaný programovatelný digitální regulátor pro řízení osy</a:t>
            </a:r>
          </a:p>
          <a:p>
            <a:r>
              <a:rPr lang="cs-CZ" dirty="0" smtClean="0"/>
              <a:t>-rozhraní(</a:t>
            </a:r>
            <a:r>
              <a:rPr lang="cs-CZ" dirty="0" err="1" smtClean="0"/>
              <a:t>sercos</a:t>
            </a:r>
            <a:r>
              <a:rPr lang="cs-CZ" dirty="0" smtClean="0"/>
              <a:t>, </a:t>
            </a:r>
            <a:r>
              <a:rPr lang="cs-CZ" dirty="0" err="1" smtClean="0"/>
              <a:t>EtherCAT</a:t>
            </a:r>
            <a:r>
              <a:rPr lang="cs-CZ" dirty="0" smtClean="0"/>
              <a:t>, </a:t>
            </a:r>
            <a:r>
              <a:rPr lang="cs-CZ" dirty="0" err="1" smtClean="0"/>
              <a:t>EtherNET</a:t>
            </a:r>
            <a:r>
              <a:rPr lang="cs-CZ" dirty="0" smtClean="0"/>
              <a:t>/IP, PROFINET RT, PROFIBUS)</a:t>
            </a:r>
          </a:p>
          <a:p>
            <a:r>
              <a:rPr lang="cs-CZ" dirty="0" smtClean="0"/>
              <a:t>-připojitelné signály:</a:t>
            </a:r>
          </a:p>
          <a:p>
            <a:pPr lvl="1"/>
            <a:r>
              <a:rPr lang="cs-CZ" dirty="0"/>
              <a:t>4</a:t>
            </a:r>
            <a:r>
              <a:rPr lang="cs-CZ" dirty="0" smtClean="0"/>
              <a:t>x </a:t>
            </a:r>
            <a:r>
              <a:rPr lang="cs-CZ" dirty="0" err="1" smtClean="0"/>
              <a:t>configurovatelné</a:t>
            </a:r>
            <a:r>
              <a:rPr lang="cs-CZ" dirty="0" smtClean="0"/>
              <a:t> analogové signály (tlak, síla, teplota…)</a:t>
            </a:r>
            <a:br>
              <a:rPr lang="cs-CZ" dirty="0" smtClean="0"/>
            </a:br>
            <a:r>
              <a:rPr lang="cs-CZ" dirty="0" smtClean="0"/>
              <a:t>10x I/O digitální signály</a:t>
            </a:r>
          </a:p>
          <a:p>
            <a:pPr lvl="1"/>
            <a:r>
              <a:rPr lang="cs-CZ" dirty="0" smtClean="0"/>
              <a:t>1x snímač polohy </a:t>
            </a:r>
            <a:r>
              <a:rPr lang="cs-CZ" dirty="0" err="1" smtClean="0"/>
              <a:t>servoválce</a:t>
            </a:r>
            <a:r>
              <a:rPr lang="cs-CZ" dirty="0" smtClean="0"/>
              <a:t> (SSI, </a:t>
            </a:r>
            <a:r>
              <a:rPr lang="cs-CZ" dirty="0" err="1" smtClean="0"/>
              <a:t>EnDat</a:t>
            </a:r>
            <a:r>
              <a:rPr lang="cs-CZ" dirty="0" smtClean="0"/>
              <a:t> 2.2 </a:t>
            </a:r>
            <a:r>
              <a:rPr lang="cs-CZ" dirty="0" err="1" smtClean="0"/>
              <a:t>or</a:t>
            </a:r>
            <a:r>
              <a:rPr lang="cs-CZ" dirty="0" smtClean="0"/>
              <a:t> 1Vss)</a:t>
            </a:r>
          </a:p>
          <a:p>
            <a:r>
              <a:rPr lang="cs-CZ" dirty="0" smtClean="0"/>
              <a:t>-předpřipravené PID regulátory polohy, síly, tlaku, polohy a síly</a:t>
            </a:r>
          </a:p>
          <a:p>
            <a:r>
              <a:rPr lang="cs-CZ" dirty="0" smtClean="0"/>
              <a:t>-integrované bezpečnostní funkce(až do kategorie 4/PL podle EN13849-1)</a:t>
            </a:r>
          </a:p>
          <a:p>
            <a:r>
              <a:rPr lang="cs-CZ" dirty="0" smtClean="0"/>
              <a:t>-regulační smyčka s rychlostí 1ms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3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en-GB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Hydraulic</a:t>
            </a:r>
            <a:r>
              <a:rPr lang="cs-CZ" sz="27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ké</a:t>
            </a:r>
            <a:r>
              <a:rPr lang="cs-CZ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ventily IAC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6860" y="1177888"/>
            <a:ext cx="5758851" cy="435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cs-CZ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Typické zapojení ventilu IAC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25860"/>
            <a:ext cx="8155632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5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cs-CZ" sz="24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Frekvenční charakteristika IAC ventilu NG6 - 30 l/min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800" y="1069876"/>
            <a:ext cx="6984776" cy="43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6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cs-CZ" sz="24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Frekvenční charakteristika IAC ventilu NG10 – 90l/min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760" y="1141884"/>
            <a:ext cx="7511917" cy="43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7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cs-CZ" sz="20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Frekvenční charakteristika </a:t>
            </a:r>
            <a:r>
              <a:rPr lang="cs-CZ" sz="2000" kern="0" dirty="0" err="1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servoventilu</a:t>
            </a:r>
            <a:r>
              <a:rPr lang="cs-CZ" sz="20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 s integrovanou elektronikou NG10 – 90l/min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796" y="1249896"/>
            <a:ext cx="5328592" cy="387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824" y="5066320"/>
            <a:ext cx="5314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8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x-none" sz="700" smtClean="0">
                <a:solidFill>
                  <a:srgbClr val="819EB1"/>
                </a:solidFill>
              </a:rPr>
              <a:t>2013-07-04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Innovations 2013-2014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r>
              <a:rPr lang="cs-CZ" sz="2700" kern="0" dirty="0" smtClean="0">
                <a:solidFill>
                  <a:srgbClr val="000000"/>
                </a:solidFill>
                <a:latin typeface="Bosch Office Sans"/>
                <a:ea typeface="+mj-ea"/>
                <a:cs typeface="+mj-cs"/>
              </a:rPr>
              <a:t>Programování a parametrizace IAC ventilů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defTabSz="839788" eaLnBrk="0" hangingPunct="0">
              <a:lnSpc>
                <a:spcPct val="111000"/>
              </a:lnSpc>
              <a:defRPr/>
            </a:pPr>
            <a:endParaRPr lang="cs-CZ" sz="2700" kern="0" dirty="0" smtClean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2904" y="1177888"/>
            <a:ext cx="4401480" cy="44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cs-CZ" smtClean="0"/>
              <a:pPr/>
              <a:t>9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LAYOUT" val="configREX00.xml"/>
  <p:tag name="CFG.CUSTOMERVERSION" val="9"/>
  <p:tag name="CONFIG" val="configREX00.xml"/>
  <p:tag name="CFG.VERSION" val="0"/>
  <p:tag name="CFG.LAYOUTID" val="Bosch Rexroth 4:3"/>
  <p:tag name="MAPNAME" val="Map1"/>
  <p:tag name="LICENSEKEY" val="46504b9e-b1c9-48ed-967f-a36de42ae84b"/>
  <p:tag name="ML_1" val="BR-AG_Lohr"/>
  <p:tag name="ML_2" val="REX.MCR"/>
  <p:tag name="ML_LAYOUT_RESOURCE" val="REX4_3.MCR"/>
  <p:tag name="FIELD.DATE.SUFFIX.CONTENT" val=" | "/>
  <p:tag name="FIELD.CONF.SUFFIX.CONTENT" val=" | "/>
  <p:tag name="FIELD.CONF.COMBOINDEX" val="0"/>
  <p:tag name="FIELD.REM_ABL.SUFFIX.CONTENT" val=" | "/>
  <p:tag name="FIELD.COPY.CONTENT" val="© Bosch Rexroth AG 2013. All rights reserved, also regarding any disposal, exploitation, reproduction, editing, distribution, as well as in the event of applications for industrial property rights."/>
  <p:tag name="FIELD.COPY.VALUE" val="© Bosch Rexroth AG 2013. All rights reserved, also regarding any disposal, exploitation, reproduction, editing, distribution, as well as in the event of applications for industrial property rights."/>
  <p:tag name="FIELD.COPY.COMBOINDEX" val="0"/>
  <p:tag name="FIELD.DPT.SUFFIX.CONTENT" val=" | "/>
  <p:tag name="FIELD.BGROUP.SUFFIX.CONTENT" val=" | "/>
  <p:tag name="FIELD.BGROUP.COMBOINDEX" val="0"/>
  <p:tag name="FIELDS.INITIALIZED" val="1"/>
  <p:tag name="FIELD.DATE.COMBOINDEX" val="-2"/>
  <p:tag name="FIELD.REM_ABL.COMBOINDEX" val="-2"/>
  <p:tag name="FIELD.CHAPTER.CONTENT" val="Innovations 2013"/>
  <p:tag name="FIELD.CHAPTER.VALUE" val="Innovations 2013"/>
  <p:tag name="FIELD.CHAPTER.COMBOINDEX" val="-2"/>
  <p:tag name="FIELD.DPT.CONTENT" val="DC-IA/MKT21 S.Nätscher"/>
  <p:tag name="FIELD.DPT.VALUE" val="DC-IA/MKT21 S.Nätscher | 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FIELD.DATE.CONTENT" val="2013-07-04"/>
  <p:tag name="FIELD.DATE.VALUE" val="2013-07-04 | "/>
  <p:tag name="ML_UFSOK" val="e35de1de2de3de4de5de6de7de8de9e10e11e12e13e14e15e16e17e18e19e20e21e22e23e24e25e26e27e28e29e30e31e32e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SHAPESETGROUPCLASSNAME" val="ShapeSetGroup1"/>
  <p:tag name="SHAPESETCLASSNAME" val="Title3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GRAFIK 4_SHAPECLASSPROTECTIONTYPE" val="0"/>
  <p:tag name="TITEL 1_SHAPECLASSPROTECTIONTYPE" val="0"/>
  <p:tag name="RECHTECK 6_SHAPECLASSPROTECTIONTYPE" val="63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CONFIG" val="configREX00.xml"/>
  <p:tag name="TEXTFELD 5_SHAPECLASSPROTECTIONTYPE" val="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opyrightline"/>
  <p:tag name="SHAPECLASSPROTECTIONTYPE" val="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hapterbox"/>
  <p:tag name="SHAPECLASSPROTECTIONTYPE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PROTECTIONTYPE" val="15"/>
  <p:tag name="COLORS" val="TitleBoxColor;TitleBoxColor;-2;-2;TitleBoxColor;-2"/>
  <p:tag name="SHAPECLASSNAME" val="Heade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TitleBoxOnMaster2"/>
  <p:tag name="SHAPECLASSPROTECTIONTYPE" val="0"/>
  <p:tag name="COLORS" val="SlideColor;SlideColor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PLATZHALTER 2_SHAPECLASSPROTECTIONTYPE" val="0"/>
  <p:tag name="TITEL 1_SHAPECLASSPROTECTIONTYPE" val="0"/>
  <p:tag name="RECHTECK 5_SHAPECLASSPROTECTIONTYPE" val="63"/>
  <p:tag name="ML_LAYOUT_RESOURCE" val="REX4_3.MCR"/>
  <p:tag name="FIELDS.INITIALIZED" val="1"/>
  <p:tag name="CONFIG" val="configREX00.xml"/>
  <p:tag name="TEXTFELD 4_SHAPECLASSPROTECTIONTYPE" val="2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PLATZHALTER 2_SHAPECLASSPROTECTIONTYPE" val="0"/>
  <p:tag name="TITEL 1_SHAPECLASSPROTECTIONTYPE" val="0"/>
  <p:tag name="RECHTECK 5_SHAPECLASSPROTECTIONTYPE" val="63"/>
  <p:tag name="ML_LAYOUT_RESOURCE" val="REX4_3.MCR"/>
  <p:tag name="FIELDS.INITIALIZED" val="1"/>
  <p:tag name="CONFIG" val="configREX00.xml"/>
  <p:tag name="TEXTFELD 4_SHAPECLASSPROTECTIONTYPE" val="2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  <p:tag name="COLORS" val="-2;-2;-2;-2;TitleFontColor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PLATZHALTER 2_SHAPECLASSPROTECTIONTYPE" val="0"/>
  <p:tag name="TITEL 1_SHAPECLASSPROTECTIONTYPE" val="0"/>
  <p:tag name="RECHTECK 5_SHAPECLASSPROTECTIONTYPE" val="63"/>
  <p:tag name="ML_LAYOUT_RESOURCE" val="REX4_3.MCR"/>
  <p:tag name="FIELDS.INITIALIZED" val="1"/>
  <p:tag name="CONFIG" val="configREX00.xml"/>
  <p:tag name="TEXTFELD 4_SHAPECLASSPROTECTIONTYPE" val="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PLATZHALTER 2_SHAPECLASSPROTECTIONTYPE" val="0"/>
  <p:tag name="TITEL 1_SHAPECLASSPROTECTIONTYPE" val="0"/>
  <p:tag name="RECHTECK 5_SHAPECLASSPROTECTIONTYPE" val="63"/>
  <p:tag name="ML_LAYOUT_RESOURCE" val="REX4_3.MCR"/>
  <p:tag name="FIELDS.INITIALIZED" val="1"/>
  <p:tag name="CONFIG" val="configREX00.xml"/>
  <p:tag name="TEXTFELD 4_SHAPECLASSPROTECTIONTYPE" val="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Extra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PLATZHALTER 2_SHAPECLASSPROTECTIONTYPE" val="0"/>
  <p:tag name="TITEL 1_SHAPECLASSPROTECTIONTYPE" val="0"/>
  <p:tag name="RECHTECK 5_SHAPECLASSPROTECTIONTYPE" val="63"/>
  <p:tag name="ML_LAYOUT_RESOURCE" val="REX4_3.MCR"/>
  <p:tag name="FIELDS.INITIALIZED" val="1"/>
  <p:tag name="CONFIG" val="configREX00.xml"/>
  <p:tag name="TEXTFELD 4_SHAPECLASSPROTECTIONTYPE" val="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TitleBoxColor;TitleBoxColor;-2;-2;Title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SHAPESETGROUPCLASSNAME" val="ShapeSetGroup1"/>
  <p:tag name="SHAPESETCLASSNAME" val="Title3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GRAFIK 4_SHAPECLASSPROTECTIONTYPE" val="0"/>
  <p:tag name="TITEL 1_SHAPECLASSPROTECTIONTYPE" val="0"/>
  <p:tag name="RECHTECK 6_SHAPECLASSPROTECTIONTYPE" val="63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CONFIG" val="configREX00.xml"/>
  <p:tag name="TEXTFELD 5_SHAPECLASSPROTECTIONTYPE" val="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opyrightline"/>
  <p:tag name="SHAPECLASSPROTECTIONTYPE" val="6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hapterbox"/>
  <p:tag name="SHAPECLASSPROTECTIONTYPE" val="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TitleBoxOnMaster2"/>
  <p:tag name="SHAPECLASSPROTECTIONTYPE" val="0"/>
  <p:tag name="COLORS" val="SlideColor;SlideColor;-2;-2;-1;-2"/>
</p:tagLst>
</file>

<file path=ppt/theme/theme1.xml><?xml version="1.0" encoding="utf-8"?>
<a:theme xmlns:a="http://schemas.openxmlformats.org/drawingml/2006/main" name="Default 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4461"/>
      </a:accent1>
      <a:accent2>
        <a:srgbClr val="5A7C91"/>
      </a:accent2>
      <a:accent3>
        <a:srgbClr val="B9CDD9"/>
      </a:accent3>
      <a:accent4>
        <a:srgbClr val="DF0024"/>
      </a:accent4>
      <a:accent5>
        <a:srgbClr val="FFFFFF"/>
      </a:accent5>
      <a:accent6>
        <a:srgbClr val="000000"/>
      </a:accent6>
      <a:hlink>
        <a:srgbClr val="D800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D8D8D"/>
        </a:lt2>
        <a:accent1>
          <a:srgbClr val="226AB6"/>
        </a:accent1>
        <a:accent2>
          <a:srgbClr val="DFE9F4"/>
        </a:accent2>
        <a:accent3>
          <a:srgbClr val="FFFFFF"/>
        </a:accent3>
        <a:accent4>
          <a:srgbClr val="000000"/>
        </a:accent4>
        <a:accent5>
          <a:srgbClr val="ABB9D7"/>
        </a:accent5>
        <a:accent6>
          <a:srgbClr val="CAD3DD"/>
        </a:accent6>
        <a:hlink>
          <a:srgbClr val="D80000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0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7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8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9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6077</TotalTime>
  <Words>971</Words>
  <Application>Microsoft Office PowerPoint</Application>
  <PresentationFormat>Vlastní</PresentationFormat>
  <Paragraphs>124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 Design</vt:lpstr>
      <vt:lpstr>Inovace výrobků BoschRexroth  v roce 2013 – 2014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DBETA - tlakový ventil s integrovaným snímačem tlaku</vt:lpstr>
      <vt:lpstr>DBETA - tlakový ventil s integrovaným snímačem tlaku a          integrovanou elektronikou</vt:lpstr>
      <vt:lpstr>DBETA - tlakový ventil s integrovaným snímačem tlaku a          integrovanou elektronikou</vt:lpstr>
      <vt:lpstr>DBET - tlakový ventil s integrovanou elektronikou</vt:lpstr>
      <vt:lpstr>HPC: Rychlý servoválec pro vývojové technologie</vt:lpstr>
      <vt:lpstr>Děkuji Vám za pozornost.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</dc:title>
  <dc:creator>Naetscher Sabine (DC-IA/MKT21)</dc:creator>
  <cp:lastModifiedBy>Hana Valentová</cp:lastModifiedBy>
  <cp:revision>116</cp:revision>
  <dcterms:created xsi:type="dcterms:W3CDTF">2013-06-14T10:08:34Z</dcterms:created>
  <dcterms:modified xsi:type="dcterms:W3CDTF">2014-07-28T12:16:44Z</dcterms:modified>
</cp:coreProperties>
</file>