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</p:sldMasterIdLst>
  <p:notesMasterIdLst>
    <p:notesMasterId r:id="rId17"/>
  </p:notesMasterIdLst>
  <p:handoutMasterIdLst>
    <p:handoutMasterId r:id="rId18"/>
  </p:handoutMasterIdLst>
  <p:sldIdLst>
    <p:sldId id="279" r:id="rId5"/>
    <p:sldId id="289" r:id="rId6"/>
    <p:sldId id="294" r:id="rId7"/>
    <p:sldId id="281" r:id="rId8"/>
    <p:sldId id="290" r:id="rId9"/>
    <p:sldId id="291" r:id="rId10"/>
    <p:sldId id="292" r:id="rId11"/>
    <p:sldId id="293" r:id="rId12"/>
    <p:sldId id="284" r:id="rId13"/>
    <p:sldId id="286" r:id="rId14"/>
    <p:sldId id="295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DCD"/>
    <a:srgbClr val="F26A10"/>
    <a:srgbClr val="F28035"/>
    <a:srgbClr val="D8D1C8"/>
    <a:srgbClr val="FEC338"/>
    <a:srgbClr val="12AEC4"/>
    <a:srgbClr val="ECECEC"/>
    <a:srgbClr val="FFB91D"/>
    <a:srgbClr val="BFCCDD"/>
    <a:srgbClr val="FDD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3" autoAdjust="0"/>
    <p:restoredTop sz="98935" autoAdjust="0"/>
  </p:normalViewPr>
  <p:slideViewPr>
    <p:cSldViewPr snapToGrid="0">
      <p:cViewPr>
        <p:scale>
          <a:sx n="80" d="100"/>
          <a:sy n="80" d="100"/>
        </p:scale>
        <p:origin x="-11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9F84F-E0A9-B741-82B3-EDB06D2F3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2E20F1-AB25-4D48-8BE5-DB4FB3764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458200" cy="1143000"/>
          </a:xfrm>
        </p:spPr>
        <p:txBody>
          <a:bodyPr/>
          <a:lstStyle>
            <a:lvl1pPr marL="0" indent="0">
              <a:buFont typeface="Times" charset="0"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70C3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24175"/>
            <a:ext cx="2362200" cy="88582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59550"/>
            <a:ext cx="9144000" cy="304800"/>
          </a:xfrm>
          <a:prstGeom prst="rect">
            <a:avLst/>
          </a:prstGeom>
          <a:solidFill>
            <a:srgbClr val="FFB9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8600"/>
            <a:ext cx="84582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-138113" y="4191000"/>
            <a:ext cx="54864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740525" y="6159500"/>
            <a:ext cx="217487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fld id="{EE15B811-CF14-4744-A8B3-9B3A9CB14D9F}" type="datetime4">
              <a:rPr lang="en-US"/>
              <a:pPr/>
              <a:t>January 9, 2015</a:t>
            </a:fld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3550" y="4205288"/>
            <a:ext cx="4108450" cy="1341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0938"/>
            <a:ext cx="3304588" cy="169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8293160-04B3-4747-9BE1-BC7590467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02EDE2F-E02E-AF49-A0AE-55B364CC9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FEB24ED-8F87-1B4E-9091-4675B136E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BADA769-48D0-E242-B44D-40696F44E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9D49700-8EA8-FD43-AC8D-C9F382223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BD225F6-EA9E-8E44-9CE4-66739692E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2275C32-14B0-D94E-AAB7-33B00226D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038B62B-67D7-EB49-894D-DF8CE98FB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4A9DB31-B4FE-104D-8ED5-DFE8C4215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600" y="6184900"/>
            <a:ext cx="40322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5EA3377-A26B-3F41-94C3-02FA3BF89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4" y="6276064"/>
            <a:ext cx="2609088" cy="134112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9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40663" y="6121400"/>
            <a:ext cx="776287" cy="2905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/>
              <a:t>Parker</a:t>
            </a:r>
            <a:r>
              <a:rPr lang="cs-CZ" altLang="cs-CZ" dirty="0"/>
              <a:t> </a:t>
            </a:r>
            <a:r>
              <a:rPr lang="cs-CZ" altLang="cs-CZ" dirty="0" err="1"/>
              <a:t>Hannifin</a:t>
            </a:r>
            <a:r>
              <a:rPr lang="cs-CZ" altLang="cs-CZ" dirty="0"/>
              <a:t> Czech </a:t>
            </a:r>
            <a:r>
              <a:rPr lang="cs-CZ" altLang="cs-CZ" dirty="0" smtClean="0"/>
              <a:t>Republic s.r.o.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68162"/>
            <a:ext cx="8458200" cy="1143000"/>
          </a:xfrm>
        </p:spPr>
        <p:txBody>
          <a:bodyPr/>
          <a:lstStyle/>
          <a:p>
            <a:r>
              <a:rPr lang="cs-CZ" dirty="0"/>
              <a:t>Odborné vzdělávání v oblasti fluidní techniky</a:t>
            </a:r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6629400" y="60910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sz="1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Dr. Ing</a:t>
            </a:r>
            <a:r>
              <a:rPr lang="cs-CZ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Radim Olšovský, </a:t>
            </a:r>
            <a:endParaRPr lang="cs-CZ" sz="11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Parker</a:t>
            </a:r>
            <a:r>
              <a:rPr lang="cs-CZ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Hannifin</a:t>
            </a:r>
            <a:r>
              <a:rPr lang="cs-C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Czech Republic s.r.o.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 smtClean="0"/>
              <a:t>Školení v rámci  distribuční sítě </a:t>
            </a:r>
            <a:r>
              <a:rPr lang="cs-CZ" altLang="cs-CZ" sz="2400" dirty="0" err="1"/>
              <a:t>P</a:t>
            </a:r>
            <a:r>
              <a:rPr lang="cs-CZ" altLang="cs-CZ" sz="2400" dirty="0" err="1" smtClean="0"/>
              <a:t>arker</a:t>
            </a:r>
            <a:endParaRPr lang="cs-CZ" altLang="cs-CZ" sz="24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4504"/>
            <a:ext cx="8153400" cy="1133475"/>
          </a:xfrm>
        </p:spPr>
        <p:txBody>
          <a:bodyPr/>
          <a:lstStyle/>
          <a:p>
            <a:r>
              <a:rPr lang="cs-CZ" altLang="cs-CZ" sz="1400" dirty="0" smtClean="0"/>
              <a:t>V rámci distribuční sítě </a:t>
            </a:r>
            <a:r>
              <a:rPr lang="cs-CZ" altLang="cs-CZ" sz="1400" dirty="0" err="1" smtClean="0"/>
              <a:t>Parker</a:t>
            </a:r>
            <a:r>
              <a:rPr lang="cs-CZ" altLang="cs-CZ" sz="1400" dirty="0" smtClean="0"/>
              <a:t> existuje řada certifikovaných školících center nabízející školení jak podle </a:t>
            </a:r>
            <a:r>
              <a:rPr lang="cs-CZ" altLang="cs-CZ" sz="1400" dirty="0" err="1" smtClean="0"/>
              <a:t>Parker</a:t>
            </a:r>
            <a:r>
              <a:rPr lang="cs-CZ" altLang="cs-CZ" sz="1400" dirty="0" smtClean="0"/>
              <a:t> standardu, tak  podle vlastních školících programů</a:t>
            </a:r>
            <a:endParaRPr lang="en-US" alt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-7985" r="-445" b="7985"/>
          <a:stretch/>
        </p:blipFill>
        <p:spPr bwMode="auto">
          <a:xfrm>
            <a:off x="1153202" y="2656104"/>
            <a:ext cx="6219578" cy="32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encrypted-tbn1.gstatic.com/images?q=tbn:ANd9GcSn0HAkI5JEtZRAJKI1RPqp6Pl4uFvCi5MaHeQ6IXvXLEljtAKl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14" y="2906714"/>
            <a:ext cx="3019983" cy="7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675" y="2371899"/>
            <a:ext cx="8153400" cy="1133475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1400" dirty="0"/>
              <a:t>v</a:t>
            </a:r>
            <a:r>
              <a:rPr lang="cs-CZ" altLang="cs-CZ" sz="1400" dirty="0" smtClean="0"/>
              <a:t>íce informací naleznete na: </a:t>
            </a:r>
          </a:p>
          <a:p>
            <a:pPr marL="0" indent="0" algn="ctr">
              <a:buNone/>
            </a:pPr>
            <a:endParaRPr lang="cs-CZ" altLang="cs-CZ" sz="1400" b="1" dirty="0"/>
          </a:p>
          <a:p>
            <a:pPr marL="0" indent="0" algn="ctr">
              <a:buNone/>
            </a:pPr>
            <a:r>
              <a:rPr lang="cs-CZ" altLang="cs-CZ" b="1" dirty="0" smtClean="0"/>
              <a:t>http</a:t>
            </a:r>
            <a:r>
              <a:rPr lang="cs-CZ" altLang="cs-CZ" b="1" dirty="0"/>
              <a:t>://</a:t>
            </a:r>
            <a:r>
              <a:rPr lang="cs-CZ" altLang="cs-CZ" b="1" dirty="0" smtClean="0"/>
              <a:t>www.parker.cz/skolení/</a:t>
            </a:r>
            <a:endParaRPr lang="en-US" altLang="cs-CZ" b="1" dirty="0"/>
          </a:p>
        </p:txBody>
      </p:sp>
    </p:spTree>
    <p:extLst>
      <p:ext uri="{BB962C8B-B14F-4D97-AF65-F5344CB8AC3E}">
        <p14:creationId xmlns:p14="http://schemas.microsoft.com/office/powerpoint/2010/main" val="36800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675" y="2371899"/>
            <a:ext cx="8153400" cy="1133475"/>
          </a:xfrm>
        </p:spPr>
        <p:txBody>
          <a:bodyPr/>
          <a:lstStyle/>
          <a:p>
            <a:pPr marL="0" indent="0" algn="ctr">
              <a:buNone/>
            </a:pPr>
            <a:endParaRPr lang="cs-CZ" altLang="cs-CZ" sz="1400" b="1" dirty="0"/>
          </a:p>
          <a:p>
            <a:pPr marL="0" indent="0" algn="ctr">
              <a:buNone/>
            </a:pPr>
            <a:r>
              <a:rPr lang="cs-CZ" altLang="cs-CZ" b="1" dirty="0" smtClean="0"/>
              <a:t>Děkuji za pozornost</a:t>
            </a:r>
            <a:endParaRPr lang="en-US" altLang="cs-CZ" b="1" dirty="0"/>
          </a:p>
        </p:txBody>
      </p:sp>
    </p:spTree>
    <p:extLst>
      <p:ext uri="{BB962C8B-B14F-4D97-AF65-F5344CB8AC3E}">
        <p14:creationId xmlns:p14="http://schemas.microsoft.com/office/powerpoint/2010/main" val="15296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458200" cy="554252"/>
          </a:xfrm>
        </p:spPr>
        <p:txBody>
          <a:bodyPr/>
          <a:lstStyle/>
          <a:p>
            <a:r>
              <a:rPr lang="cs-CZ" altLang="cs-CZ" sz="2400" dirty="0" smtClean="0"/>
              <a:t>Proč se průběžně vzdělávat ?</a:t>
            </a:r>
            <a:endParaRPr lang="cs-CZ" altLang="cs-CZ" sz="2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5630"/>
            <a:ext cx="81534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t</a:t>
            </a:r>
            <a:r>
              <a:rPr lang="cs-CZ" altLang="cs-CZ" sz="1400" dirty="0" smtClean="0"/>
              <a:t>echnika a technologie se v čase mění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z</a:t>
            </a:r>
            <a:r>
              <a:rPr lang="cs-CZ" altLang="cs-CZ" sz="1400" dirty="0" smtClean="0"/>
              <a:t>měny v legislativě ( EU, BOZP, Ekologie atd.)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r</a:t>
            </a:r>
            <a:r>
              <a:rPr lang="cs-CZ" altLang="cs-CZ" sz="1400" dirty="0" smtClean="0"/>
              <a:t>ekvalifikace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 smtClean="0"/>
              <a:t>„opakování matka moudrosti“  , aktualizace informací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n</a:t>
            </a:r>
            <a:r>
              <a:rPr lang="cs-CZ" altLang="cs-CZ" sz="1400" dirty="0" smtClean="0"/>
              <a:t>avazování kontaktů v oboru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z</a:t>
            </a:r>
            <a:r>
              <a:rPr lang="cs-CZ" altLang="cs-CZ" sz="1400" dirty="0" smtClean="0"/>
              <a:t>ískávání odborné literatury, podkladů pro vlastní práci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z</a:t>
            </a:r>
            <a:r>
              <a:rPr lang="cs-CZ" altLang="cs-CZ" sz="1400" dirty="0" smtClean="0"/>
              <a:t>kušenosti, dovednosti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z</a:t>
            </a:r>
            <a:r>
              <a:rPr lang="cs-CZ" altLang="cs-CZ" sz="1400" dirty="0" smtClean="0"/>
              <a:t>nalost konkurenční výrobků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 smtClean="0"/>
              <a:t>používání nejnovějších výrobků v aplikacích vede k úsporám při provozu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400" dirty="0" smtClean="0"/>
              <a:t>Z těchto důvodů  pramení různorodé požadavky zákazníků na odborné vzdělávání, nejen  v oblasti hydrauliky a pneumatiky. Společnost </a:t>
            </a:r>
            <a:r>
              <a:rPr lang="cs-CZ" altLang="cs-CZ" sz="1400" dirty="0" err="1" smtClean="0"/>
              <a:t>Parker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Hannifin</a:t>
            </a:r>
            <a:r>
              <a:rPr lang="cs-CZ" altLang="cs-CZ" sz="1400" dirty="0" smtClean="0"/>
              <a:t> Czech </a:t>
            </a:r>
            <a:r>
              <a:rPr lang="cs-CZ" altLang="cs-CZ" sz="1400" dirty="0"/>
              <a:t>R</a:t>
            </a:r>
            <a:r>
              <a:rPr lang="cs-CZ" altLang="cs-CZ" sz="1400" dirty="0" smtClean="0"/>
              <a:t>epublic s.r.o. reaguje na ty požadavky širokou nabídkou vzdělávacích </a:t>
            </a:r>
            <a:r>
              <a:rPr lang="cs-CZ" altLang="cs-CZ" sz="1400" dirty="0"/>
              <a:t>služeb</a:t>
            </a:r>
            <a:r>
              <a:rPr lang="cs-CZ" altLang="cs-CZ" sz="1400" dirty="0" smtClean="0"/>
              <a:t>,  </a:t>
            </a:r>
            <a:r>
              <a:rPr lang="cs-CZ" altLang="cs-CZ" sz="1400" dirty="0"/>
              <a:t>včetně kurzů, jejichž obsah je připraven ve spolupráci se zákazníkem a zaměřen na jeho technologie</a:t>
            </a:r>
            <a:endParaRPr lang="cs-CZ" alt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6576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458200" cy="554252"/>
          </a:xfrm>
        </p:spPr>
        <p:txBody>
          <a:bodyPr/>
          <a:lstStyle/>
          <a:p>
            <a:r>
              <a:rPr lang="cs-CZ" sz="2400" dirty="0" smtClean="0"/>
              <a:t>Trendy v oblasti školení v </a:t>
            </a:r>
            <a:r>
              <a:rPr lang="cs-CZ" sz="2400" dirty="0"/>
              <a:t>posledních </a:t>
            </a:r>
            <a:r>
              <a:rPr lang="cs-CZ" sz="2400" dirty="0" smtClean="0"/>
              <a:t>letech</a:t>
            </a:r>
            <a:endParaRPr lang="cs-CZ" altLang="cs-CZ" sz="2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42063"/>
            <a:ext cx="8153400" cy="5155084"/>
          </a:xfrm>
        </p:spPr>
        <p:txBody>
          <a:bodyPr/>
          <a:lstStyle/>
          <a:p>
            <a:r>
              <a:rPr lang="cs-CZ" sz="1400" dirty="0" smtClean="0"/>
              <a:t>na </a:t>
            </a:r>
            <a:r>
              <a:rPr lang="cs-CZ" sz="1400" dirty="0"/>
              <a:t>školení se přihlašuje méně zájemců s vyšším vzděláním. Podle </a:t>
            </a:r>
            <a:r>
              <a:rPr lang="cs-CZ" sz="1400" dirty="0" smtClean="0"/>
              <a:t>našich informací je </a:t>
            </a:r>
            <a:r>
              <a:rPr lang="cs-CZ" sz="1400" dirty="0"/>
              <a:t>to způsobeno tím, že řada předních výrobců nabízí dodávky na klíč včetně projektu vlastními inženýrskými kapacitami - někteří </a:t>
            </a:r>
            <a:r>
              <a:rPr lang="cs-CZ" sz="1400" dirty="0" smtClean="0"/>
              <a:t>OEM</a:t>
            </a:r>
            <a:r>
              <a:rPr lang="cs-CZ" sz="1400" dirty="0"/>
              <a:t> </a:t>
            </a:r>
            <a:r>
              <a:rPr lang="cs-CZ" sz="1400" dirty="0" smtClean="0"/>
              <a:t>zákazníci </a:t>
            </a:r>
            <a:r>
              <a:rPr lang="cs-CZ" sz="1400" dirty="0"/>
              <a:t>nemají specializovanou hydraulickou konstrukci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v</a:t>
            </a:r>
            <a:r>
              <a:rPr lang="cs-CZ" sz="1400" dirty="0" smtClean="0"/>
              <a:t>ětší </a:t>
            </a:r>
            <a:r>
              <a:rPr lang="cs-CZ" sz="1400" dirty="0"/>
              <a:t>zájem je u uživatelů, kteří potřebují kvalifikované údržbáře a  techniky údržby. Tam již nestačí klasické zámečnické a elektro vyučení, ale potřebují </a:t>
            </a:r>
            <a:r>
              <a:rPr lang="cs-CZ" sz="1400" dirty="0" smtClean="0"/>
              <a:t>specializovaná </a:t>
            </a:r>
            <a:r>
              <a:rPr lang="cs-CZ" sz="1400" dirty="0"/>
              <a:t>školení na hydrauliku </a:t>
            </a:r>
            <a:r>
              <a:rPr lang="cs-CZ" sz="1400" dirty="0" smtClean="0"/>
              <a:t>(</a:t>
            </a:r>
            <a:r>
              <a:rPr lang="cs-CZ" sz="1400" dirty="0" err="1" smtClean="0"/>
              <a:t>elektrohydrauliku</a:t>
            </a:r>
            <a:r>
              <a:rPr lang="cs-CZ" sz="1400" dirty="0"/>
              <a:t>) a totéž v pneumatice. Lépe se v nové problematice orientují elektrikáři  (elektrohydraulické analogie </a:t>
            </a:r>
            <a:r>
              <a:rPr lang="cs-CZ" sz="1400" dirty="0" smtClean="0"/>
              <a:t>:-)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ú</a:t>
            </a:r>
            <a:r>
              <a:rPr lang="cs-CZ" sz="1400" dirty="0" smtClean="0"/>
              <a:t>častníci </a:t>
            </a:r>
            <a:r>
              <a:rPr lang="cs-CZ" sz="1400" dirty="0"/>
              <a:t>se zpravidla nepřihlašují sami, přihlašuje je </a:t>
            </a:r>
            <a:r>
              <a:rPr lang="cs-CZ" sz="1400" dirty="0" smtClean="0"/>
              <a:t>personální oddělení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a</a:t>
            </a:r>
            <a:r>
              <a:rPr lang="cs-CZ" sz="1400" dirty="0" smtClean="0"/>
              <a:t>ktuálně pociťujeme určité </a:t>
            </a:r>
            <a:r>
              <a:rPr lang="cs-CZ" sz="1400" dirty="0"/>
              <a:t>„nasycení trhu“ základními kurzy. Začaly přibývat požadavky na kurzy šité na míru podle konkrétního zaměření firmy a jejího strojního vybavení. V takových případech si vyžádáme hydraulická schémata nebo manuály ke strojům a kurz připravíme s přihlédnutím k vybavení u zákazníka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s</a:t>
            </a:r>
            <a:r>
              <a:rPr lang="cs-CZ" sz="1400" dirty="0" smtClean="0"/>
              <a:t>oučástí </a:t>
            </a:r>
            <a:r>
              <a:rPr lang="cs-CZ" sz="1400" dirty="0"/>
              <a:t>požadavků – zpravidla při školení provozních techniků a pracovníků údržby – bývá i požadavek praktického měření s jejich diagnostickou technikou, což bývá náročnější než předvedení vlastní diagnostické </a:t>
            </a:r>
            <a:r>
              <a:rPr lang="cs-CZ" sz="1400" dirty="0" smtClean="0"/>
              <a:t>techniky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s</a:t>
            </a:r>
            <a:r>
              <a:rPr lang="cs-CZ" sz="1400" dirty="0" smtClean="0"/>
              <a:t>toupá </a:t>
            </a:r>
            <a:r>
              <a:rPr lang="cs-CZ" sz="1400" dirty="0"/>
              <a:t>též zájem o širší diagnostickou techniku – ne pouze měření základních </a:t>
            </a:r>
            <a:r>
              <a:rPr lang="cs-CZ" sz="1400" dirty="0" smtClean="0"/>
              <a:t>hydraulických  </a:t>
            </a:r>
            <a:r>
              <a:rPr lang="cs-CZ" sz="1400" dirty="0"/>
              <a:t>veličin, ale i znečištění kapaliny, obsah vody v pracovní kapalině</a:t>
            </a:r>
            <a:endParaRPr lang="cs-CZ" alt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9158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458200" cy="554252"/>
          </a:xfrm>
        </p:spPr>
        <p:txBody>
          <a:bodyPr/>
          <a:lstStyle/>
          <a:p>
            <a:r>
              <a:rPr lang="cs-CZ" altLang="cs-CZ" sz="2400" dirty="0" smtClean="0"/>
              <a:t>1, Standardní školení</a:t>
            </a:r>
            <a:endParaRPr lang="cs-CZ" altLang="cs-CZ" sz="2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8494"/>
            <a:ext cx="8153400" cy="5558738"/>
          </a:xfrm>
        </p:spPr>
        <p:txBody>
          <a:bodyPr/>
          <a:lstStyle/>
          <a:p>
            <a:r>
              <a:rPr lang="cs-CZ" sz="1400" dirty="0" smtClean="0"/>
              <a:t>H1 </a:t>
            </a:r>
            <a:r>
              <a:rPr lang="cs-CZ" sz="1400" dirty="0"/>
              <a:t>- Základy hydrauliky - třídenní kurz 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/>
              <a:t>H2 </a:t>
            </a:r>
            <a:r>
              <a:rPr lang="cs-CZ" sz="1400" dirty="0"/>
              <a:t>- Provoz a údržba hydraulických mechanizmů - dvoudenní </a:t>
            </a:r>
            <a:r>
              <a:rPr lang="cs-CZ" sz="1400" dirty="0" smtClean="0"/>
              <a:t>kurz</a:t>
            </a:r>
          </a:p>
          <a:p>
            <a:pPr marL="0" indent="0">
              <a:buNone/>
            </a:pPr>
            <a:r>
              <a:rPr lang="cs-CZ" sz="1400" dirty="0" smtClean="0"/>
              <a:t> </a:t>
            </a:r>
          </a:p>
          <a:p>
            <a:r>
              <a:rPr lang="cs-CZ" sz="1400" dirty="0" smtClean="0"/>
              <a:t>H3 </a:t>
            </a:r>
            <a:r>
              <a:rPr lang="cs-CZ" sz="1400" dirty="0"/>
              <a:t>- Diagnostika hydraulických soustav - dvoudenní kurz 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/>
              <a:t>H4 </a:t>
            </a:r>
            <a:r>
              <a:rPr lang="cs-CZ" sz="1400" dirty="0"/>
              <a:t>- Hydraulická filtrace - dvoudenní kurz 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/>
              <a:t>H5 </a:t>
            </a:r>
            <a:r>
              <a:rPr lang="cs-CZ" sz="1400" dirty="0"/>
              <a:t>- Měřící a diagnostický systém </a:t>
            </a:r>
            <a:r>
              <a:rPr lang="cs-CZ" sz="1400" dirty="0" err="1"/>
              <a:t>Sensocontrol</a:t>
            </a:r>
            <a:r>
              <a:rPr lang="cs-CZ" sz="1400" dirty="0"/>
              <a:t> - jednodenní kurz 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H6 </a:t>
            </a:r>
            <a:r>
              <a:rPr lang="cs-CZ" sz="1400" dirty="0"/>
              <a:t>- Diagnostika v oblasti filtrace - jednodenní kurz 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H7 </a:t>
            </a:r>
            <a:r>
              <a:rPr lang="cs-CZ" sz="1400" dirty="0"/>
              <a:t>- Proporcionální technika </a:t>
            </a:r>
            <a:r>
              <a:rPr lang="cs-CZ" sz="1400" dirty="0" smtClean="0"/>
              <a:t>- </a:t>
            </a:r>
            <a:r>
              <a:rPr lang="cs-CZ" sz="1400" dirty="0"/>
              <a:t>dvoudenní kurz 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H8 </a:t>
            </a:r>
            <a:r>
              <a:rPr lang="cs-CZ" sz="1400" dirty="0"/>
              <a:t>- Energeticky úsporné hydraulické systémy 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P1 </a:t>
            </a:r>
            <a:r>
              <a:rPr lang="cs-CZ" sz="1400" dirty="0"/>
              <a:t>- Základy pneumatiky - dvoudenní kurz 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/>
              <a:t>T1 </a:t>
            </a:r>
            <a:r>
              <a:rPr lang="cs-CZ" sz="1400" dirty="0"/>
              <a:t>- Základy těsnění - jednodenní 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altLang="cs-CZ" sz="1400" dirty="0" smtClean="0"/>
              <a:t>Tato školení mohou být uspořádána jak v našem školícím  centru, tak u našich zákazníků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02" y="1153298"/>
            <a:ext cx="2293510" cy="17209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871" y="3368549"/>
            <a:ext cx="2298729" cy="18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458200" cy="554252"/>
          </a:xfrm>
        </p:spPr>
        <p:txBody>
          <a:bodyPr/>
          <a:lstStyle/>
          <a:p>
            <a:r>
              <a:rPr lang="cs-CZ" altLang="cs-CZ" sz="2400" dirty="0"/>
              <a:t>2</a:t>
            </a:r>
            <a:r>
              <a:rPr lang="cs-CZ" altLang="cs-CZ" sz="2400" dirty="0" smtClean="0"/>
              <a:t>, Technická – výrobková školení</a:t>
            </a:r>
            <a:endParaRPr lang="cs-CZ" altLang="cs-CZ" sz="2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322" y="939296"/>
            <a:ext cx="3220894" cy="144967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 smtClean="0"/>
              <a:t>novinky ve výrobním programu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n</a:t>
            </a:r>
            <a:r>
              <a:rPr lang="cs-CZ" altLang="cs-CZ" sz="1400" dirty="0" smtClean="0"/>
              <a:t>ové technologie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 smtClean="0"/>
              <a:t>inovace výrobků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r</a:t>
            </a:r>
            <a:r>
              <a:rPr lang="cs-CZ" altLang="cs-CZ" sz="1400" dirty="0" smtClean="0"/>
              <a:t>ozšiřování výrobkového portfolia akvizicemi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s</a:t>
            </a:r>
            <a:r>
              <a:rPr lang="cs-CZ" altLang="cs-CZ" sz="1400" dirty="0" smtClean="0"/>
              <a:t>dílení informací o nových  aplikacích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800" dirty="0" smtClean="0"/>
          </a:p>
          <a:p>
            <a:pPr>
              <a:lnSpc>
                <a:spcPct val="80000"/>
              </a:lnSpc>
            </a:pPr>
            <a:endParaRPr lang="cs-CZ" altLang="cs-CZ" sz="1800" dirty="0" smtClean="0"/>
          </a:p>
        </p:txBody>
      </p:sp>
      <p:pic>
        <p:nvPicPr>
          <p:cNvPr id="2052" name="Picture 4" descr="https://encrypted-tbn0.gstatic.com/images?q=tbn:ANd9GcSLUcStiXKEOm2I6XV0koQ7aop5HvJrIXiguaCQYmqS8d0GSq8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47" y="132981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ACxIextrsF8TSibSbBsuhAKiaCIMwdVMHFkL1TVk-yn3A1f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2" y="3382361"/>
            <a:ext cx="1916800" cy="25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AD8w2GgudQ3UtGESLaejifZNGj0bFVcR4StnQENd4AkMwo4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43" y="3177661"/>
            <a:ext cx="3220973" cy="16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strumentation Group lo re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62" y="1094682"/>
            <a:ext cx="2096754" cy="17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electromechanic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77" y="4392140"/>
            <a:ext cx="194627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458200" cy="554252"/>
          </a:xfrm>
        </p:spPr>
        <p:txBody>
          <a:bodyPr/>
          <a:lstStyle/>
          <a:p>
            <a:r>
              <a:rPr lang="cs-CZ" altLang="cs-CZ" sz="2400" dirty="0" smtClean="0"/>
              <a:t>3, Zákaznická školení, školení na míru</a:t>
            </a:r>
            <a:endParaRPr lang="cs-CZ" alt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167" y="2994379"/>
            <a:ext cx="4091369" cy="26095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48" y="2994379"/>
            <a:ext cx="1594061" cy="1993557"/>
          </a:xfrm>
          <a:prstGeom prst="rect">
            <a:avLst/>
          </a:prstGeom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4440"/>
            <a:ext cx="4034118" cy="18269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š</a:t>
            </a:r>
            <a:r>
              <a:rPr lang="cs-CZ" altLang="cs-CZ" sz="1400" dirty="0" smtClean="0"/>
              <a:t>kolení provozních techniků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š</a:t>
            </a:r>
            <a:r>
              <a:rPr lang="cs-CZ" altLang="cs-CZ" sz="1400" dirty="0" smtClean="0"/>
              <a:t>kolení údržbářů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š</a:t>
            </a:r>
            <a:r>
              <a:rPr lang="cs-CZ" altLang="cs-CZ" sz="1400" dirty="0" smtClean="0"/>
              <a:t>kolení konstruktérů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š</a:t>
            </a:r>
            <a:r>
              <a:rPr lang="cs-CZ" altLang="cs-CZ" sz="1400" dirty="0" smtClean="0"/>
              <a:t>kolení optimalizovaná na konkrétní strojový park</a:t>
            </a:r>
          </a:p>
          <a:p>
            <a:pPr>
              <a:lnSpc>
                <a:spcPct val="80000"/>
              </a:lnSpc>
            </a:pPr>
            <a:endParaRPr lang="cs-CZ" altLang="cs-CZ" sz="1800" dirty="0" smtClean="0"/>
          </a:p>
        </p:txBody>
      </p:sp>
      <p:pic>
        <p:nvPicPr>
          <p:cNvPr id="3074" name="Picture 2" descr="https://encrypted-tbn0.gstatic.com/images?q=tbn:ANd9GcRV28RiWG37vpHmV_lhnwDL07ohA03XXwJbJ3we6OOSlzMs5Tcy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61" y="112367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458200" cy="554252"/>
          </a:xfrm>
        </p:spPr>
        <p:txBody>
          <a:bodyPr/>
          <a:lstStyle/>
          <a:p>
            <a:r>
              <a:rPr lang="cs-CZ" altLang="cs-CZ" sz="2400" dirty="0" smtClean="0"/>
              <a:t>4, </a:t>
            </a:r>
            <a:r>
              <a:rPr lang="cs-CZ" altLang="cs-CZ" sz="2400" dirty="0" err="1" smtClean="0"/>
              <a:t>Parker</a:t>
            </a:r>
            <a:r>
              <a:rPr lang="cs-CZ" altLang="cs-CZ" sz="2400" dirty="0" smtClean="0"/>
              <a:t> E- </a:t>
            </a:r>
            <a:r>
              <a:rPr lang="cs-CZ" altLang="cs-CZ" sz="2400" dirty="0" err="1" smtClean="0"/>
              <a:t>learnig</a:t>
            </a:r>
            <a:endParaRPr lang="cs-CZ" altLang="cs-CZ" sz="2400" dirty="0"/>
          </a:p>
        </p:txBody>
      </p:sp>
      <p:pic>
        <p:nvPicPr>
          <p:cNvPr id="1026" name="Picture 2" descr="http://www.altissima.cz/images/e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0" y="3796086"/>
            <a:ext cx="2088292" cy="19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346" y="1728886"/>
            <a:ext cx="5374731" cy="302328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7322" y="939296"/>
            <a:ext cx="3014948" cy="192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1400" kern="0" dirty="0"/>
              <a:t>š</a:t>
            </a:r>
            <a:r>
              <a:rPr lang="cs-CZ" altLang="cs-CZ" sz="1400" kern="0" dirty="0" smtClean="0"/>
              <a:t>kolení z vlastní kanceláře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400" kern="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kern="0" dirty="0" smtClean="0"/>
              <a:t>úspora nákladů na vzdělávání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 kern="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kern="0" dirty="0"/>
              <a:t>i</a:t>
            </a:r>
            <a:r>
              <a:rPr lang="cs-CZ" altLang="cs-CZ" sz="1400" kern="0" dirty="0" smtClean="0"/>
              <a:t>ndividuální plánování času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 kern="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kern="0" dirty="0" smtClean="0"/>
              <a:t>flexibilita</a:t>
            </a: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</a:pPr>
            <a:endParaRPr lang="cs-CZ" altLang="cs-CZ" sz="1800" kern="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1630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458200" cy="554252"/>
          </a:xfrm>
        </p:spPr>
        <p:txBody>
          <a:bodyPr/>
          <a:lstStyle/>
          <a:p>
            <a:r>
              <a:rPr lang="cs-CZ" altLang="cs-CZ" sz="2400" dirty="0" smtClean="0"/>
              <a:t>5, Popularizace oboru </a:t>
            </a:r>
            <a:endParaRPr lang="cs-CZ" altLang="cs-CZ" sz="2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697" y="960353"/>
            <a:ext cx="81534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p</a:t>
            </a:r>
            <a:r>
              <a:rPr lang="cs-CZ" altLang="cs-CZ" sz="1400" dirty="0" smtClean="0"/>
              <a:t>řednášky na středních a vysokých technických školách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e</a:t>
            </a:r>
            <a:r>
              <a:rPr lang="cs-CZ" altLang="cs-CZ" sz="1400" dirty="0" smtClean="0"/>
              <a:t>xkurze do výrobních závodů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sz="1400" dirty="0"/>
              <a:t>p</a:t>
            </a:r>
            <a:r>
              <a:rPr lang="cs-CZ" altLang="cs-CZ" sz="1400" dirty="0" smtClean="0"/>
              <a:t>utovní expozice výrobků, prezentační kamióny </a:t>
            </a:r>
          </a:p>
          <a:p>
            <a:pPr>
              <a:lnSpc>
                <a:spcPct val="80000"/>
              </a:lnSpc>
            </a:pPr>
            <a:endParaRPr lang="cs-CZ" altLang="cs-CZ" sz="1800" dirty="0" smtClean="0"/>
          </a:p>
        </p:txBody>
      </p:sp>
      <p:pic>
        <p:nvPicPr>
          <p:cNvPr id="4" name="Picture 2" descr="https://encrypted-tbn2.gstatic.com/images?q=tbn:ANd9GcRaFAroop-rV5GtsAORLY-2C1HO98iHROTyETqVldx5Ep3zNZ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27" y="4079177"/>
            <a:ext cx="3071555" cy="20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1.gstatic.com/images?q=tbn:ANd9GcQHG7-BHcHI_G6MTnBFcrvl07J0l3ryaBqB-eT0LuwibEfQFzR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31" y="143685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static.com/images?q=tbn:ANd9GcQBCcZXEpezoM7q-zEJK4-BPiwnv2_2VdXIGDqWsAwWf5XfrU_r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5" y="2359367"/>
            <a:ext cx="2963771" cy="22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 smtClean="0"/>
              <a:t>Školící centrum Klecany (Praha)</a:t>
            </a:r>
            <a:endParaRPr lang="cs-CZ" altLang="cs-CZ" sz="2400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02350"/>
            <a:ext cx="3355975" cy="29993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1400" dirty="0"/>
              <a:t>max. kapacita 36 </a:t>
            </a:r>
            <a:r>
              <a:rPr lang="cs-CZ" altLang="cs-CZ" sz="1400" dirty="0" smtClean="0"/>
              <a:t>míst</a:t>
            </a:r>
          </a:p>
          <a:p>
            <a:pPr>
              <a:lnSpc>
                <a:spcPct val="120000"/>
              </a:lnSpc>
            </a:pPr>
            <a:r>
              <a:rPr lang="cs-CZ" altLang="cs-CZ" sz="1400" dirty="0" smtClean="0"/>
              <a:t>kompletní </a:t>
            </a:r>
            <a:r>
              <a:rPr lang="cs-CZ" altLang="cs-CZ" sz="1400" dirty="0"/>
              <a:t>vybavení audiovizuální technikou</a:t>
            </a:r>
          </a:p>
          <a:p>
            <a:pPr>
              <a:lnSpc>
                <a:spcPct val="120000"/>
              </a:lnSpc>
            </a:pPr>
            <a:r>
              <a:rPr lang="cs-CZ" altLang="cs-CZ" sz="1400" dirty="0"/>
              <a:t>velká dostupnost vzorků</a:t>
            </a:r>
          </a:p>
          <a:p>
            <a:pPr>
              <a:lnSpc>
                <a:spcPct val="120000"/>
              </a:lnSpc>
            </a:pPr>
            <a:r>
              <a:rPr lang="cs-CZ" altLang="cs-CZ" sz="1400" dirty="0"/>
              <a:t>možnost nahlédnutí do výroby</a:t>
            </a:r>
          </a:p>
          <a:p>
            <a:pPr>
              <a:lnSpc>
                <a:spcPct val="120000"/>
              </a:lnSpc>
              <a:buNone/>
            </a:pPr>
            <a:r>
              <a:rPr lang="cs-CZ" altLang="cs-CZ" sz="1400" dirty="0"/>
              <a:t>	- vybavení dílny pro opravy a seřizování</a:t>
            </a:r>
          </a:p>
          <a:p>
            <a:pPr>
              <a:lnSpc>
                <a:spcPct val="120000"/>
              </a:lnSpc>
              <a:buNone/>
            </a:pPr>
            <a:r>
              <a:rPr lang="cs-CZ" altLang="cs-CZ" sz="1400" dirty="0"/>
              <a:t>	- řezání a armování hadic</a:t>
            </a:r>
          </a:p>
          <a:p>
            <a:pPr>
              <a:lnSpc>
                <a:spcPct val="120000"/>
              </a:lnSpc>
              <a:buNone/>
            </a:pPr>
            <a:r>
              <a:rPr lang="cs-CZ" altLang="cs-CZ" sz="1400" dirty="0"/>
              <a:t>	- montáž různých typů šroubení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1400" dirty="0" smtClean="0"/>
              <a:t>       - </a:t>
            </a:r>
            <a:r>
              <a:rPr lang="cs-CZ" altLang="cs-CZ" sz="1400" dirty="0"/>
              <a:t>montáž hydraulických agregátů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800" dirty="0"/>
          </a:p>
        </p:txBody>
      </p:sp>
      <p:pic>
        <p:nvPicPr>
          <p:cNvPr id="71690" name="Picture 10" descr="YO5Z910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4167"/>
          <a:stretch>
            <a:fillRect/>
          </a:stretch>
        </p:blipFill>
        <p:spPr bwMode="auto">
          <a:xfrm>
            <a:off x="5612308" y="1102350"/>
            <a:ext cx="2557425" cy="20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3.gstatic.com/images?q=tbn:ANd9GcT6aQQ0APlRu5EL6TOUPyW8d_kXtGp0081RQdhqUOPZIvv2L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23" y="3247943"/>
            <a:ext cx="3205463" cy="24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RQSUFnVsTsMZ7C5jzfA6VrXFebLXhKCIQ_lbtl-g6CRxvNaObc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1" y="4200071"/>
            <a:ext cx="2671780" cy="20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p"/>
    </p:bldLst>
  </p:timing>
</p:sld>
</file>

<file path=ppt/theme/theme1.xml><?xml version="1.0" encoding="utf-8"?>
<a:theme xmlns:a="http://schemas.openxmlformats.org/drawingml/2006/main" name="blank_title">
  <a:themeElements>
    <a:clrScheme name="Default Design 1">
      <a:dk1>
        <a:srgbClr val="000000"/>
      </a:dk1>
      <a:lt1>
        <a:srgbClr val="FFFFFF"/>
      </a:lt1>
      <a:dk2>
        <a:srgbClr val="070C3C"/>
      </a:dk2>
      <a:lt2>
        <a:srgbClr val="999999"/>
      </a:lt2>
      <a:accent1>
        <a:srgbClr val="8C7B70"/>
      </a:accent1>
      <a:accent2>
        <a:srgbClr val="00A3F0"/>
      </a:accent2>
      <a:accent3>
        <a:srgbClr val="FFFFFF"/>
      </a:accent3>
      <a:accent4>
        <a:srgbClr val="000000"/>
      </a:accent4>
      <a:accent5>
        <a:srgbClr val="C5BFBB"/>
      </a:accent5>
      <a:accent6>
        <a:srgbClr val="0093D9"/>
      </a:accent6>
      <a:hlink>
        <a:srgbClr val="FF660F"/>
      </a:hlink>
      <a:folHlink>
        <a:srgbClr val="00707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70C3C"/>
        </a:dk2>
        <a:lt2>
          <a:srgbClr val="999999"/>
        </a:lt2>
        <a:accent1>
          <a:srgbClr val="8C7B70"/>
        </a:accent1>
        <a:accent2>
          <a:srgbClr val="00A3F0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0093D9"/>
        </a:accent6>
        <a:hlink>
          <a:srgbClr val="FF660F"/>
        </a:hlink>
        <a:folHlink>
          <a:srgbClr val="0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esentation_x0020_type xmlns="9b7556f7-6168-4974-800a-07241ae1853a">About Parker</Presentation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AD4AD669C8841B48C052B503AA683" ma:contentTypeVersion="4" ma:contentTypeDescription="Create a new document." ma:contentTypeScope="" ma:versionID="0901dc8e766ac75b5f78fb19af30c26a">
  <xsd:schema xmlns:xsd="http://www.w3.org/2001/XMLSchema" xmlns:xs="http://www.w3.org/2001/XMLSchema" xmlns:p="http://schemas.microsoft.com/office/2006/metadata/properties" xmlns:ns2="9b7556f7-6168-4974-800a-07241ae1853a" targetNamespace="http://schemas.microsoft.com/office/2006/metadata/properties" ma:root="true" ma:fieldsID="20198f1e55f81612f36a24d4768bad21" ns2:_="">
    <xsd:import namespace="9b7556f7-6168-4974-800a-07241ae1853a"/>
    <xsd:element name="properties">
      <xsd:complexType>
        <xsd:sequence>
          <xsd:element name="documentManagement">
            <xsd:complexType>
              <xsd:all>
                <xsd:element ref="ns2:Presentation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556f7-6168-4974-800a-07241ae1853a" elementFormDefault="qualified">
    <xsd:import namespace="http://schemas.microsoft.com/office/2006/documentManagement/types"/>
    <xsd:import namespace="http://schemas.microsoft.com/office/infopath/2007/PartnerControls"/>
    <xsd:element name="Presentation_x0020_type" ma:index="8" nillable="true" ma:displayName="Presentation type" ma:default="About Parker" ma:format="Dropdown" ma:internalName="Presentation_x0020_type">
      <xsd:simpleType>
        <xsd:restriction base="dms:Choice">
          <xsd:enumeration value="About Parker"/>
          <xsd:enumeration value="About Distribution"/>
          <xsd:enumeration value="About Markets"/>
          <xsd:enumeration value="Corporate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470AF9-3BAA-4D1A-96D5-9397E7CBB479}">
  <ds:schemaRefs>
    <ds:schemaRef ds:uri="9b7556f7-6168-4974-800a-07241ae1853a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97918A-7108-4F00-B6F3-7573E614C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A50DA5-61F9-4AD4-9C80-52AA32754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556f7-6168-4974-800a-07241ae18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blank_title.pot</Template>
  <TotalTime>1616</TotalTime>
  <Words>584</Words>
  <Application>Microsoft Office PowerPoint</Application>
  <PresentationFormat>Předvádění na obrazovce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blank_title</vt:lpstr>
      <vt:lpstr>Parker Hannifin Czech Republic s.r.o. </vt:lpstr>
      <vt:lpstr>Proč se průběžně vzdělávat ?</vt:lpstr>
      <vt:lpstr>Trendy v oblasti školení v posledních letech</vt:lpstr>
      <vt:lpstr>1, Standardní školení</vt:lpstr>
      <vt:lpstr>2, Technická – výrobková školení</vt:lpstr>
      <vt:lpstr>3, Zákaznická školení, školení na míru</vt:lpstr>
      <vt:lpstr>4, Parker E- learnig</vt:lpstr>
      <vt:lpstr>5, Popularizace oboru </vt:lpstr>
      <vt:lpstr>Školící centrum Klecany (Praha)</vt:lpstr>
      <vt:lpstr>Školení v rámci  distribuční sítě Parker</vt:lpstr>
      <vt:lpstr>Prezentace aplikace PowerPoint</vt:lpstr>
      <vt:lpstr>Prezentace aplikace PowerPoint</vt:lpstr>
    </vt:vector>
  </TitlesOfParts>
  <Company>Parker Hannifin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 Presentation 2013</dc:title>
  <dc:creator>Richard Carissimi</dc:creator>
  <cp:lastModifiedBy>Hana Valentová</cp:lastModifiedBy>
  <cp:revision>182</cp:revision>
  <cp:lastPrinted>2007-05-08T19:17:34Z</cp:lastPrinted>
  <dcterms:created xsi:type="dcterms:W3CDTF">2013-03-22T17:40:49Z</dcterms:created>
  <dcterms:modified xsi:type="dcterms:W3CDTF">2015-01-09T12:59:41Z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0x010100F35AD4AD669C8841B48C052B503AA683</vt:lpwstr>
  </property>
  <property fmtid="{D5CDD505-2E9C-101B-9397-08002B2CF9AE}" pid="3" name="Description0">
    <vt:lpwstr>A customizable PowerPoint presentation that reflects the Company Overview brochure content. </vt:lpwstr>
  </property>
  <property fmtid="{D5CDD505-2E9C-101B-9397-08002B2CF9AE}" pid="4" name="RollupImage">
    <vt:lpwstr>http://forums/sites/cor/CorpComm/Tools/PublishingImages/Overview%20PPT%20150%20pix.jpg</vt:lpwstr>
  </property>
  <property fmtid="{D5CDD505-2E9C-101B-9397-08002B2CF9AE}" pid="5" name="Order">
    <vt:r8>1800</vt:r8>
  </property>
  <property fmtid="{D5CDD505-2E9C-101B-9397-08002B2CF9AE}" pid="6" name="URL">
    <vt:lpwstr/>
  </property>
  <property fmtid="{D5CDD505-2E9C-101B-9397-08002B2CF9AE}" pid="7" name="xd_ProgID">
    <vt:lpwstr/>
  </property>
  <property fmtid="{D5CDD505-2E9C-101B-9397-08002B2CF9AE}" pid="8" name="TemplateUrl">
    <vt:lpwstr/>
  </property>
</Properties>
</file>