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2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3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4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5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6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7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Override8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9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Override10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1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12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13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Override14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heme/themeOverride15.xml" ContentType="application/vnd.openxmlformats-officedocument.themeOverr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16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Override17.xml" ContentType="application/vnd.openxmlformats-officedocument.themeOverr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" r:id="rId2"/>
    <p:sldId id="299" r:id="rId3"/>
    <p:sldId id="303" r:id="rId4"/>
    <p:sldId id="304" r:id="rId5"/>
    <p:sldId id="305" r:id="rId6"/>
    <p:sldId id="300" r:id="rId7"/>
    <p:sldId id="301" r:id="rId8"/>
    <p:sldId id="302" r:id="rId9"/>
    <p:sldId id="298" r:id="rId10"/>
    <p:sldId id="256" r:id="rId11"/>
    <p:sldId id="293" r:id="rId12"/>
    <p:sldId id="292" r:id="rId13"/>
    <p:sldId id="294" r:id="rId14"/>
    <p:sldId id="296" r:id="rId15"/>
    <p:sldId id="295" r:id="rId16"/>
    <p:sldId id="297" r:id="rId17"/>
    <p:sldId id="291" r:id="rId18"/>
  </p:sldIdLst>
  <p:sldSz cx="8534400" cy="6172200"/>
  <p:notesSz cx="6858000" cy="9144000"/>
  <p:custDataLst>
    <p:tags r:id="rId2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None/>
      <a:defRPr lang="en-GB" sz="1800" b="0" i="0" u="none" kern="1200">
        <a:solidFill>
          <a:schemeClr val="tx1"/>
        </a:solidFill>
        <a:latin typeface="Bosch Office Sans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61"/>
    <a:srgbClr val="5A7C91"/>
    <a:srgbClr val="B9CDD9"/>
    <a:srgbClr val="8BA8BB"/>
    <a:srgbClr val="DF0024"/>
    <a:srgbClr val="819EB1"/>
    <a:srgbClr val="CFDDE7"/>
    <a:srgbClr val="FFFFFF"/>
    <a:srgbClr val="96969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5" autoAdjust="0"/>
    <p:restoredTop sz="94660"/>
  </p:normalViewPr>
  <p:slideViewPr>
    <p:cSldViewPr>
      <p:cViewPr>
        <p:scale>
          <a:sx n="85" d="100"/>
          <a:sy n="85" d="100"/>
        </p:scale>
        <p:origin x="-1260" y="36"/>
      </p:cViewPr>
      <p:guideLst>
        <p:guide orient="horz" pos="674"/>
        <p:guide orient="horz" pos="3146"/>
        <p:guide orient="horz" pos="3417"/>
        <p:guide orient="horz" pos="567"/>
        <p:guide orient="horz" pos="1274"/>
        <p:guide orient="horz" pos="878"/>
        <p:guide orient="horz" pos="1113"/>
        <p:guide orient="horz" pos="1041"/>
        <p:guide pos="2836"/>
        <p:guide pos="2733"/>
        <p:guide pos="352"/>
        <p:guide pos="5230"/>
        <p:guide pos="24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C65BF44-24E3-4B18-87EE-7E56EA442D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8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685800"/>
            <a:ext cx="47402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75A54D-7BA9-4CD0-8941-9148D9F371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4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E2AB0D-940C-4168-8352-5F351BD9074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</a:ln>
          <a:effectLst/>
        </p:spPr>
        <p:txBody>
          <a:bodyPr lIns="0" tIns="0" rIns="0" bIns="0"/>
          <a:lstStyle/>
          <a:p>
            <a:pPr eaLnBrk="0" hangingPunct="0"/>
            <a:endParaRPr lang="x-none">
              <a:solidFill>
                <a:srgbClr val="819EB1"/>
              </a:solidFill>
            </a:endParaRPr>
          </a:p>
        </p:txBody>
      </p:sp>
      <p:cxnSp>
        <p:nvCxnSpPr>
          <p:cNvPr id="5" name="Gerade Verbindung 10"/>
          <p:cNvCxnSpPr>
            <a:cxnSpLocks/>
          </p:cNvCxnSpPr>
          <p:nvPr userDrawn="1">
            <p:custDataLst>
              <p:tags r:id="rId2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/>
            <a:tailEnd/>
          </a:ln>
          <a:effectLst/>
        </p:spPr>
      </p:cxnSp>
      <p:cxnSp>
        <p:nvCxnSpPr>
          <p:cNvPr id="6" name="Gerade Verbindung 11"/>
          <p:cNvCxnSpPr>
            <a:cxnSpLocks/>
          </p:cNvCxnSpPr>
          <p:nvPr userDrawn="1">
            <p:custDataLst>
              <p:tags r:id="rId3"/>
            </p:custDataLst>
          </p:nvPr>
        </p:nvCxnSpPr>
        <p:spPr bwMode="auto">
          <a:xfrm>
            <a:off x="1" y="5534025"/>
            <a:ext cx="8529637" cy="0"/>
          </a:xfrm>
          <a:prstGeom prst="line">
            <a:avLst/>
          </a:prstGeom>
          <a:noFill/>
          <a:ln w="12700" algn="ctr">
            <a:solidFill>
              <a:srgbClr val="CFDDE7"/>
            </a:solidFill>
            <a:round/>
            <a:headEnd/>
            <a:tailEnd/>
          </a:ln>
          <a:effectLst/>
        </p:spPr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9763" y="1917700"/>
            <a:ext cx="7254875" cy="1322388"/>
          </a:xfrm>
        </p:spPr>
        <p:txBody>
          <a:bodyPr/>
          <a:lstStyle>
            <a:lvl1pPr algn="l" defTabSz="839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>
                <a:latin typeface="Bosch Office San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pic>
        <p:nvPicPr>
          <p:cNvPr id="9" name="Obrázek 8" descr="LOGOREXCOL01.jp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223125" y="5626100"/>
            <a:ext cx="1079500" cy="43973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9525" y="3497263"/>
            <a:ext cx="5975350" cy="1577975"/>
          </a:xfrm>
        </p:spPr>
        <p:txBody>
          <a:bodyPr/>
          <a:lstStyle>
            <a:lvl1pPr marL="0" indent="0" algn="ctr" defTabSz="839788" rtl="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defRPr sz="20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76200" y="5851525"/>
            <a:ext cx="381000" cy="190500"/>
          </a:xfrm>
          <a:ln w="0"/>
          <a:effectLst/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>
                <a:solidFill>
                  <a:srgbClr val="819EB1"/>
                </a:solidFill>
              </a:defRPr>
            </a:lvl1pPr>
          </a:lstStyle>
          <a:p>
            <a:fld id="{D8F0CA84-A7D4-429C-A4B6-3D700B9B31E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733800" cy="3962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572000" y="1676400"/>
            <a:ext cx="3733800" cy="39624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05366-3F61-4B1B-9FE8-7949674A45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BD0B2-3306-4918-85FB-9E3E475E825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heme" Target="../theme/theme1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/>
            <a:endParaRPr lang="x-none" noProof="1">
              <a:solidFill>
                <a:srgbClr val="819EB1"/>
              </a:solidFill>
            </a:endParaRPr>
          </a:p>
        </p:txBody>
      </p:sp>
      <p:cxnSp>
        <p:nvCxnSpPr>
          <p:cNvPr id="1027" name="Gerade Verbindung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/>
            <a:tailEnd/>
          </a:ln>
          <a:effectLst/>
        </p:spPr>
      </p:cxnSp>
      <p:sp>
        <p:nvSpPr>
          <p:cNvPr id="1044" name="Rectangle 20"/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 sz="1500">
                <a:solidFill>
                  <a:srgbClr val="819EB1"/>
                </a:solidFill>
              </a:defRPr>
            </a:lvl1pPr>
          </a:lstStyle>
          <a:p>
            <a:fld id="{9A8E076F-730D-4368-BDD6-EC13BF68A17E}" type="slidenum">
              <a:rPr lang="x-none" smtClean="0"/>
              <a:pPr/>
              <a:t>‹#›</a:t>
            </a:fld>
            <a:endParaRPr lang="x-none"/>
          </a:p>
        </p:txBody>
      </p:sp>
      <p:cxnSp>
        <p:nvCxnSpPr>
          <p:cNvPr id="1029" name="Gerade Verbindung 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1" y="5534025"/>
            <a:ext cx="8529637" cy="0"/>
          </a:xfrm>
          <a:prstGeom prst="line">
            <a:avLst/>
          </a:prstGeom>
          <a:noFill/>
          <a:ln w="12700" algn="ctr">
            <a:solidFill>
              <a:srgbClr val="CFDDE7"/>
            </a:solidFill>
            <a:round/>
            <a:headEnd/>
            <a:tailEnd/>
          </a:ln>
          <a:effectLst/>
        </p:spPr>
      </p:cxnSp>
      <p:pic>
        <p:nvPicPr>
          <p:cNvPr id="9" name="Obrázek 8" descr="LOGOREXCOL01.jp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223125" y="5626100"/>
            <a:ext cx="1079500" cy="439737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1" name="Rectangle 18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685800" y="965200"/>
            <a:ext cx="7620000" cy="711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defTabSz="839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de-DE" smtClean="0"/>
              <a:t>Click to edit Master title style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685800" y="1676400"/>
            <a:ext cx="7620000" cy="396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6" r:id="rId4"/>
  </p:sldLayoutIdLst>
  <p:hf hdr="0" ftr="0" dt="0"/>
  <p:txStyles>
    <p:titleStyle>
      <a:lvl1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 b="0" i="0" u="none">
          <a:solidFill>
            <a:srgbClr val="000000"/>
          </a:solidFill>
          <a:latin typeface="Bosch Office Sans"/>
          <a:ea typeface="+mj-ea"/>
          <a:cs typeface="+mj-cs"/>
        </a:defRPr>
      </a:lvl1pPr>
      <a:lvl2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2pPr>
      <a:lvl3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3pPr>
      <a:lvl4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4pPr>
      <a:lvl5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5pPr>
      <a:lvl6pPr marL="4572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6pPr>
      <a:lvl7pPr marL="9144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7pPr>
      <a:lvl8pPr marL="13716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8pPr>
      <a:lvl9pPr marL="18288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9pPr>
    </p:titleStyle>
    <p:bodyStyle>
      <a:lvl1pPr marL="304800" indent="-3048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Tx/>
        <a:buSzPct val="100000"/>
        <a:buFont typeface="Wingdings"/>
        <a:buChar char="§"/>
        <a:defRPr sz="1800" b="0" i="0" u="none"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Tx/>
        <a:buSzPct val="100000"/>
        <a:buFont typeface="Wingdings"/>
        <a:buChar char="§"/>
        <a:defRPr sz="1800" b="0" i="0" u="none">
          <a:solidFill>
            <a:schemeClr val="tx1"/>
          </a:solidFill>
          <a:latin typeface="Bosch Office Sans"/>
        </a:defRPr>
      </a:lvl2pPr>
      <a:lvl3pPr marL="9144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/>
        <a:buChar char="-"/>
        <a:defRPr sz="1800" b="0" i="0" u="none">
          <a:solidFill>
            <a:schemeClr val="tx1"/>
          </a:solidFill>
          <a:latin typeface="Bosch Office Sans"/>
        </a:defRPr>
      </a:lvl3pPr>
      <a:lvl4pPr marL="12192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/>
        <a:buChar char="-"/>
        <a:defRPr sz="1800" b="0" i="0" u="none">
          <a:solidFill>
            <a:schemeClr val="tx1"/>
          </a:solidFill>
          <a:latin typeface="Bosch Office Sans"/>
        </a:defRPr>
      </a:lvl4pPr>
      <a:lvl5pPr marL="15240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/>
        <a:buChar char="-"/>
        <a:defRPr sz="1800" b="0" i="0" u="none">
          <a:solidFill>
            <a:schemeClr val="tx1"/>
          </a:solidFill>
          <a:latin typeface="Bosch Office Sans"/>
        </a:defRPr>
      </a:lvl5pPr>
      <a:lvl6pPr marL="24638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6pPr>
      <a:lvl7pPr marL="29210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7pPr>
      <a:lvl8pPr marL="33782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8pPr>
      <a:lvl9pPr marL="38354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.jpeg"/><Relationship Id="rId2" Type="http://schemas.openxmlformats.org/officeDocument/2006/relationships/tags" Target="../tags/tag21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.jpeg"/><Relationship Id="rId2" Type="http://schemas.openxmlformats.org/officeDocument/2006/relationships/tags" Target="../tags/tag29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7.jpeg"/><Relationship Id="rId2" Type="http://schemas.openxmlformats.org/officeDocument/2006/relationships/tags" Target="../tags/tag33.xml"/><Relationship Id="rId1" Type="http://schemas.openxmlformats.org/officeDocument/2006/relationships/themeOverride" Target="../theme/themeOverr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9.jpeg"/><Relationship Id="rId2" Type="http://schemas.openxmlformats.org/officeDocument/2006/relationships/tags" Target="../tags/tag41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10.jpeg"/><Relationship Id="rId2" Type="http://schemas.openxmlformats.org/officeDocument/2006/relationships/tags" Target="../tags/tag45.xml"/><Relationship Id="rId1" Type="http://schemas.openxmlformats.org/officeDocument/2006/relationships/themeOverride" Target="../theme/themeOverride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EXTITLE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8637"/>
            <a:ext cx="8534400" cy="5000625"/>
          </a:xfrm>
          <a:prstGeom prst="rect">
            <a:avLst/>
          </a:prstGeom>
        </p:spPr>
      </p:pic>
      <p:sp>
        <p:nvSpPr>
          <p:cNvPr id="4099" name="Rechteck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pic>
        <p:nvPicPr>
          <p:cNvPr id="4098" name="Grafik 6" descr="ASO2943_01p_PPT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r="548"/>
          <a:stretch>
            <a:fillRect/>
          </a:stretch>
        </p:blipFill>
        <p:spPr bwMode="auto">
          <a:xfrm>
            <a:off x="0" y="522287"/>
            <a:ext cx="8534401" cy="50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feld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defTabSz="839788"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Bosch Rexroth. The Drive &amp; Control Company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4102" name="Titel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342764" y="4598268"/>
            <a:ext cx="7734436" cy="531725"/>
          </a:xfrm>
          <a:solidFill>
            <a:srgbClr val="FFFFFF"/>
          </a:solidFill>
        </p:spPr>
        <p:txBody>
          <a:bodyPr lIns="76200" tIns="12700" rIns="76200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cs-CZ" sz="2700" dirty="0" smtClean="0">
                <a:latin typeface="Bosch Office Sans" pitchFamily="34" charset="0"/>
              </a:rPr>
              <a:t>Vzdělávání, didaktické systémy v hydraulice</a:t>
            </a:r>
            <a:r>
              <a:rPr lang="cs-CZ" sz="2700" b="0" dirty="0" smtClean="0">
                <a:latin typeface="Bosch Office Sans" pitchFamily="34" charset="0"/>
              </a:rPr>
              <a:t/>
            </a:r>
            <a:br>
              <a:rPr lang="cs-CZ" sz="2700" b="0" dirty="0" smtClean="0">
                <a:latin typeface="Bosch Office Sans" pitchFamily="34" charset="0"/>
              </a:rPr>
            </a:br>
            <a:endParaRPr lang="en-US" sz="2700" b="0" dirty="0" smtClean="0">
              <a:latin typeface="Bosch Office Sans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781844"/>
            <a:ext cx="7315200" cy="6120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000000"/>
                </a:solidFill>
                <a:ea typeface="+mj-ea"/>
                <a:cs typeface="+mj-cs"/>
              </a:rPr>
              <a:t>Proč vzdělávat ?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j-ea"/>
                <a:cs typeface="+mj-cs"/>
              </a:rPr>
              <a:t>zákazník je uživatel našich produktů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kern="0" dirty="0" smtClean="0">
                <a:solidFill>
                  <a:srgbClr val="000000"/>
                </a:solidFill>
                <a:ea typeface="+mj-ea"/>
                <a:cs typeface="+mj-cs"/>
              </a:rPr>
              <a:t>zákazník musí dát optimální péči našim výrobkům – jedině tím     zaručíme správnou a dlouhodobou funkci našich produktů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kern="0" dirty="0" smtClean="0">
                <a:solidFill>
                  <a:srgbClr val="000000"/>
                </a:solidFill>
                <a:ea typeface="+mj-ea"/>
                <a:cs typeface="+mj-cs"/>
              </a:rPr>
              <a:t>zákazník musí v případě problémů  na strojních zařízeních co nejrychleji identifikovat (diagnostikovat) závadu a co nejrychleji dát stroj znovu do provozu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defTabSz="839788" eaLnBrk="0" hangingPunct="0">
              <a:lnSpc>
                <a:spcPct val="120000"/>
              </a:lnSpc>
              <a:spcBef>
                <a:spcPct val="20000"/>
              </a:spcBef>
            </a:pPr>
            <a:r>
              <a:rPr lang="cs-CZ" sz="2400" b="1" kern="0" dirty="0" smtClean="0">
                <a:solidFill>
                  <a:srgbClr val="000000"/>
                </a:solidFill>
              </a:rPr>
              <a:t>Zaměření školicích středisek BR:</a:t>
            </a:r>
            <a:br>
              <a:rPr lang="cs-CZ" sz="2400" b="1" kern="0" dirty="0" smtClean="0">
                <a:solidFill>
                  <a:srgbClr val="000000"/>
                </a:solidFill>
              </a:rPr>
            </a:br>
            <a:r>
              <a:rPr lang="cs-CZ" b="1" kern="0" dirty="0" smtClean="0">
                <a:solidFill>
                  <a:srgbClr val="000000"/>
                </a:solidFill>
              </a:rPr>
              <a:t>-teoretická a praktická výuka, v učebně a u praktikátorů</a:t>
            </a:r>
          </a:p>
          <a:p>
            <a:pPr defTabSz="839788" eaLnBrk="0" hangingPunct="0">
              <a:lnSpc>
                <a:spcPct val="120000"/>
              </a:lnSpc>
              <a:spcBef>
                <a:spcPct val="20000"/>
              </a:spcBef>
            </a:pPr>
            <a:r>
              <a:rPr lang="cs-CZ" b="1" kern="0" dirty="0" smtClean="0">
                <a:solidFill>
                  <a:srgbClr val="000000"/>
                </a:solidFill>
              </a:rPr>
              <a:t>-snažíme se zákazníkovi v maximální míře pomoci nasimulovat jeho problém a s ním ho společně řešit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10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781844"/>
            <a:ext cx="7315200" cy="6120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000000"/>
                </a:solidFill>
                <a:ea typeface="+mj-ea"/>
                <a:cs typeface="+mj-cs"/>
              </a:rPr>
              <a:t>Které kurzy nabízíme ?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kern="0" dirty="0" smtClean="0">
                <a:solidFill>
                  <a:srgbClr val="000000"/>
                </a:solidFill>
                <a:ea typeface="+mj-ea"/>
                <a:cs typeface="+mj-cs"/>
              </a:rPr>
              <a:t>Aplikace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j-ea"/>
                <a:cs typeface="+mj-cs"/>
              </a:rPr>
              <a:t>průmyslové hydrauliky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400" b="1" kern="0" dirty="0" smtClean="0">
                <a:solidFill>
                  <a:srgbClr val="000000"/>
                </a:solidFill>
                <a:ea typeface="+mj-ea"/>
                <a:cs typeface="+mj-cs"/>
              </a:rPr>
              <a:t>Běžná základní školení na praktikátorech, jsou připravené základní úlohy pro studenty 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sch Office Sans" pitchFamily="34" charset="0"/>
                <a:ea typeface="+mj-ea"/>
                <a:cs typeface="+mj-cs"/>
              </a:rPr>
              <a:t>Používají se běžné průmyslové prvky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1400" b="1" kern="0" dirty="0" smtClean="0">
                <a:ea typeface="+mj-ea"/>
                <a:cs typeface="+mj-cs"/>
              </a:rPr>
              <a:t>        (žádné hliníkové NO-NAME)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sch Office Sans" pitchFamily="34" charset="0"/>
                <a:ea typeface="+mj-ea"/>
                <a:cs typeface="+mj-cs"/>
              </a:rPr>
              <a:t>-Standardní připojovací obrazce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400" b="1" kern="0" noProof="0" dirty="0" smtClean="0">
                <a:ea typeface="+mj-ea"/>
                <a:cs typeface="+mj-cs"/>
              </a:rPr>
              <a:t>Tlaky do 315 bar</a:t>
            </a:r>
          </a:p>
          <a:p>
            <a:pPr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cs-CZ" sz="1400" b="1" kern="0" dirty="0" smtClean="0"/>
              <a:t>Sestavení obvodu z rychlospojek</a:t>
            </a:r>
            <a:endParaRPr lang="cs-CZ" sz="1400" b="1" kern="0" noProof="0" dirty="0" smtClean="0"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400" b="1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Bosch Office Sans" pitchFamily="34" charset="0"/>
                <a:ea typeface="+mj-ea"/>
                <a:cs typeface="+mj-cs"/>
              </a:rPr>
              <a:t>Sestavení obvodu z hydraulického šroubení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400" b="1" kern="0" noProof="0" dirty="0" smtClean="0">
                <a:ea typeface="+mj-ea"/>
                <a:cs typeface="+mj-cs"/>
              </a:rPr>
              <a:t>Předmontáž a montáž </a:t>
            </a:r>
            <a:r>
              <a:rPr lang="cs-CZ" sz="1400" b="1" kern="0" noProof="0" dirty="0" err="1" smtClean="0">
                <a:ea typeface="+mj-ea"/>
                <a:cs typeface="+mj-cs"/>
              </a:rPr>
              <a:t>prstýnkového</a:t>
            </a:r>
            <a:r>
              <a:rPr lang="cs-CZ" sz="1400" b="1" kern="0" noProof="0" dirty="0" smtClean="0">
                <a:ea typeface="+mj-ea"/>
                <a:cs typeface="+mj-cs"/>
              </a:rPr>
              <a:t> spoje</a:t>
            </a:r>
            <a:endParaRPr kumimoji="0" lang="cs-CZ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1216" y="1969976"/>
            <a:ext cx="360636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11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781844"/>
            <a:ext cx="7315200" cy="6120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000000"/>
                </a:solidFill>
                <a:ea typeface="+mj-ea"/>
                <a:cs typeface="+mj-cs"/>
              </a:rPr>
              <a:t>Které kurzy nabízíme ?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1" kern="0" dirty="0" smtClean="0">
                <a:solidFill>
                  <a:srgbClr val="000000"/>
                </a:solidFill>
                <a:ea typeface="+mj-ea"/>
                <a:cs typeface="+mj-cs"/>
              </a:rPr>
              <a:t>Aplikace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j-ea"/>
                <a:cs typeface="+mj-cs"/>
              </a:rPr>
              <a:t>průmyslové hydrauliky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400" b="1" kern="0" dirty="0" smtClean="0">
                <a:solidFill>
                  <a:srgbClr val="000000"/>
                </a:solidFill>
                <a:ea typeface="+mj-ea"/>
                <a:cs typeface="+mj-cs"/>
              </a:rPr>
              <a:t>Pohony vstřikolisů, uzavřené obvody, pohony </a:t>
            </a:r>
            <a:r>
              <a:rPr lang="cs-CZ" sz="1400" b="1" kern="0" dirty="0" err="1" smtClean="0">
                <a:solidFill>
                  <a:srgbClr val="000000"/>
                </a:solidFill>
                <a:ea typeface="+mj-ea"/>
                <a:cs typeface="+mj-cs"/>
              </a:rPr>
              <a:t>Hagglunds</a:t>
            </a:r>
            <a:endParaRPr lang="cs-CZ" sz="1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r>
              <a:rPr lang="cs-CZ" sz="1400" b="1" kern="0" dirty="0" smtClean="0">
                <a:solidFill>
                  <a:srgbClr val="000000"/>
                </a:solidFill>
              </a:rPr>
              <a:t>výkon do 30 kW</a:t>
            </a:r>
            <a:endParaRPr lang="cs-CZ" sz="1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9007" y="2041984"/>
            <a:ext cx="5194339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12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781844"/>
            <a:ext cx="7315200" cy="6120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000000"/>
                </a:solidFill>
                <a:ea typeface="+mj-ea"/>
                <a:cs typeface="+mj-cs"/>
              </a:rPr>
              <a:t>Které kurzy nabízíme ?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cs-CZ" b="1" kern="0" dirty="0" smtClean="0">
                <a:solidFill>
                  <a:srgbClr val="000000"/>
                </a:solidFill>
              </a:rPr>
              <a:t>Aplikace mobilní hydrauliky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-praktické sestavení hydrostatického převodu pojezdu mobilního stroje s výkonem do 10 kW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cs-CZ" sz="1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-kompletní charakteristiky 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pohonu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cs-CZ" sz="1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-výkonová hydraulika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104" y="2438028"/>
            <a:ext cx="4638792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13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601824"/>
            <a:ext cx="7315200" cy="6120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solidFill>
                  <a:srgbClr val="000000"/>
                </a:solidFill>
                <a:ea typeface="+mj-ea"/>
                <a:cs typeface="+mj-cs"/>
              </a:rPr>
              <a:t>Proč se také školí ???????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1400" b="1" kern="0" dirty="0" smtClean="0">
                <a:solidFill>
                  <a:srgbClr val="000000"/>
                </a:solidFill>
                <a:ea typeface="+mj-ea"/>
                <a:cs typeface="+mj-cs"/>
              </a:rPr>
              <a:t>-porozumět hydraulickému schématu, 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1400" b="1" kern="0" dirty="0" smtClean="0">
                <a:solidFill>
                  <a:srgbClr val="000000"/>
                </a:solidFill>
                <a:ea typeface="+mj-ea"/>
                <a:cs typeface="+mj-cs"/>
              </a:rPr>
              <a:t>-na první pohled odhalit zcela zásadní chyby,</a:t>
            </a: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14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1400" b="1" kern="0" dirty="0" smtClean="0">
                <a:solidFill>
                  <a:srgbClr val="000000"/>
                </a:solidFill>
                <a:ea typeface="+mj-ea"/>
                <a:cs typeface="+mj-cs"/>
              </a:rPr>
              <a:t>-nepustit do výroby nefunkční zmetky</a:t>
            </a:r>
            <a:endParaRPr kumimoji="0" lang="cs-CZ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14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>
            <p:custDataLst>
              <p:tags r:id="rId6"/>
            </p:custDataLst>
          </p:nvPr>
        </p:nvSpPr>
        <p:spPr>
          <a:xfrm>
            <a:off x="1170856" y="2690056"/>
            <a:ext cx="4068452" cy="763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sz="4000" b="1" kern="0" dirty="0" smtClean="0">
                <a:solidFill>
                  <a:srgbClr val="FF0000"/>
                </a:solidFill>
              </a:rPr>
              <a:t>Tak tohle ne !!!!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15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hteck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sp>
        <p:nvSpPr>
          <p:cNvPr id="5123" name="Textfeld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06413" y="533400"/>
            <a:ext cx="7432675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12700" rIns="0" bIns="0"/>
          <a:lstStyle/>
          <a:p>
            <a:pPr defTabSz="839788" eaLnBrk="0" hangingPunct="0">
              <a:lnSpc>
                <a:spcPct val="111000"/>
              </a:lnSpc>
              <a:defRPr/>
            </a:pPr>
            <a:endParaRPr lang="en-GB" sz="2700" kern="0" dirty="0">
              <a:solidFill>
                <a:srgbClr val="000000"/>
              </a:solidFill>
              <a:latin typeface="Bosch Office Sans"/>
              <a:ea typeface="+mj-ea"/>
              <a:cs typeface="+mj-cs"/>
            </a:endParaRPr>
          </a:p>
        </p:txBody>
      </p:sp>
      <p:sp>
        <p:nvSpPr>
          <p:cNvPr id="7" name="Titel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781844"/>
            <a:ext cx="7315200" cy="6120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 smtClean="0">
                <a:solidFill>
                  <a:srgbClr val="000000"/>
                </a:solidFill>
                <a:ea typeface="+mj-ea"/>
                <a:cs typeface="+mj-cs"/>
              </a:rPr>
              <a:t>Novinky ve vzdělávacích kurzech 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b="1" kern="0" dirty="0" err="1" smtClean="0">
                <a:solidFill>
                  <a:srgbClr val="000000"/>
                </a:solidFill>
              </a:rPr>
              <a:t>Praktikátor</a:t>
            </a:r>
            <a:r>
              <a:rPr lang="cs-CZ" b="1" kern="0" dirty="0" smtClean="0">
                <a:solidFill>
                  <a:srgbClr val="000000"/>
                </a:solidFill>
              </a:rPr>
              <a:t> na elektronicky řízená čerpadla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Aplikace elektronicky řízených čerpadel, základní nastavování, </a:t>
            </a:r>
            <a:r>
              <a:rPr lang="cs-CZ" sz="1400" b="1" kern="0" dirty="0" err="1" smtClean="0">
                <a:solidFill>
                  <a:srgbClr val="000000"/>
                </a:solidFill>
              </a:rPr>
              <a:t>nastavování</a:t>
            </a:r>
            <a:r>
              <a:rPr lang="cs-CZ" sz="1400" b="1" kern="0" dirty="0" smtClean="0">
                <a:solidFill>
                  <a:srgbClr val="000000"/>
                </a:solidFill>
              </a:rPr>
              <a:t> PID konstant regulace, tlaku, výkonu, průtoku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Výkon do 30 kW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sz="1400" b="1" kern="0" dirty="0" smtClean="0">
              <a:solidFill>
                <a:srgbClr val="000000"/>
              </a:solidFill>
            </a:endParaRPr>
          </a:p>
          <a:p>
            <a:pPr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b="1" kern="0" dirty="0" err="1" smtClean="0">
                <a:solidFill>
                  <a:srgbClr val="000000"/>
                </a:solidFill>
              </a:rPr>
              <a:t>Praktikátor</a:t>
            </a:r>
            <a:r>
              <a:rPr lang="cs-CZ" b="1" kern="0" dirty="0" smtClean="0">
                <a:solidFill>
                  <a:srgbClr val="000000"/>
                </a:solidFill>
              </a:rPr>
              <a:t> elektrohydraulicky řízených pohonů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Návrh pohonu, dynamické charakteristiky, základní nastavování regulace a PID konstant regulace, </a:t>
            </a: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cs-CZ" sz="1400" b="1" kern="0" dirty="0" smtClean="0">
                <a:solidFill>
                  <a:srgbClr val="000000"/>
                </a:solidFill>
              </a:rPr>
              <a:t>Výkon do 30 kW</a:t>
            </a:r>
          </a:p>
          <a:p>
            <a:pPr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sz="1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sz="1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cs-CZ" sz="1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cs-CZ" b="1" kern="0" dirty="0" smtClean="0">
              <a:solidFill>
                <a:srgbClr val="000000"/>
              </a:solidFill>
            </a:endParaRPr>
          </a:p>
          <a:p>
            <a:pPr marL="0" marR="0" lvl="0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lang="cs-CZ" sz="2400" b="1" kern="0" dirty="0" smtClean="0">
              <a:solidFill>
                <a:srgbClr val="000000"/>
              </a:solidFill>
            </a:endParaRPr>
          </a:p>
          <a:p>
            <a:pPr lvl="0" defTabSz="839788" eaLnBrk="0" hangingPunct="0">
              <a:lnSpc>
                <a:spcPct val="120000"/>
              </a:lnSpc>
              <a:spcBef>
                <a:spcPct val="20000"/>
              </a:spcBef>
            </a:pP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j-ea"/>
              <a:cs typeface="+mj-cs"/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16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REXTITLE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8637"/>
            <a:ext cx="8534400" cy="5000625"/>
          </a:xfrm>
          <a:prstGeom prst="rect">
            <a:avLst/>
          </a:prstGeom>
        </p:spPr>
      </p:pic>
      <p:sp>
        <p:nvSpPr>
          <p:cNvPr id="37892" name="Rechteck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algn="ctr">
            <a:noFill/>
            <a:round/>
            <a:headEnd/>
            <a:tailEnd/>
          </a:ln>
          <a:effectLst/>
        </p:spPr>
        <p:txBody>
          <a:bodyPr wrap="square" lIns="0" tIns="0" rIns="0" bIns="0" anchor="ctr"/>
          <a:lstStyle/>
          <a:p>
            <a:pPr eaLnBrk="0" hangingPunct="0">
              <a:spcBef>
                <a:spcPct val="35000"/>
              </a:spcBef>
            </a:pPr>
            <a:r>
              <a:rPr lang="en-US" sz="700" smtClean="0">
                <a:solidFill>
                  <a:srgbClr val="819EB1"/>
                </a:solidFill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lang="x-none" sz="700">
              <a:solidFill>
                <a:srgbClr val="819EB1"/>
              </a:solidFill>
            </a:endParaRPr>
          </a:p>
        </p:txBody>
      </p:sp>
      <p:pic>
        <p:nvPicPr>
          <p:cNvPr id="37890" name="Grafik 6" descr="ASO2943_01p_PPT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r="548"/>
          <a:stretch>
            <a:fillRect/>
          </a:stretch>
        </p:blipFill>
        <p:spPr bwMode="auto">
          <a:xfrm>
            <a:off x="0" y="522287"/>
            <a:ext cx="8534401" cy="50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feld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defTabSz="839788" eaLnBrk="0" hangingPunct="0">
              <a:lnSpc>
                <a:spcPct val="111000"/>
              </a:lnSpc>
            </a:pPr>
            <a:r>
              <a:rPr lang="x-none" b="1" smtClean="0">
                <a:solidFill>
                  <a:srgbClr val="FFFFFF"/>
                </a:solidFill>
              </a:rPr>
              <a:t>Bosch Rexroth. The Drive &amp; Control Company</a:t>
            </a:r>
            <a:endParaRPr lang="x-none" b="1">
              <a:solidFill>
                <a:srgbClr val="FFFFFF"/>
              </a:solidFill>
            </a:endParaRPr>
          </a:p>
        </p:txBody>
      </p:sp>
      <p:sp>
        <p:nvSpPr>
          <p:cNvPr id="37895" name="Titel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522785" y="4058209"/>
            <a:ext cx="5976663" cy="684076"/>
          </a:xfrm>
          <a:solidFill>
            <a:srgbClr val="FFFFFF"/>
          </a:solidFill>
        </p:spPr>
        <p:txBody>
          <a:bodyPr lIns="76200" tIns="12700" rIns="76200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cs-CZ" sz="4000" b="0" dirty="0" smtClean="0">
                <a:latin typeface="Bosch Office Sans" pitchFamily="34" charset="0"/>
              </a:rPr>
              <a:t>Děkuji Vám za pozornost</a:t>
            </a:r>
            <a:r>
              <a:rPr lang="en-US" sz="4000" b="0" dirty="0" smtClean="0">
                <a:latin typeface="Bosch Office Sans" pitchFamily="34" charset="0"/>
              </a:rPr>
              <a:t>.</a:t>
            </a:r>
            <a:endParaRPr lang="de-DE" sz="4000" b="0" dirty="0" smtClean="0">
              <a:latin typeface="Bosch Office Sans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CA84-A7D4-429C-A4B6-3D700B9B31EB}" type="slidenum">
              <a:rPr lang="x-none" smtClean="0"/>
              <a:pPr/>
              <a:t>17</a:t>
            </a:fld>
            <a:endParaRPr lang="x-none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pic>
        <p:nvPicPr>
          <p:cNvPr id="15367" name="Picture 10" descr="F:\07072012442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8868" y="889856"/>
            <a:ext cx="5796644" cy="43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2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pic>
        <p:nvPicPr>
          <p:cNvPr id="6146" name="Picture 2" descr="C:\Users\haz2brn\Local Settings\Temporary Internet Files\Content.Outlook\73U6NO50\09112013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4892" y="1105880"/>
            <a:ext cx="5436604" cy="4077453"/>
          </a:xfrm>
          <a:prstGeom prst="rect">
            <a:avLst/>
          </a:prstGeom>
          <a:noFill/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3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pic>
        <p:nvPicPr>
          <p:cNvPr id="15366" name="Picture 12" descr="F:\24052012416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 t="2536" b="3622"/>
          <a:stretch>
            <a:fillRect/>
          </a:stretch>
        </p:blipFill>
        <p:spPr bwMode="auto">
          <a:xfrm>
            <a:off x="1422884" y="1249896"/>
            <a:ext cx="5544616" cy="390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4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pic>
        <p:nvPicPr>
          <p:cNvPr id="15364" name="Obrázek 4" descr="2012-11-07-019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/>
          <a:srcRect l="11766"/>
          <a:stretch>
            <a:fillRect/>
          </a:stretch>
        </p:blipFill>
        <p:spPr bwMode="auto">
          <a:xfrm>
            <a:off x="918828" y="1069876"/>
            <a:ext cx="6444716" cy="410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5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848" y="817848"/>
            <a:ext cx="6228692" cy="46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7170" name="Picture 2" descr="C:\Users\haz2brn\Local Settings\Temporary Internet Files\Content.Outlook\73U6NO50\20141105_180339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67000" y="853852"/>
            <a:ext cx="3483387" cy="4644516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819EB1"/>
                </a:solidFill>
                <a:effectLst/>
              </a:rPr>
              <a:t>S.Nätscher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819EB1"/>
                </a:solidFill>
                <a:effectLst/>
              </a:rPr>
              <a:t>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7" name="Obdélník 6"/>
          <p:cNvSpPr/>
          <p:nvPr>
            <p:custDataLst>
              <p:tags r:id="rId4"/>
            </p:custDataLst>
          </p:nvPr>
        </p:nvSpPr>
        <p:spPr>
          <a:xfrm>
            <a:off x="3028969" y="104299"/>
            <a:ext cx="1987513" cy="484964"/>
          </a:xfrm>
          <a:prstGeom prst="rect">
            <a:avLst/>
          </a:prstGeom>
        </p:spPr>
        <p:txBody>
          <a:bodyPr wrap="none" lIns="84033" tIns="42017" rIns="84033" bIns="42017">
            <a:spAutoFit/>
          </a:bodyPr>
          <a:lstStyle/>
          <a:p>
            <a:pPr algn="ctr" eaLnBrk="0" hangingPunct="0">
              <a:defRPr/>
            </a:pP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Proč školit ?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9" name="Picture 11" descr="F:\13012012119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4912" y="1141884"/>
            <a:ext cx="5076564" cy="38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2014-03-12 | DC-IA/MKT21 S.Nätscher | © Bosch Rexroth AG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14339" name="TextovéPole 4_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6740" y="961864"/>
            <a:ext cx="8100900" cy="433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033" tIns="42017" rIns="84033" bIns="42017">
            <a:spAutoFit/>
          </a:bodyPr>
          <a:lstStyle/>
          <a:p>
            <a:pPr marL="420167" indent="-420167"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V 60. létech minulého století, počátky školení prováděli přímo pracovníci Rexroth </a:t>
            </a:r>
            <a:r>
              <a:rPr lang="cs-CZ" sz="1500" dirty="0" err="1">
                <a:solidFill>
                  <a:srgbClr val="002060"/>
                </a:solidFill>
              </a:rPr>
              <a:t>Lohr</a:t>
            </a:r>
            <a:r>
              <a:rPr lang="cs-CZ" sz="1500" dirty="0">
                <a:solidFill>
                  <a:srgbClr val="002060"/>
                </a:solidFill>
              </a:rPr>
              <a:t>, školení v této době byla součastně prvním kontaktem pro konkrétní projekty s konkrétními zákazníky.</a:t>
            </a:r>
          </a:p>
          <a:p>
            <a:pPr marL="420167" indent="-420167"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1982 školení zajišťuje “Servis hydrauliky fy </a:t>
            </a:r>
            <a:r>
              <a:rPr lang="cs-CZ" sz="1500" dirty="0" err="1">
                <a:solidFill>
                  <a:srgbClr val="002060"/>
                </a:solidFill>
              </a:rPr>
              <a:t>Kandt</a:t>
            </a:r>
            <a:r>
              <a:rPr lang="cs-CZ" sz="1500" dirty="0">
                <a:solidFill>
                  <a:srgbClr val="002060"/>
                </a:solidFill>
              </a:rPr>
              <a:t>“,  za vydatné podpory  specialistů z Rexroth </a:t>
            </a:r>
            <a:r>
              <a:rPr lang="cs-CZ" sz="1500" dirty="0" err="1">
                <a:solidFill>
                  <a:srgbClr val="002060"/>
                </a:solidFill>
              </a:rPr>
              <a:t>Lohr</a:t>
            </a:r>
            <a:r>
              <a:rPr lang="cs-CZ" sz="1500" dirty="0">
                <a:solidFill>
                  <a:srgbClr val="002060"/>
                </a:solidFill>
              </a:rPr>
              <a:t> a </a:t>
            </a:r>
            <a:r>
              <a:rPr lang="cs-CZ" sz="1500" dirty="0" err="1">
                <a:solidFill>
                  <a:srgbClr val="002060"/>
                </a:solidFill>
              </a:rPr>
              <a:t>Wien</a:t>
            </a:r>
            <a:r>
              <a:rPr lang="cs-CZ" sz="1500" dirty="0">
                <a:solidFill>
                  <a:srgbClr val="002060"/>
                </a:solidFill>
              </a:rPr>
              <a:t>.</a:t>
            </a:r>
          </a:p>
          <a:p>
            <a:pPr marL="420167" indent="-420167"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Od r. 2004 Bosch Rexroth ustanovil pro školení trvalého pracovníka, tím byl rozšířen rozsah nabízených školení, které byly harmonizovány s programy BR </a:t>
            </a:r>
            <a:r>
              <a:rPr lang="cs-CZ" sz="1500" dirty="0" err="1">
                <a:solidFill>
                  <a:srgbClr val="002060"/>
                </a:solidFill>
              </a:rPr>
              <a:t>Lohr</a:t>
            </a:r>
            <a:r>
              <a:rPr lang="cs-CZ" sz="1500" dirty="0">
                <a:solidFill>
                  <a:srgbClr val="002060"/>
                </a:solidFill>
              </a:rPr>
              <a:t>.</a:t>
            </a:r>
          </a:p>
          <a:p>
            <a:pPr marL="420167" indent="-420167"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16. 5. 2007 otevření školících středisek v Brně a  Ostravě, zaměření na praktickou výuku hydrauliky, pneumatiky a </a:t>
            </a:r>
            <a:r>
              <a:rPr lang="cs-CZ" sz="1500" dirty="0" err="1">
                <a:solidFill>
                  <a:srgbClr val="002060"/>
                </a:solidFill>
              </a:rPr>
              <a:t>mechatroniky</a:t>
            </a:r>
            <a:r>
              <a:rPr lang="cs-CZ" sz="1500" dirty="0">
                <a:solidFill>
                  <a:srgbClr val="002060"/>
                </a:solidFill>
              </a:rPr>
              <a:t>.</a:t>
            </a:r>
          </a:p>
          <a:p>
            <a:pPr marL="420167" indent="-420167" algn="just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cs-CZ" sz="1500" dirty="0">
                <a:solidFill>
                  <a:srgbClr val="002060"/>
                </a:solidFill>
              </a:rPr>
              <a:t>V r. 2012 přestěhování školícího střediska BR Ostrava do nových prostor, rozšíření nabídky kurzů hydrauliky, mechaniky, lineární techniky a řídících systémů</a:t>
            </a:r>
          </a:p>
        </p:txBody>
      </p:sp>
      <p:sp>
        <p:nvSpPr>
          <p:cNvPr id="14340" name="Obdélník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94992" y="529816"/>
            <a:ext cx="3284342" cy="4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033" tIns="42017" rIns="84033" bIns="42017">
            <a:spAutoFit/>
          </a:bodyPr>
          <a:lstStyle/>
          <a:p>
            <a:pPr algn="ctr" eaLnBrk="0" hangingPunct="0"/>
            <a:r>
              <a:rPr lang="cs-CZ" sz="2600" dirty="0">
                <a:solidFill>
                  <a:srgbClr val="252538"/>
                </a:solidFill>
              </a:rPr>
              <a:t>Historie školení v ČR</a:t>
            </a:r>
          </a:p>
        </p:txBody>
      </p:sp>
      <p:sp>
        <p:nvSpPr>
          <p:cNvPr id="10" name="Textfeld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57150" rIns="0" bIns="0" anchor="ctr"/>
          <a:lstStyle/>
          <a:p>
            <a:pPr eaLnBrk="0" hangingPunct="0">
              <a:lnSpc>
                <a:spcPct val="111000"/>
              </a:lnSpc>
            </a:pPr>
            <a:r>
              <a:rPr lang="cs-CZ" b="1" dirty="0" smtClean="0">
                <a:solidFill>
                  <a:srgbClr val="FFFFFF"/>
                </a:solidFill>
              </a:rPr>
              <a:t>Vzdělávání a didaktické systémy v hydraulice</a:t>
            </a:r>
            <a:endParaRPr lang="x-none" b="1" dirty="0">
              <a:solidFill>
                <a:srgbClr val="FFFFFF"/>
              </a:solidFill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D0B2-3306-4918-85FB-9E3E475E825A}" type="slidenum">
              <a:rPr lang="cs-CZ" smtClean="0"/>
              <a:pPr/>
              <a:t>9</a:t>
            </a:fld>
            <a:endParaRPr lang="cs-CZ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LAYOUT" val="configREX00.xml"/>
  <p:tag name="CFG.CUSTOMERVERSION" val="9"/>
  <p:tag name="CONFIG" val="configREX00.xml"/>
  <p:tag name="CFG.VERSION" val="0"/>
  <p:tag name="CFG.LAYOUTID" val="Bosch Rexroth 4:3"/>
  <p:tag name="MAPNAME" val="Map1"/>
  <p:tag name="LICENSEKEY" val="46504b9e-b1c9-48ed-967f-a36de42ae84b"/>
  <p:tag name="ML_1" val="BR-AG_Lohr"/>
  <p:tag name="ML_2" val="REX.MCR"/>
  <p:tag name="ML_LAYOUT_RESOURCE" val="REX4_3.MCR"/>
  <p:tag name="FIELD.DATE.SUFFIX.CONTENT" val=" | "/>
  <p:tag name="FIELD.CONF.SUFFIX.CONTENT" val=" | "/>
  <p:tag name="FIELD.CONF.COMBOINDEX" val="0"/>
  <p:tag name="FIELD.REM_ABL.SUFFIX.CONTENT" val=" | "/>
  <p:tag name="FIELD.COPY.CONTENT" val="© Bosch Rexroth AG 2013. All rights reserved, also regarding any disposal, exploitation, reproduction, editing, distribution, as well as in the event of applications for industrial property rights."/>
  <p:tag name="FIELD.COPY.VALUE" val="© Bosch Rexroth AG 2013. All rights reserved, also regarding any disposal, exploitation, reproduction, editing, distribution, as well as in the event of applications for industrial property rights."/>
  <p:tag name="FIELD.COPY.COMBOINDEX" val="0"/>
  <p:tag name="FIELD.DPT.SUFFIX.CONTENT" val=" | "/>
  <p:tag name="FIELD.BGROUP.SUFFIX.CONTENT" val=" | "/>
  <p:tag name="FIELD.BGROUP.COMBOINDEX" val="0"/>
  <p:tag name="FIELDS.INITIALIZED" val="1"/>
  <p:tag name="FIELD.DATE.COMBOINDEX" val="-2"/>
  <p:tag name="FIELD.REM_ABL.COMBOINDEX" val="-2"/>
  <p:tag name="FIELD.CHAPTER.CONTENT" val="Innovations 2013"/>
  <p:tag name="FIELD.CHAPTER.VALUE" val="Innovations 2013"/>
  <p:tag name="FIELD.CHAPTER.COMBOINDEX" val="-2"/>
  <p:tag name="FIELD.DPT.CONTENT" val="DC-IA/MKT21 S.Nätscher"/>
  <p:tag name="FIELD.DPT.VALUE" val="DC-IA/MKT21 S.Nätscher | 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ML_UFSOK" val="e35de1de2de3de4de5de6de7de8de9e10e11e12e13e14e15e16e17e18e19e20e21e22e23e24e25e26e27e28e29e30e31e32e36"/>
  <p:tag name="FIELD.DATE.CONTENT" val="2014-03-12"/>
  <p:tag name="FIELD.DATE.VALUE" val="2014-03-12 |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SHAPESETGROUPCLASSNAME" val="ShapeSetGroup1"/>
  <p:tag name="SHAPESETCLASSNAME" val="Title3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GRAFIK 4_SHAPECLASSPROTECTIONTYPE" val="0"/>
  <p:tag name="TITEL 1_SHAPECLASSPROTECTIONTYPE" val="0"/>
  <p:tag name="RECHTECK 6_SHAPECLASSPROTECTIONTYPE" val="63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CONFIG" val="configREX00.xml"/>
  <p:tag name="TEXTFELD 5_SHAPECLASSPROTECTIONTYPE" val="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opyrightline"/>
  <p:tag name="SHAPECLASSPROTECTIONTYPE" val="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hapterbox"/>
  <p:tag name="SHAPECLASSPROTECTIONTYPE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PROTECTIONTYPE" val="15"/>
  <p:tag name="COLORS" val="TitleBoxColor;TitleBoxColor;-2;-2;TitleBoxColor;-2"/>
  <p:tag name="SHAPECLASSNAME" val="Heade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TitleBoxOnMaster2"/>
  <p:tag name="SHAPECLASSPROTECTIONTYPE" val="0"/>
  <p:tag name="COLORS" val="SlideColor;SlideColor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7_SHAPECLASSPROTECTIONTYPE" val="27"/>
  <p:tag name="OBDÉLNÍK 10_SHAPECLASSPROTECTIONTYPE" val="63"/>
  <p:tag name="FIELD.CHAPTER.COMBOINDEX" val="-2"/>
  <p:tag name="FIELD.DPT.COMBOINDEX" val="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SHAPESETGROUPCLASSNAME" val="ShapeSetGroup1"/>
  <p:tag name="SHAPESETCLASSNAME" val="TitleConten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EXTOVÉPOLE 4_SHAPECLASSPROTECTIONTYPE" val="27"/>
  <p:tag name="OBDÉLNÍK 7_SHAPECLASSPROTECTIONTYPE" val="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Content"/>
  <p:tag name="COLORSETGROUPCLASSNAME" val="ColorSetGroup1"/>
  <p:tag name="FONTSETGROUPCLASSNAME" val="FontSetGroup1"/>
  <p:tag name="SHAPECLASSNAME" val="Copyrightline"/>
  <p:tag name="SHAPECLASSPROTECTIONTYPE" val="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  <p:tag name="COLORS" val="-2;-2;-2;-2;TitleFontColor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Extra1;Extra1;-2;-2;-1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Innovations 2013"/>
  <p:tag name="FIELD.CHAPTER.VALUE" val="Innovations 2013"/>
  <p:tag name="FIELD.DPT.CONTENT" val="DC-IA/MKT21 S.Nätscher"/>
  <p:tag name="FIELD.DPT.VALUE" val="DC-IA/MKT21 S.Nätscher | "/>
  <p:tag name="ML_1" val="BR-AG_Lohr"/>
  <p:tag name="ML_2" val="REX.MCR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EL 1_SHAPECLASSPROTECTIONTYPE" val="0"/>
  <p:tag name="RECHTECK 5_SHAPECLASSPROTECTIONTYPE" val="63"/>
  <p:tag name="TITEL 7_SHAPECLASSPROTECTIONTYPE" val="0"/>
  <p:tag name="ML_LAYOUT_RESOURCE" val="REX4_3.MCR"/>
  <p:tag name="FIELDS.INITIALIZED" val="1"/>
  <p:tag name="CONFIG" val="configREX00.xml"/>
  <p:tag name="TEXTFELD 4_SHAPECLASSPROTECTIONTYPE" val="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TitleBoxColor;TitleBoxColor;-2;-2;Title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BR-AG_Lohr"/>
  <p:tag name="ML_2" val="REX.MCR"/>
  <p:tag name="SHAPESETGROUPCLASSNAME" val="ShapeSetGroup1"/>
  <p:tag name="SHAPESETCLASSNAME" val="Title3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GRAFIK 4_SHAPECLASSPROTECTIONTYPE" val="0"/>
  <p:tag name="TITEL 1_SHAPECLASSPROTECTIONTYPE" val="0"/>
  <p:tag name="RECHTECK 6_SHAPECLASSPROTECTIONTYPE" val="63"/>
  <p:tag name="ML_LAYOUT_RESOURCE" val="REX4_3.MCR"/>
  <p:tag name="FIELD.CHAPTER.CONTENT" val="Innovations 2013"/>
  <p:tag name="FIELD.CHAPTER.VALUE" val="Innovations 2013"/>
  <p:tag name="FIELD.DPT.CONTENT" val="DC-IA/MKT21 S.Nätscher"/>
  <p:tag name="FIELD.DPT.VALUE" val="DC-IA/MKT21 S.Nätscher | "/>
  <p:tag name="FIELDS.INITIALIZED" val="1"/>
  <p:tag name="CONFIG" val="configREX00.xml"/>
  <p:tag name="TEXTFELD 5_SHAPECLASSPROTECTIONTYPE" val="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opyrightline"/>
  <p:tag name="SHAPECLASSPROTECTIONTYPE" val="6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Chapterbox"/>
  <p:tag name="SHAPECLASSPROTECTIONTYPE" val="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3"/>
  <p:tag name="COLORSETGROUPCLASSNAME" val="ColorSetGroup1"/>
  <p:tag name="FONTSETGROUPCLASSNAME" val="FontSetGroup1"/>
  <p:tag name="SHAPECLASSNAME" val="TitleBoxOnMaster2"/>
  <p:tag name="SHAPECLASSPROTECTIONTYPE" val="0"/>
  <p:tag name="COLORS" val="SlideColor;SlideColor;-2;-2;-1;-2"/>
</p:tagLst>
</file>

<file path=ppt/theme/theme1.xml><?xml version="1.0" encoding="utf-8"?>
<a:theme xmlns:a="http://schemas.openxmlformats.org/drawingml/2006/main" name="Default 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4461"/>
      </a:accent1>
      <a:accent2>
        <a:srgbClr val="5A7C91"/>
      </a:accent2>
      <a:accent3>
        <a:srgbClr val="B9CDD9"/>
      </a:accent3>
      <a:accent4>
        <a:srgbClr val="DF0024"/>
      </a:accent4>
      <a:accent5>
        <a:srgbClr val="FFFFFF"/>
      </a:accent5>
      <a:accent6>
        <a:srgbClr val="000000"/>
      </a:accent6>
      <a:hlink>
        <a:srgbClr val="D800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D8D8D"/>
        </a:lt2>
        <a:accent1>
          <a:srgbClr val="226AB6"/>
        </a:accent1>
        <a:accent2>
          <a:srgbClr val="DFE9F4"/>
        </a:accent2>
        <a:accent3>
          <a:srgbClr val="FFFFFF"/>
        </a:accent3>
        <a:accent4>
          <a:srgbClr val="000000"/>
        </a:accent4>
        <a:accent5>
          <a:srgbClr val="ABB9D7"/>
        </a:accent5>
        <a:accent6>
          <a:srgbClr val="CAD3DD"/>
        </a:accent6>
        <a:hlink>
          <a:srgbClr val="D80000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0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1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17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2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3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4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5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6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7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8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ppt/theme/themeOverride9.xml><?xml version="1.0" encoding="utf-8"?>
<a:themeOverride xmlns:a="http://schemas.openxmlformats.org/drawingml/2006/main">
  <a:clrScheme name="Benutzerdefiniert 1">
    <a:dk1>
      <a:srgbClr val="000000"/>
    </a:dk1>
    <a:lt1>
      <a:srgbClr val="FFFFFF"/>
    </a:lt1>
    <a:dk2>
      <a:srgbClr val="000000"/>
    </a:dk2>
    <a:lt2>
      <a:srgbClr val="808080"/>
    </a:lt2>
    <a:accent1>
      <a:srgbClr val="264461"/>
    </a:accent1>
    <a:accent2>
      <a:srgbClr val="5A7C91"/>
    </a:accent2>
    <a:accent3>
      <a:srgbClr val="B9CDD9"/>
    </a:accent3>
    <a:accent4>
      <a:srgbClr val="DF0024"/>
    </a:accent4>
    <a:accent5>
      <a:srgbClr val="FFFFFF"/>
    </a:accent5>
    <a:accent6>
      <a:srgbClr val="000000"/>
    </a:accent6>
    <a:hlink>
      <a:srgbClr val="B9CDD9"/>
    </a:hlink>
    <a:folHlink>
      <a:srgbClr val="DF002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6930</TotalTime>
  <Words>1165</Words>
  <Application>Microsoft Office PowerPoint</Application>
  <PresentationFormat>Vlastní</PresentationFormat>
  <Paragraphs>140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Default Design</vt:lpstr>
      <vt:lpstr>Vzdělávání, didaktické systémy v hydraulice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Company>Bosch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</dc:title>
  <dc:creator>Naetscher Sabine (DC-IA/MKT21)</dc:creator>
  <cp:lastModifiedBy>Hana Valentová</cp:lastModifiedBy>
  <cp:revision>138</cp:revision>
  <dcterms:created xsi:type="dcterms:W3CDTF">2013-06-14T10:08:34Z</dcterms:created>
  <dcterms:modified xsi:type="dcterms:W3CDTF">2015-01-12T09:41:53Z</dcterms:modified>
</cp:coreProperties>
</file>