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</p:sldMasterIdLst>
  <p:sldIdLst>
    <p:sldId id="256" r:id="rId2"/>
    <p:sldId id="273" r:id="rId3"/>
    <p:sldId id="302" r:id="rId4"/>
    <p:sldId id="305" r:id="rId5"/>
    <p:sldId id="306" r:id="rId6"/>
    <p:sldId id="307" r:id="rId7"/>
    <p:sldId id="283" r:id="rId8"/>
    <p:sldId id="291" r:id="rId9"/>
    <p:sldId id="274" r:id="rId10"/>
    <p:sldId id="275" r:id="rId11"/>
    <p:sldId id="278" r:id="rId12"/>
    <p:sldId id="276" r:id="rId13"/>
    <p:sldId id="277" r:id="rId14"/>
    <p:sldId id="279" r:id="rId15"/>
    <p:sldId id="280" r:id="rId16"/>
    <p:sldId id="281" r:id="rId17"/>
    <p:sldId id="282" r:id="rId18"/>
    <p:sldId id="290" r:id="rId19"/>
    <p:sldId id="284" r:id="rId20"/>
    <p:sldId id="286" r:id="rId21"/>
    <p:sldId id="287" r:id="rId22"/>
    <p:sldId id="289" r:id="rId23"/>
    <p:sldId id="288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8" r:id="rId3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1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3686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cs-CZ" sz="2400">
                <a:latin typeface="Times New Roman" pitchFamily="18" charset="0"/>
              </a:endParaRPr>
            </a:p>
          </p:txBody>
        </p:sp>
        <p:sp>
          <p:nvSpPr>
            <p:cNvPr id="3686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cs-CZ" sz="2400">
                <a:latin typeface="Times New Roman" pitchFamily="18" charset="0"/>
              </a:endParaRPr>
            </a:p>
          </p:txBody>
        </p:sp>
      </p:grpSp>
      <p:grpSp>
        <p:nvGrpSpPr>
          <p:cNvPr id="3686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3687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87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687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3687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0D82CF6E-86F1-4D4B-A2F5-DE0A17AA2CA6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3687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EB335-CDFC-4383-8F07-69190A4B210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79378-ADEF-419A-86AE-9AB3114B36F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4D2A0-11C2-4920-B5A0-EF530B765A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B5322-BDCF-4EA1-85A6-6CF25077639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030EC-3DD8-4355-BE80-4CBD7FA2A40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300BA-B356-4CDF-B043-ADDB543A70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9462D-A290-486C-B7BF-418CB4573D5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E3ECE-D14D-4C57-966F-169FACC0D3A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5DEE5-8786-4960-A756-3C4320BC00A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AF808-66C9-4CF6-A1B8-29E4C393B83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584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3584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584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cs-CZ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3584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584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3584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58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58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cs-CZ"/>
          </a:p>
        </p:txBody>
      </p:sp>
      <p:sp>
        <p:nvSpPr>
          <p:cNvPr id="358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0FF0FA9F-7257-4C2D-9104-B12540845B3D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09600" y="1295400"/>
            <a:ext cx="7772400" cy="1143000"/>
          </a:xfrm>
        </p:spPr>
        <p:txBody>
          <a:bodyPr/>
          <a:lstStyle/>
          <a:p>
            <a:r>
              <a:rPr lang="cs-CZ" dirty="0"/>
              <a:t>ČSN EN </a:t>
            </a:r>
            <a:r>
              <a:rPr lang="en-US" dirty="0" smtClean="0"/>
              <a:t>60079-10-1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66900" y="3276600"/>
            <a:ext cx="5410200" cy="1371600"/>
          </a:xfrm>
          <a:solidFill>
            <a:srgbClr val="FFFFFF"/>
          </a:solidFill>
          <a:ln w="19050">
            <a:solidFill>
              <a:srgbClr val="339966"/>
            </a:solidFill>
          </a:ln>
        </p:spPr>
        <p:txBody>
          <a:bodyPr/>
          <a:lstStyle/>
          <a:p>
            <a:r>
              <a:rPr lang="cs-CZ" dirty="0"/>
              <a:t>Výbušná prostředí </a:t>
            </a:r>
            <a:r>
              <a:rPr lang="cs-CZ" dirty="0" smtClean="0"/>
              <a:t>– Určování vnějších vlivů – nová norma</a:t>
            </a:r>
            <a:endParaRPr lang="cs-CZ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371600" y="525780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kumimoji="1" lang="cs-CZ" sz="2400">
                <a:latin typeface="Times New Roman" pitchFamily="18" charset="0"/>
              </a:rPr>
              <a:t>Ing. Jan Pohludka</a:t>
            </a:r>
            <a:br>
              <a:rPr kumimoji="1" lang="cs-CZ" sz="2400">
                <a:latin typeface="Times New Roman" pitchFamily="18" charset="0"/>
              </a:rPr>
            </a:br>
            <a:r>
              <a:rPr kumimoji="1" lang="cs-CZ" sz="2400">
                <a:latin typeface="Times New Roman" pitchFamily="18" charset="0"/>
              </a:rPr>
              <a:t>Fyzikálně technický zkušební ústav, s.p. </a:t>
            </a:r>
            <a:br>
              <a:rPr kumimoji="1" lang="cs-CZ" sz="2400">
                <a:latin typeface="Times New Roman" pitchFamily="18" charset="0"/>
              </a:rPr>
            </a:br>
            <a:r>
              <a:rPr kumimoji="1" lang="cs-CZ" sz="2400">
                <a:latin typeface="Times New Roman" pitchFamily="18" charset="0"/>
              </a:rPr>
              <a:t>Ostrava - Radvanice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905000" y="1143000"/>
            <a:ext cx="5334000" cy="685800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b="0" dirty="0">
              <a:latin typeface="Times New Roman CE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lvl="1"/>
            <a:r>
              <a:rPr lang="cs-CZ" dirty="0" smtClean="0"/>
              <a:t>Tvary zón – plyny, páry při nízkém tlaku</a:t>
            </a:r>
          </a:p>
          <a:p>
            <a:pPr lvl="1">
              <a:buNone/>
            </a:pPr>
            <a:endParaRPr 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5963" y="3059814"/>
            <a:ext cx="4818285" cy="3798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905000" y="1143000"/>
            <a:ext cx="5334000" cy="685800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b="0" dirty="0">
              <a:latin typeface="Times New Roman CE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lvl="1"/>
            <a:r>
              <a:rPr lang="cs-CZ" dirty="0" smtClean="0"/>
              <a:t>Tvary zón – plyny, páry při nízkém tlaku</a:t>
            </a:r>
          </a:p>
          <a:p>
            <a:pPr lvl="1">
              <a:buNone/>
            </a:pPr>
            <a:endParaRPr lang="cs-CZ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852936"/>
            <a:ext cx="3747691" cy="3742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905000" y="1143000"/>
            <a:ext cx="5334000" cy="685800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b="0" dirty="0">
              <a:latin typeface="Times New Roman CE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lvl="1"/>
            <a:r>
              <a:rPr lang="cs-CZ" dirty="0" smtClean="0"/>
              <a:t>Tvary zón – plyny, páry při vysokém tlaku</a:t>
            </a:r>
          </a:p>
          <a:p>
            <a:pPr lvl="1">
              <a:buNone/>
            </a:pPr>
            <a:endParaRPr lang="cs-CZ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068960"/>
            <a:ext cx="3512617" cy="3512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905000" y="1143000"/>
            <a:ext cx="5334000" cy="685800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b="0" dirty="0">
              <a:latin typeface="Times New Roman CE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lvl="1"/>
            <a:r>
              <a:rPr lang="cs-CZ" dirty="0" smtClean="0"/>
              <a:t>Tvary zón – plyny, páry při vysokém tlaku</a:t>
            </a:r>
          </a:p>
          <a:p>
            <a:pPr lvl="1">
              <a:buNone/>
            </a:pPr>
            <a:endParaRPr lang="cs-CZ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996952"/>
            <a:ext cx="3243634" cy="324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905000" y="1143000"/>
            <a:ext cx="5334000" cy="685800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b="0" dirty="0">
              <a:latin typeface="Times New Roman CE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lvl="1"/>
            <a:r>
              <a:rPr lang="cs-CZ" dirty="0" smtClean="0"/>
              <a:t>Tvary zón – zkapalněný plyn</a:t>
            </a:r>
          </a:p>
          <a:p>
            <a:pPr lvl="1">
              <a:buNone/>
            </a:pPr>
            <a:endParaRPr lang="cs-CZ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212976"/>
            <a:ext cx="3526904" cy="3520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905000" y="1143000"/>
            <a:ext cx="5334000" cy="685800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b="0" dirty="0">
              <a:latin typeface="Times New Roman CE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lvl="1"/>
            <a:r>
              <a:rPr lang="cs-CZ" dirty="0" smtClean="0"/>
              <a:t>Tvary zón – zkapalněný plyn – unik kapalné fáze</a:t>
            </a:r>
          </a:p>
          <a:p>
            <a:pPr lvl="1">
              <a:buNone/>
            </a:pPr>
            <a:endParaRPr lang="cs-CZ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212976"/>
            <a:ext cx="3257922" cy="325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905000" y="1143000"/>
            <a:ext cx="5334000" cy="685800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b="0" dirty="0">
              <a:latin typeface="Times New Roman CE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lvl="1"/>
            <a:r>
              <a:rPr lang="cs-CZ" dirty="0" smtClean="0"/>
              <a:t>Tvary zón – kapaliny</a:t>
            </a:r>
          </a:p>
          <a:p>
            <a:pPr lvl="1">
              <a:buNone/>
            </a:pPr>
            <a:endParaRPr lang="cs-CZ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996952"/>
            <a:ext cx="3176389" cy="317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905000" y="1143000"/>
            <a:ext cx="5334000" cy="685800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b="0" dirty="0">
              <a:latin typeface="Times New Roman CE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lvl="1"/>
            <a:r>
              <a:rPr lang="cs-CZ" dirty="0" smtClean="0"/>
              <a:t>Úniky – stanovení velikosti otvoru S (mm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</a:p>
          <a:p>
            <a:pPr lvl="1">
              <a:buNone/>
            </a:pPr>
            <a:endParaRPr lang="cs-CZ" dirty="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187625" y="2924944"/>
          <a:ext cx="7416822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199"/>
                <a:gridCol w="2016224"/>
                <a:gridCol w="1224136"/>
                <a:gridCol w="1080120"/>
                <a:gridCol w="1296143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Typ těsnění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Tvar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Otvor bez eroze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Otvor s erozí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Porucha s vytlačením</a:t>
                      </a:r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Těsnění u pevných spojů</a:t>
                      </a:r>
                      <a:r>
                        <a:rPr lang="cs-CZ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(příruby)</a:t>
                      </a:r>
                      <a:endParaRPr lang="cs-CZ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Příruby</a:t>
                      </a:r>
                      <a:r>
                        <a:rPr lang="cs-CZ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 lisovaným těsněním</a:t>
                      </a:r>
                      <a:endParaRPr lang="cs-CZ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0,025 – 0,25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0,25 – 2,5</a:t>
                      </a:r>
                    </a:p>
                    <a:p>
                      <a:endParaRPr lang="cs-CZ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Plocha mezi 2 šrouby x</a:t>
                      </a:r>
                      <a:r>
                        <a:rPr lang="cs-CZ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</a:t>
                      </a:r>
                      <a:endParaRPr lang="cs-CZ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Příruby se spirálově vinutým těsněním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0,25</a:t>
                      </a:r>
                    </a:p>
                    <a:p>
                      <a:endParaRPr lang="cs-CZ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Plocha mezi 2 šrouby x</a:t>
                      </a:r>
                      <a:r>
                        <a:rPr lang="cs-CZ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</a:t>
                      </a:r>
                      <a:endParaRPr lang="cs-CZ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Spoje s těsnícím kroužkem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Spoje o malém průměru (do 50 mm)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0,025 – 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  <a:r>
                        <a:rPr lang="cs-CZ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0,25</a:t>
                      </a:r>
                      <a:endParaRPr lang="cs-CZ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Pohyblivé části o nízké rychlosti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Těsnění hřídel</a:t>
                      </a:r>
                      <a:r>
                        <a:rPr lang="cs-CZ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ventilu</a:t>
                      </a:r>
                      <a:endParaRPr lang="cs-CZ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výrobce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Pojistný ventil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0,1 x průřez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Vysoká rychlost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Kompresory, čerpadla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1 - 5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výrobce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905000" y="1143000"/>
            <a:ext cx="5334000" cy="685800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b="0" dirty="0">
              <a:latin typeface="Times New Roman CE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lvl="1"/>
            <a:r>
              <a:rPr lang="cs-CZ" dirty="0" smtClean="0"/>
              <a:t>Úniky – stanovení rychlosti úniku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dirty="0" smtClean="0"/>
              <a:t>Výpočty podle velikosti otvorů</a:t>
            </a:r>
          </a:p>
          <a:p>
            <a:pPr lvl="1"/>
            <a:r>
              <a:rPr lang="cs-CZ" dirty="0" smtClean="0"/>
              <a:t>U kapalin – podle velikosti hladiny – vana, nádrž, kaluž (</a:t>
            </a:r>
            <a:r>
              <a:rPr lang="cs-CZ" dirty="0" err="1" smtClean="0"/>
              <a:t>ethanol</a:t>
            </a:r>
            <a:r>
              <a:rPr lang="cs-CZ" dirty="0" smtClean="0"/>
              <a:t> 10 g/m</a:t>
            </a:r>
            <a:r>
              <a:rPr lang="cs-CZ" baseline="30000" dirty="0" smtClean="0"/>
              <a:t>2</a:t>
            </a:r>
            <a:r>
              <a:rPr lang="cs-CZ" dirty="0" smtClean="0"/>
              <a:t>/min)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905000" y="1143000"/>
            <a:ext cx="5334000" cy="685800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b="0" dirty="0">
              <a:latin typeface="Times New Roman CE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27" name="Canvas 7"/>
          <p:cNvGrpSpPr>
            <a:grpSpLocks/>
          </p:cNvGrpSpPr>
          <p:nvPr/>
        </p:nvGrpSpPr>
        <p:grpSpPr bwMode="auto">
          <a:xfrm>
            <a:off x="1763726" y="2420888"/>
            <a:ext cx="5472570" cy="4233243"/>
            <a:chOff x="-783" y="0"/>
            <a:chExt cx="59539" cy="53136"/>
          </a:xfrm>
        </p:grpSpPr>
        <p:sp>
          <p:nvSpPr>
            <p:cNvPr id="1062" name="AutoShape 38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8756" cy="5313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pic>
          <p:nvPicPr>
            <p:cNvPr id="2" name="Picture 225" descr="Fi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29" y="1327"/>
              <a:ext cx="54025" cy="47072"/>
            </a:xfrm>
            <a:prstGeom prst="rect">
              <a:avLst/>
            </a:prstGeom>
            <a:noFill/>
          </p:spPr>
        </p:pic>
        <p:sp>
          <p:nvSpPr>
            <p:cNvPr id="1060" name="Text Box 1"/>
            <p:cNvSpPr txBox="1">
              <a:spLocks noChangeArrowheads="1"/>
            </p:cNvSpPr>
            <p:nvPr/>
          </p:nvSpPr>
          <p:spPr bwMode="auto">
            <a:xfrm>
              <a:off x="4566" y="48697"/>
              <a:ext cx="952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Text Box 1"/>
            <p:cNvSpPr txBox="1">
              <a:spLocks noChangeArrowheads="1"/>
            </p:cNvSpPr>
            <p:nvPr/>
          </p:nvSpPr>
          <p:spPr bwMode="auto">
            <a:xfrm>
              <a:off x="8369" y="48697"/>
              <a:ext cx="1943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8" name="Text Box 1"/>
            <p:cNvSpPr txBox="1">
              <a:spLocks noChangeArrowheads="1"/>
            </p:cNvSpPr>
            <p:nvPr/>
          </p:nvSpPr>
          <p:spPr bwMode="auto">
            <a:xfrm>
              <a:off x="12649" y="48697"/>
              <a:ext cx="1950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Text Box 1"/>
            <p:cNvSpPr txBox="1">
              <a:spLocks noChangeArrowheads="1"/>
            </p:cNvSpPr>
            <p:nvPr/>
          </p:nvSpPr>
          <p:spPr bwMode="auto">
            <a:xfrm>
              <a:off x="16891" y="48697"/>
              <a:ext cx="1937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6" name="Text Box 1"/>
            <p:cNvSpPr txBox="1">
              <a:spLocks noChangeArrowheads="1"/>
            </p:cNvSpPr>
            <p:nvPr/>
          </p:nvSpPr>
          <p:spPr bwMode="auto">
            <a:xfrm>
              <a:off x="21133" y="48697"/>
              <a:ext cx="1936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Text Box 1"/>
            <p:cNvSpPr txBox="1">
              <a:spLocks noChangeArrowheads="1"/>
            </p:cNvSpPr>
            <p:nvPr/>
          </p:nvSpPr>
          <p:spPr bwMode="auto">
            <a:xfrm>
              <a:off x="25412" y="48697"/>
              <a:ext cx="1944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Text Box 1"/>
            <p:cNvSpPr txBox="1">
              <a:spLocks noChangeArrowheads="1"/>
            </p:cNvSpPr>
            <p:nvPr/>
          </p:nvSpPr>
          <p:spPr bwMode="auto">
            <a:xfrm>
              <a:off x="29661" y="48697"/>
              <a:ext cx="1936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Text Box 1"/>
            <p:cNvSpPr txBox="1">
              <a:spLocks noChangeArrowheads="1"/>
            </p:cNvSpPr>
            <p:nvPr/>
          </p:nvSpPr>
          <p:spPr bwMode="auto">
            <a:xfrm>
              <a:off x="33871" y="48697"/>
              <a:ext cx="1936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70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Text Box 1"/>
            <p:cNvSpPr txBox="1">
              <a:spLocks noChangeArrowheads="1"/>
            </p:cNvSpPr>
            <p:nvPr/>
          </p:nvSpPr>
          <p:spPr bwMode="auto">
            <a:xfrm>
              <a:off x="38106" y="48697"/>
              <a:ext cx="1943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80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Text Box 1"/>
            <p:cNvSpPr txBox="1">
              <a:spLocks noChangeArrowheads="1"/>
            </p:cNvSpPr>
            <p:nvPr/>
          </p:nvSpPr>
          <p:spPr bwMode="auto">
            <a:xfrm>
              <a:off x="42335" y="48697"/>
              <a:ext cx="1943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90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Text Box 1"/>
            <p:cNvSpPr txBox="1">
              <a:spLocks noChangeArrowheads="1"/>
            </p:cNvSpPr>
            <p:nvPr/>
          </p:nvSpPr>
          <p:spPr bwMode="auto">
            <a:xfrm>
              <a:off x="46583" y="48697"/>
              <a:ext cx="1937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Text Box 1"/>
            <p:cNvSpPr txBox="1">
              <a:spLocks noChangeArrowheads="1"/>
            </p:cNvSpPr>
            <p:nvPr/>
          </p:nvSpPr>
          <p:spPr bwMode="auto">
            <a:xfrm>
              <a:off x="50933" y="48697"/>
              <a:ext cx="1937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110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8" name="Text Box 1"/>
            <p:cNvSpPr txBox="1">
              <a:spLocks noChangeArrowheads="1"/>
            </p:cNvSpPr>
            <p:nvPr/>
          </p:nvSpPr>
          <p:spPr bwMode="auto">
            <a:xfrm>
              <a:off x="55143" y="48697"/>
              <a:ext cx="1937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120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Text Box 1"/>
            <p:cNvSpPr txBox="1">
              <a:spLocks noChangeArrowheads="1"/>
            </p:cNvSpPr>
            <p:nvPr/>
          </p:nvSpPr>
          <p:spPr bwMode="auto">
            <a:xfrm>
              <a:off x="2794" y="47345"/>
              <a:ext cx="1784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Text Box 1"/>
            <p:cNvSpPr txBox="1">
              <a:spLocks noChangeArrowheads="1"/>
            </p:cNvSpPr>
            <p:nvPr/>
          </p:nvSpPr>
          <p:spPr bwMode="auto">
            <a:xfrm>
              <a:off x="2794" y="38480"/>
              <a:ext cx="1784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0,5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Text Box 1"/>
            <p:cNvSpPr txBox="1">
              <a:spLocks noChangeArrowheads="1"/>
            </p:cNvSpPr>
            <p:nvPr/>
          </p:nvSpPr>
          <p:spPr bwMode="auto">
            <a:xfrm>
              <a:off x="2794" y="29603"/>
              <a:ext cx="1784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Text Box 1"/>
            <p:cNvSpPr txBox="1">
              <a:spLocks noChangeArrowheads="1"/>
            </p:cNvSpPr>
            <p:nvPr/>
          </p:nvSpPr>
          <p:spPr bwMode="auto">
            <a:xfrm>
              <a:off x="2794" y="20840"/>
              <a:ext cx="1784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1,5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Text Box 1"/>
            <p:cNvSpPr txBox="1">
              <a:spLocks noChangeArrowheads="1"/>
            </p:cNvSpPr>
            <p:nvPr/>
          </p:nvSpPr>
          <p:spPr bwMode="auto">
            <a:xfrm>
              <a:off x="2794" y="11919"/>
              <a:ext cx="1784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Text Box 1"/>
            <p:cNvSpPr txBox="1">
              <a:spLocks noChangeArrowheads="1"/>
            </p:cNvSpPr>
            <p:nvPr/>
          </p:nvSpPr>
          <p:spPr bwMode="auto">
            <a:xfrm>
              <a:off x="2794" y="2997"/>
              <a:ext cx="1784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2,5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Text Box 1"/>
            <p:cNvSpPr txBox="1">
              <a:spLocks noChangeArrowheads="1"/>
            </p:cNvSpPr>
            <p:nvPr/>
          </p:nvSpPr>
          <p:spPr bwMode="auto">
            <a:xfrm>
              <a:off x="22860" y="42398"/>
              <a:ext cx="5943" cy="5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benzín</a:t>
              </a:r>
              <a:endParaRPr kumimoji="0" lang="en-GB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o</a:t>
              </a:r>
              <a:endParaRPr kumimoji="0" lang="en-GB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různé</a:t>
              </a:r>
              <a:endParaRPr kumimoji="0" lang="en-GB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kvalitě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Text Box 1"/>
            <p:cNvSpPr txBox="1">
              <a:spLocks noChangeArrowheads="1"/>
            </p:cNvSpPr>
            <p:nvPr/>
          </p:nvSpPr>
          <p:spPr bwMode="auto">
            <a:xfrm rot="-5400000">
              <a:off x="40960" y="40294"/>
              <a:ext cx="12033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atmosférický tlak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Text Box 1"/>
            <p:cNvSpPr txBox="1">
              <a:spLocks noChangeArrowheads="1"/>
            </p:cNvSpPr>
            <p:nvPr/>
          </p:nvSpPr>
          <p:spPr bwMode="auto">
            <a:xfrm>
              <a:off x="44069" y="50101"/>
              <a:ext cx="13874" cy="1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tlak par p</a:t>
              </a:r>
              <a:r>
                <a:rPr kumimoji="0" lang="en-GB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</a:t>
              </a: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 (kPa)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Text Box 1"/>
            <p:cNvSpPr txBox="1">
              <a:spLocks noChangeArrowheads="1"/>
            </p:cNvSpPr>
            <p:nvPr/>
          </p:nvSpPr>
          <p:spPr bwMode="auto">
            <a:xfrm>
              <a:off x="-783" y="45193"/>
              <a:ext cx="5279" cy="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methanol</a:t>
              </a:r>
              <a:endParaRPr kumimoji="0" lang="en-GB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benzen</a:t>
              </a:r>
              <a:endParaRPr kumimoji="0" lang="en-GB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Text Box 1"/>
            <p:cNvSpPr txBox="1">
              <a:spLocks noChangeArrowheads="1"/>
            </p:cNvSpPr>
            <p:nvPr/>
          </p:nvSpPr>
          <p:spPr bwMode="auto">
            <a:xfrm rot="-5400000">
              <a:off x="-16104" y="19037"/>
              <a:ext cx="35827" cy="1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specifická objemová rychlost odpařování Q</a:t>
              </a:r>
              <a:r>
                <a:rPr kumimoji="0" lang="en-GB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g1</a:t>
              </a: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 (m/s) 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Text Box 1"/>
            <p:cNvSpPr txBox="1">
              <a:spLocks noChangeArrowheads="1"/>
            </p:cNvSpPr>
            <p:nvPr/>
          </p:nvSpPr>
          <p:spPr bwMode="auto">
            <a:xfrm>
              <a:off x="2451" y="902"/>
              <a:ext cx="3664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×10</a:t>
              </a:r>
              <a:r>
                <a:rPr kumimoji="0" lang="en-GB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-3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Text Box 1"/>
            <p:cNvSpPr txBox="1">
              <a:spLocks noChangeArrowheads="1"/>
            </p:cNvSpPr>
            <p:nvPr/>
          </p:nvSpPr>
          <p:spPr bwMode="auto">
            <a:xfrm>
              <a:off x="27863" y="0"/>
              <a:ext cx="9532" cy="2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u</a:t>
              </a:r>
              <a:r>
                <a:rPr kumimoji="0" lang="en-GB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w</a:t>
              </a: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= 0,5 m/s</a:t>
              </a:r>
              <a:endParaRPr kumimoji="0" lang="en-GB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 = T</a:t>
              </a:r>
              <a:r>
                <a:rPr kumimoji="0" lang="en-GB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</a:t>
              </a: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Text Box 1"/>
            <p:cNvSpPr txBox="1">
              <a:spLocks noChangeArrowheads="1"/>
            </p:cNvSpPr>
            <p:nvPr/>
          </p:nvSpPr>
          <p:spPr bwMode="auto">
            <a:xfrm>
              <a:off x="11055" y="37293"/>
              <a:ext cx="4496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pentan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95" name="Picture 253" descr="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2174647">
              <a:off x="48437" y="11880"/>
              <a:ext cx="7697" cy="1340"/>
            </a:xfrm>
            <a:prstGeom prst="rect">
              <a:avLst/>
            </a:prstGeom>
            <a:noFill/>
          </p:spPr>
        </p:pic>
        <p:pic>
          <p:nvPicPr>
            <p:cNvPr id="296" name="Picture 254" descr="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-1728617">
              <a:off x="52717" y="18402"/>
              <a:ext cx="1645" cy="1251"/>
            </a:xfrm>
            <a:prstGeom prst="rect">
              <a:avLst/>
            </a:prstGeom>
            <a:noFill/>
          </p:spPr>
        </p:pic>
        <p:pic>
          <p:nvPicPr>
            <p:cNvPr id="297" name="Picture 255" descr="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-1593903">
              <a:off x="52927" y="22028"/>
              <a:ext cx="1435" cy="1130"/>
            </a:xfrm>
            <a:prstGeom prst="rect">
              <a:avLst/>
            </a:prstGeom>
            <a:noFill/>
          </p:spPr>
        </p:pic>
        <p:pic>
          <p:nvPicPr>
            <p:cNvPr id="298" name="Picture 256" descr="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-1427446">
              <a:off x="53257" y="24022"/>
              <a:ext cx="1587" cy="1282"/>
            </a:xfrm>
            <a:prstGeom prst="rect">
              <a:avLst/>
            </a:prstGeom>
            <a:noFill/>
          </p:spPr>
        </p:pic>
        <p:pic>
          <p:nvPicPr>
            <p:cNvPr id="299" name="Picture 257" descr="6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-1386853">
              <a:off x="53193" y="25800"/>
              <a:ext cx="1461" cy="1136"/>
            </a:xfrm>
            <a:prstGeom prst="rect">
              <a:avLst/>
            </a:prstGeom>
            <a:noFill/>
          </p:spPr>
        </p:pic>
        <p:pic>
          <p:nvPicPr>
            <p:cNvPr id="300" name="Picture 258" descr="7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-1146335">
              <a:off x="52946" y="31572"/>
              <a:ext cx="1918" cy="115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905000" y="1143000"/>
            <a:ext cx="5334000" cy="685800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b="0" dirty="0">
              <a:latin typeface="Times New Roman CE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r>
              <a:rPr lang="cs-CZ" dirty="0" smtClean="0"/>
              <a:t>Platnost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Pro prostory kde může vznikat výbušná koncentrace s výjimkou</a:t>
            </a:r>
          </a:p>
          <a:p>
            <a:pPr lvl="2"/>
            <a:r>
              <a:rPr lang="cs-CZ" dirty="0" smtClean="0">
                <a:solidFill>
                  <a:srgbClr val="000000"/>
                </a:solidFill>
              </a:rPr>
              <a:t>Plynujících dolů</a:t>
            </a:r>
          </a:p>
          <a:p>
            <a:pPr lvl="2"/>
            <a:r>
              <a:rPr lang="cs-CZ" dirty="0" smtClean="0">
                <a:solidFill>
                  <a:srgbClr val="000000"/>
                </a:solidFill>
              </a:rPr>
              <a:t>Výrobu výbušnin</a:t>
            </a:r>
          </a:p>
          <a:p>
            <a:pPr lvl="2"/>
            <a:r>
              <a:rPr lang="cs-CZ" dirty="0" smtClean="0">
                <a:solidFill>
                  <a:srgbClr val="000000"/>
                </a:solidFill>
              </a:rPr>
              <a:t>Prostory s hořlavými prachy</a:t>
            </a:r>
          </a:p>
          <a:p>
            <a:pPr lvl="2"/>
            <a:r>
              <a:rPr lang="cs-CZ" dirty="0" smtClean="0">
                <a:solidFill>
                  <a:srgbClr val="000000"/>
                </a:solidFill>
              </a:rPr>
              <a:t>Katastrofické poruchy nebo výjimečné havárie</a:t>
            </a:r>
          </a:p>
          <a:p>
            <a:pPr lvl="2"/>
            <a:r>
              <a:rPr lang="cs-CZ" dirty="0" smtClean="0">
                <a:solidFill>
                  <a:srgbClr val="000000"/>
                </a:solidFill>
              </a:rPr>
              <a:t>Místnosti pro lékařské účely</a:t>
            </a:r>
          </a:p>
          <a:p>
            <a:pPr lvl="2"/>
            <a:r>
              <a:rPr lang="cs-CZ" dirty="0" smtClean="0">
                <a:solidFill>
                  <a:srgbClr val="000000"/>
                </a:solidFill>
              </a:rPr>
              <a:t>Komerční a průmyslové aplikace , kde se používá nízkotlaký plyn pro spotřebiče (vaření)</a:t>
            </a:r>
          </a:p>
          <a:p>
            <a:pPr lvl="2"/>
            <a:r>
              <a:rPr lang="cs-CZ" dirty="0" smtClean="0">
                <a:solidFill>
                  <a:srgbClr val="000000"/>
                </a:solidFill>
              </a:rPr>
              <a:t>domácnosti</a:t>
            </a:r>
          </a:p>
          <a:p>
            <a:pPr lvl="1"/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905000" y="1143000"/>
            <a:ext cx="5334000" cy="685800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b="0" dirty="0">
              <a:latin typeface="Times New Roman CE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547664" y="2564904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Stanovení stupně větrání</a:t>
            </a:r>
            <a:endParaRPr lang="cs-CZ" dirty="0"/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5121" name="Plátno 293"/>
          <p:cNvGrpSpPr>
            <a:grpSpLocks/>
          </p:cNvGrpSpPr>
          <p:nvPr/>
        </p:nvGrpSpPr>
        <p:grpSpPr bwMode="auto">
          <a:xfrm>
            <a:off x="1475636" y="3068960"/>
            <a:ext cx="6244600" cy="3789040"/>
            <a:chOff x="-7201" y="0"/>
            <a:chExt cx="62446" cy="45707"/>
          </a:xfrm>
        </p:grpSpPr>
        <p:sp>
          <p:nvSpPr>
            <p:cNvPr id="5139" name="AutoShape 19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5245" cy="45707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pic>
          <p:nvPicPr>
            <p:cNvPr id="1048" name="Picture 295" descr="Fi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670" y="1428"/>
              <a:ext cx="50717" cy="40050"/>
            </a:xfrm>
            <a:prstGeom prst="rect">
              <a:avLst/>
            </a:prstGeom>
            <a:noFill/>
          </p:spPr>
        </p:pic>
        <p:sp>
          <p:nvSpPr>
            <p:cNvPr id="5137" name="Text Box 1"/>
            <p:cNvSpPr txBox="1">
              <a:spLocks noChangeArrowheads="1"/>
            </p:cNvSpPr>
            <p:nvPr/>
          </p:nvSpPr>
          <p:spPr bwMode="auto">
            <a:xfrm>
              <a:off x="41707" y="41383"/>
              <a:ext cx="1937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6" name="Text Box 1"/>
            <p:cNvSpPr txBox="1">
              <a:spLocks noChangeArrowheads="1"/>
            </p:cNvSpPr>
            <p:nvPr/>
          </p:nvSpPr>
          <p:spPr bwMode="auto">
            <a:xfrm>
              <a:off x="25996" y="42532"/>
              <a:ext cx="28429" cy="1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charakteristika úniku W</a:t>
              </a:r>
              <a:r>
                <a:rPr kumimoji="0" lang="de-DE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r>
                <a:rPr kumimoji="0" lang="de-DE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/ (</a:t>
              </a: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ρ</a:t>
              </a:r>
              <a:r>
                <a:rPr kumimoji="0" lang="de-DE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r>
                <a:rPr kumimoji="0" lang="de-DE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× k × LFL)   (m</a:t>
              </a:r>
              <a:r>
                <a:rPr kumimoji="0" lang="de-DE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r>
                <a:rPr kumimoji="0" lang="de-DE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/s)</a:t>
              </a:r>
              <a:endParaRPr kumimoji="0" lang="de-DE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5" name="Text Box 1"/>
            <p:cNvSpPr txBox="1">
              <a:spLocks noChangeArrowheads="1"/>
            </p:cNvSpPr>
            <p:nvPr/>
          </p:nvSpPr>
          <p:spPr bwMode="auto">
            <a:xfrm>
              <a:off x="32144" y="41383"/>
              <a:ext cx="1936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4" name="Text Box 1"/>
            <p:cNvSpPr txBox="1">
              <a:spLocks noChangeArrowheads="1"/>
            </p:cNvSpPr>
            <p:nvPr/>
          </p:nvSpPr>
          <p:spPr bwMode="auto">
            <a:xfrm>
              <a:off x="21781" y="41383"/>
              <a:ext cx="3708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3" name="Text Box 1"/>
            <p:cNvSpPr txBox="1">
              <a:spLocks noChangeArrowheads="1"/>
            </p:cNvSpPr>
            <p:nvPr/>
          </p:nvSpPr>
          <p:spPr bwMode="auto">
            <a:xfrm>
              <a:off x="12160" y="41383"/>
              <a:ext cx="3709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0,01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2" name="Text Box 1"/>
            <p:cNvSpPr txBox="1">
              <a:spLocks noChangeArrowheads="1"/>
            </p:cNvSpPr>
            <p:nvPr/>
          </p:nvSpPr>
          <p:spPr bwMode="auto">
            <a:xfrm>
              <a:off x="2661" y="41383"/>
              <a:ext cx="3708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0,001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1" name="Text Box 1"/>
            <p:cNvSpPr txBox="1">
              <a:spLocks noChangeArrowheads="1"/>
            </p:cNvSpPr>
            <p:nvPr/>
          </p:nvSpPr>
          <p:spPr bwMode="auto">
            <a:xfrm>
              <a:off x="0" y="40125"/>
              <a:ext cx="3708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0,001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0" name="Text Box 1"/>
            <p:cNvSpPr txBox="1">
              <a:spLocks noChangeArrowheads="1"/>
            </p:cNvSpPr>
            <p:nvPr/>
          </p:nvSpPr>
          <p:spPr bwMode="auto">
            <a:xfrm>
              <a:off x="997" y="30867"/>
              <a:ext cx="2711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0,01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9" name="Text Box 1"/>
            <p:cNvSpPr txBox="1">
              <a:spLocks noChangeArrowheads="1"/>
            </p:cNvSpPr>
            <p:nvPr/>
          </p:nvSpPr>
          <p:spPr bwMode="auto">
            <a:xfrm>
              <a:off x="997" y="21399"/>
              <a:ext cx="2711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8" name="Text Box 1"/>
            <p:cNvSpPr txBox="1">
              <a:spLocks noChangeArrowheads="1"/>
            </p:cNvSpPr>
            <p:nvPr/>
          </p:nvSpPr>
          <p:spPr bwMode="auto">
            <a:xfrm>
              <a:off x="1861" y="12192"/>
              <a:ext cx="1847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7" name="Text Box 1"/>
            <p:cNvSpPr txBox="1">
              <a:spLocks noChangeArrowheads="1"/>
            </p:cNvSpPr>
            <p:nvPr/>
          </p:nvSpPr>
          <p:spPr bwMode="auto">
            <a:xfrm>
              <a:off x="1861" y="2756"/>
              <a:ext cx="1847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6" name="Text Box 1"/>
            <p:cNvSpPr txBox="1">
              <a:spLocks noChangeArrowheads="1"/>
            </p:cNvSpPr>
            <p:nvPr/>
          </p:nvSpPr>
          <p:spPr bwMode="auto">
            <a:xfrm>
              <a:off x="-7201" y="971"/>
              <a:ext cx="8641" cy="4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rychlost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GB" altLang="zh-CN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větrání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GB" altLang="zh-CN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u</a:t>
              </a:r>
              <a:r>
                <a:rPr kumimoji="0" lang="en-GB" altLang="zh-CN" sz="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w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 (m/s)</a:t>
              </a:r>
              <a:endParaRPr kumimoji="0" lang="en-GB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5" name="Text Box 1"/>
            <p:cNvSpPr txBox="1">
              <a:spLocks noChangeArrowheads="1"/>
            </p:cNvSpPr>
            <p:nvPr/>
          </p:nvSpPr>
          <p:spPr bwMode="auto">
            <a:xfrm>
              <a:off x="9391" y="9251"/>
              <a:ext cx="6477" cy="29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rozřeďování</a:t>
              </a:r>
              <a:endParaRPr kumimoji="0" lang="en-GB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vysoké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4" name="Text Box 1"/>
            <p:cNvSpPr txBox="1">
              <a:spLocks noChangeArrowheads="1"/>
            </p:cNvSpPr>
            <p:nvPr/>
          </p:nvSpPr>
          <p:spPr bwMode="auto">
            <a:xfrm>
              <a:off x="24803" y="18459"/>
              <a:ext cx="6477" cy="2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rozřeďování</a:t>
              </a:r>
              <a:endParaRPr kumimoji="0" lang="en-GB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střední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3" name="Text Box 1"/>
            <p:cNvSpPr txBox="1">
              <a:spLocks noChangeArrowheads="1"/>
            </p:cNvSpPr>
            <p:nvPr/>
          </p:nvSpPr>
          <p:spPr bwMode="auto">
            <a:xfrm>
              <a:off x="39966" y="27774"/>
              <a:ext cx="6477" cy="2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rozřeďování</a:t>
              </a:r>
              <a:endParaRPr kumimoji="0" lang="en-GB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nízké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2" name="Text Box 1"/>
            <p:cNvSpPr txBox="1">
              <a:spLocks noChangeArrowheads="1"/>
            </p:cNvSpPr>
            <p:nvPr/>
          </p:nvSpPr>
          <p:spPr bwMode="auto">
            <a:xfrm>
              <a:off x="51003" y="41294"/>
              <a:ext cx="2254" cy="1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905000" y="1143000"/>
            <a:ext cx="5334000" cy="685800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b="0" dirty="0">
              <a:latin typeface="Times New Roman CE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547664" y="2564904"/>
            <a:ext cx="64087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Velikost zón – unik velkou rychlostí v budově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210" name="Rectangle 1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4097" name="Plátno 444"/>
          <p:cNvGrpSpPr>
            <a:grpSpLocks/>
          </p:cNvGrpSpPr>
          <p:nvPr/>
        </p:nvGrpSpPr>
        <p:grpSpPr bwMode="auto">
          <a:xfrm>
            <a:off x="2267744" y="3356992"/>
            <a:ext cx="5716588" cy="2825750"/>
            <a:chOff x="0" y="0"/>
            <a:chExt cx="57162" cy="28251"/>
          </a:xfrm>
        </p:grpSpPr>
        <p:sp>
          <p:nvSpPr>
            <p:cNvPr id="4209" name="AutoShape 113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7162" cy="28251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81" name="AutoShape 446"/>
            <p:cNvSpPr>
              <a:spLocks noChangeShapeType="1"/>
            </p:cNvSpPr>
            <p:nvPr/>
          </p:nvSpPr>
          <p:spPr bwMode="auto">
            <a:xfrm>
              <a:off x="2628" y="12858"/>
              <a:ext cx="3156" cy="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82" name="AutoShape 447"/>
            <p:cNvSpPr>
              <a:spLocks noChangeShapeType="1"/>
            </p:cNvSpPr>
            <p:nvPr/>
          </p:nvSpPr>
          <p:spPr bwMode="auto">
            <a:xfrm>
              <a:off x="2628" y="14198"/>
              <a:ext cx="3156" cy="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83" name="AutoShape 448"/>
            <p:cNvSpPr>
              <a:spLocks noChangeShapeType="1"/>
            </p:cNvSpPr>
            <p:nvPr/>
          </p:nvSpPr>
          <p:spPr bwMode="auto">
            <a:xfrm>
              <a:off x="5784" y="12992"/>
              <a:ext cx="0" cy="99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85" name="Arc 449"/>
            <p:cNvSpPr>
              <a:spLocks/>
            </p:cNvSpPr>
            <p:nvPr/>
          </p:nvSpPr>
          <p:spPr bwMode="auto">
            <a:xfrm>
              <a:off x="5784" y="13004"/>
              <a:ext cx="11875" cy="991"/>
            </a:xfrm>
            <a:custGeom>
              <a:avLst/>
              <a:gdLst>
                <a:gd name="T0" fmla="*/ 0 w 21600"/>
                <a:gd name="T1" fmla="*/ 0 h 21600"/>
                <a:gd name="T2" fmla="*/ 1187450 w 21600"/>
                <a:gd name="T3" fmla="*/ 50874 h 21600"/>
                <a:gd name="T4" fmla="*/ 0 w 21600"/>
                <a:gd name="T5" fmla="*/ 9906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7837" y="0"/>
                    <a:pt x="15059" y="4245"/>
                    <a:pt x="18872" y="11092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7837" y="0"/>
                    <a:pt x="15059" y="4245"/>
                    <a:pt x="18872" y="11092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A5A5A5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86" name="Arc 450"/>
            <p:cNvSpPr>
              <a:spLocks/>
            </p:cNvSpPr>
            <p:nvPr/>
          </p:nvSpPr>
          <p:spPr bwMode="auto">
            <a:xfrm flipV="1">
              <a:off x="5784" y="12992"/>
              <a:ext cx="12103" cy="990"/>
            </a:xfrm>
            <a:custGeom>
              <a:avLst/>
              <a:gdLst>
                <a:gd name="T0" fmla="*/ 0 w 21600"/>
                <a:gd name="T1" fmla="*/ 0 h 21600"/>
                <a:gd name="T2" fmla="*/ 1210310 w 21600"/>
                <a:gd name="T3" fmla="*/ 48324 h 21600"/>
                <a:gd name="T4" fmla="*/ 0 w 21600"/>
                <a:gd name="T5" fmla="*/ 9906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7608" y="0"/>
                    <a:pt x="14655" y="4002"/>
                    <a:pt x="18551" y="10537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7608" y="0"/>
                    <a:pt x="14655" y="4002"/>
                    <a:pt x="18551" y="10537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87" name="AutoShape 451"/>
            <p:cNvSpPr>
              <a:spLocks noChangeShapeType="1"/>
            </p:cNvSpPr>
            <p:nvPr/>
          </p:nvSpPr>
          <p:spPr bwMode="auto">
            <a:xfrm flipV="1">
              <a:off x="5784" y="11988"/>
              <a:ext cx="13202" cy="87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88" name="AutoShape 452"/>
            <p:cNvSpPr>
              <a:spLocks noChangeShapeType="1"/>
            </p:cNvSpPr>
            <p:nvPr/>
          </p:nvSpPr>
          <p:spPr bwMode="auto">
            <a:xfrm>
              <a:off x="5784" y="14109"/>
              <a:ext cx="13202" cy="11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89" name="AutoShape 453"/>
            <p:cNvSpPr>
              <a:spLocks noChangeShapeType="1"/>
            </p:cNvSpPr>
            <p:nvPr/>
          </p:nvSpPr>
          <p:spPr bwMode="auto">
            <a:xfrm flipV="1">
              <a:off x="18986" y="11944"/>
              <a:ext cx="4191" cy="5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90" name="AutoShape 454"/>
            <p:cNvSpPr>
              <a:spLocks noChangeShapeType="1"/>
            </p:cNvSpPr>
            <p:nvPr/>
          </p:nvSpPr>
          <p:spPr bwMode="auto">
            <a:xfrm>
              <a:off x="18986" y="15303"/>
              <a:ext cx="4191" cy="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91" name="Arc 455"/>
            <p:cNvSpPr>
              <a:spLocks/>
            </p:cNvSpPr>
            <p:nvPr/>
          </p:nvSpPr>
          <p:spPr bwMode="auto">
            <a:xfrm>
              <a:off x="23177" y="11938"/>
              <a:ext cx="4629" cy="1695"/>
            </a:xfrm>
            <a:custGeom>
              <a:avLst/>
              <a:gdLst>
                <a:gd name="T0" fmla="*/ 0 w 21600"/>
                <a:gd name="T1" fmla="*/ 0 h 21600"/>
                <a:gd name="T2" fmla="*/ 462915 w 21600"/>
                <a:gd name="T3" fmla="*/ 169545 h 21600"/>
                <a:gd name="T4" fmla="*/ 0 w 21600"/>
                <a:gd name="T5" fmla="*/ 169545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92" name="Arc 456"/>
            <p:cNvSpPr>
              <a:spLocks/>
            </p:cNvSpPr>
            <p:nvPr/>
          </p:nvSpPr>
          <p:spPr bwMode="auto">
            <a:xfrm flipV="1">
              <a:off x="23177" y="13633"/>
              <a:ext cx="4629" cy="1670"/>
            </a:xfrm>
            <a:custGeom>
              <a:avLst/>
              <a:gdLst>
                <a:gd name="T0" fmla="*/ 0 w 21600"/>
                <a:gd name="T1" fmla="*/ 0 h 21600"/>
                <a:gd name="T2" fmla="*/ 462915 w 21600"/>
                <a:gd name="T3" fmla="*/ 167005 h 21600"/>
                <a:gd name="T4" fmla="*/ 0 w 21600"/>
                <a:gd name="T5" fmla="*/ 167005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93" name="AutoShape 457"/>
            <p:cNvSpPr>
              <a:spLocks noChangeShapeType="1"/>
            </p:cNvSpPr>
            <p:nvPr/>
          </p:nvSpPr>
          <p:spPr bwMode="auto">
            <a:xfrm flipV="1">
              <a:off x="5784" y="10121"/>
              <a:ext cx="15266" cy="274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94" name="AutoShape 458"/>
            <p:cNvSpPr>
              <a:spLocks noChangeShapeType="1"/>
            </p:cNvSpPr>
            <p:nvPr/>
          </p:nvSpPr>
          <p:spPr bwMode="auto">
            <a:xfrm flipV="1">
              <a:off x="21050" y="9340"/>
              <a:ext cx="4858" cy="78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95" name="AutoShape 459"/>
            <p:cNvSpPr>
              <a:spLocks noChangeShapeType="1"/>
            </p:cNvSpPr>
            <p:nvPr/>
          </p:nvSpPr>
          <p:spPr bwMode="auto">
            <a:xfrm flipV="1">
              <a:off x="25908" y="8870"/>
              <a:ext cx="3765" cy="47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96" name="AutoShape 460"/>
            <p:cNvSpPr>
              <a:spLocks noChangeShapeType="1"/>
            </p:cNvSpPr>
            <p:nvPr/>
          </p:nvSpPr>
          <p:spPr bwMode="auto">
            <a:xfrm>
              <a:off x="5784" y="14109"/>
              <a:ext cx="15266" cy="324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97" name="AutoShape 461"/>
            <p:cNvSpPr>
              <a:spLocks noChangeShapeType="1"/>
            </p:cNvSpPr>
            <p:nvPr/>
          </p:nvSpPr>
          <p:spPr bwMode="auto">
            <a:xfrm>
              <a:off x="21050" y="17360"/>
              <a:ext cx="4858" cy="74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98" name="AutoShape 462"/>
            <p:cNvSpPr>
              <a:spLocks noChangeShapeType="1"/>
            </p:cNvSpPr>
            <p:nvPr/>
          </p:nvSpPr>
          <p:spPr bwMode="auto">
            <a:xfrm>
              <a:off x="25908" y="18103"/>
              <a:ext cx="3448" cy="42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99" name="Arc 463"/>
            <p:cNvSpPr>
              <a:spLocks/>
            </p:cNvSpPr>
            <p:nvPr/>
          </p:nvSpPr>
          <p:spPr bwMode="auto">
            <a:xfrm>
              <a:off x="29356" y="8877"/>
              <a:ext cx="8731" cy="5721"/>
            </a:xfrm>
            <a:custGeom>
              <a:avLst/>
              <a:gdLst>
                <a:gd name="T0" fmla="*/ 0 w 21600"/>
                <a:gd name="T1" fmla="*/ 2146 h 21600"/>
                <a:gd name="T2" fmla="*/ 873125 w 21600"/>
                <a:gd name="T3" fmla="*/ 490102 h 21600"/>
                <a:gd name="T4" fmla="*/ 70304 w 21600"/>
                <a:gd name="T5" fmla="*/ 572135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81"/>
                  </a:moveTo>
                  <a:cubicBezTo>
                    <a:pt x="622" y="27"/>
                    <a:pt x="1247" y="0"/>
                    <a:pt x="1872" y="0"/>
                  </a:cubicBezTo>
                  <a:cubicBezTo>
                    <a:pt x="12605" y="0"/>
                    <a:pt x="21709" y="7880"/>
                    <a:pt x="23248" y="18503"/>
                  </a:cubicBezTo>
                </a:path>
                <a:path w="21600" h="21600" stroke="0" extrusionOk="0">
                  <a:moveTo>
                    <a:pt x="0" y="81"/>
                  </a:moveTo>
                  <a:cubicBezTo>
                    <a:pt x="622" y="27"/>
                    <a:pt x="1247" y="0"/>
                    <a:pt x="1872" y="0"/>
                  </a:cubicBezTo>
                  <a:cubicBezTo>
                    <a:pt x="12605" y="0"/>
                    <a:pt x="21709" y="7880"/>
                    <a:pt x="23248" y="18503"/>
                  </a:cubicBezTo>
                  <a:lnTo>
                    <a:pt x="1872" y="21600"/>
                  </a:lnTo>
                  <a:lnTo>
                    <a:pt x="0" y="81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00" name="Arc 464"/>
            <p:cNvSpPr>
              <a:spLocks/>
            </p:cNvSpPr>
            <p:nvPr/>
          </p:nvSpPr>
          <p:spPr bwMode="auto">
            <a:xfrm flipV="1">
              <a:off x="29356" y="13633"/>
              <a:ext cx="8731" cy="4896"/>
            </a:xfrm>
            <a:custGeom>
              <a:avLst/>
              <a:gdLst>
                <a:gd name="T0" fmla="*/ 0 w 21600"/>
                <a:gd name="T1" fmla="*/ 0 h 21600"/>
                <a:gd name="T2" fmla="*/ 873125 w 21600"/>
                <a:gd name="T3" fmla="*/ 489585 h 21600"/>
                <a:gd name="T4" fmla="*/ 0 w 21600"/>
                <a:gd name="T5" fmla="*/ 489585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01" name="AutoShape 465"/>
            <p:cNvSpPr>
              <a:spLocks noChangeShapeType="1"/>
            </p:cNvSpPr>
            <p:nvPr/>
          </p:nvSpPr>
          <p:spPr bwMode="auto">
            <a:xfrm flipV="1">
              <a:off x="5784" y="8464"/>
              <a:ext cx="14980" cy="440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02" name="AutoShape 466"/>
            <p:cNvSpPr>
              <a:spLocks noChangeShapeType="1"/>
            </p:cNvSpPr>
            <p:nvPr/>
          </p:nvSpPr>
          <p:spPr bwMode="auto">
            <a:xfrm flipV="1">
              <a:off x="20764" y="6851"/>
              <a:ext cx="6033" cy="156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03" name="AutoShape 467"/>
            <p:cNvSpPr>
              <a:spLocks noChangeShapeType="1"/>
            </p:cNvSpPr>
            <p:nvPr/>
          </p:nvSpPr>
          <p:spPr bwMode="auto">
            <a:xfrm flipV="1">
              <a:off x="26797" y="5854"/>
              <a:ext cx="5702" cy="997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04" name="AutoShape 468"/>
            <p:cNvSpPr>
              <a:spLocks noChangeShapeType="1"/>
            </p:cNvSpPr>
            <p:nvPr/>
          </p:nvSpPr>
          <p:spPr bwMode="auto">
            <a:xfrm flipV="1">
              <a:off x="32499" y="5638"/>
              <a:ext cx="4134" cy="216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05" name="AutoShape 469"/>
            <p:cNvSpPr>
              <a:spLocks noChangeShapeType="1"/>
            </p:cNvSpPr>
            <p:nvPr/>
          </p:nvSpPr>
          <p:spPr bwMode="auto">
            <a:xfrm>
              <a:off x="5784" y="14109"/>
              <a:ext cx="13488" cy="4706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06" name="AutoShape 470"/>
            <p:cNvSpPr>
              <a:spLocks noChangeShapeType="1"/>
            </p:cNvSpPr>
            <p:nvPr/>
          </p:nvSpPr>
          <p:spPr bwMode="auto">
            <a:xfrm>
              <a:off x="19272" y="18884"/>
              <a:ext cx="7156" cy="1886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07" name="AutoShape 471"/>
            <p:cNvSpPr>
              <a:spLocks noChangeShapeType="1"/>
            </p:cNvSpPr>
            <p:nvPr/>
          </p:nvSpPr>
          <p:spPr bwMode="auto">
            <a:xfrm>
              <a:off x="26428" y="20770"/>
              <a:ext cx="6071" cy="883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44" name="AutoShape 472"/>
            <p:cNvSpPr>
              <a:spLocks noChangeShapeType="1"/>
            </p:cNvSpPr>
            <p:nvPr/>
          </p:nvSpPr>
          <p:spPr bwMode="auto">
            <a:xfrm>
              <a:off x="32499" y="21653"/>
              <a:ext cx="4419" cy="324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45" name="Arc 473"/>
            <p:cNvSpPr>
              <a:spLocks/>
            </p:cNvSpPr>
            <p:nvPr/>
          </p:nvSpPr>
          <p:spPr bwMode="auto">
            <a:xfrm>
              <a:off x="36633" y="5638"/>
              <a:ext cx="9321" cy="8566"/>
            </a:xfrm>
            <a:custGeom>
              <a:avLst/>
              <a:gdLst>
                <a:gd name="T0" fmla="*/ 0 w 21600"/>
                <a:gd name="T1" fmla="*/ 0 h 21600"/>
                <a:gd name="T2" fmla="*/ 932180 w 21600"/>
                <a:gd name="T3" fmla="*/ 792290 h 21600"/>
                <a:gd name="T4" fmla="*/ 0 w 21600"/>
                <a:gd name="T5" fmla="*/ 856615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300" y="0"/>
                    <a:pt x="20690" y="8709"/>
                    <a:pt x="21539" y="19977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300" y="0"/>
                    <a:pt x="20690" y="8709"/>
                    <a:pt x="21539" y="19977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46" name="Arc 474"/>
            <p:cNvSpPr>
              <a:spLocks/>
            </p:cNvSpPr>
            <p:nvPr/>
          </p:nvSpPr>
          <p:spPr bwMode="auto">
            <a:xfrm flipV="1">
              <a:off x="36918" y="13633"/>
              <a:ext cx="9036" cy="8344"/>
            </a:xfrm>
            <a:custGeom>
              <a:avLst/>
              <a:gdLst>
                <a:gd name="T0" fmla="*/ 0 w 21600"/>
                <a:gd name="T1" fmla="*/ 0 h 21600"/>
                <a:gd name="T2" fmla="*/ 903605 w 21600"/>
                <a:gd name="T3" fmla="*/ 834390 h 21600"/>
                <a:gd name="T4" fmla="*/ 0 w 21600"/>
                <a:gd name="T5" fmla="*/ 83439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47" name="AutoShape 475"/>
            <p:cNvSpPr>
              <a:spLocks noChangeShapeType="1"/>
            </p:cNvSpPr>
            <p:nvPr/>
          </p:nvSpPr>
          <p:spPr bwMode="auto">
            <a:xfrm flipV="1">
              <a:off x="5784" y="7334"/>
              <a:ext cx="14491" cy="553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48" name="AutoShape 476"/>
            <p:cNvSpPr>
              <a:spLocks noChangeShapeType="1"/>
            </p:cNvSpPr>
            <p:nvPr/>
          </p:nvSpPr>
          <p:spPr bwMode="auto">
            <a:xfrm flipV="1">
              <a:off x="20275" y="5359"/>
              <a:ext cx="5633" cy="191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49" name="AutoShape 477"/>
            <p:cNvSpPr>
              <a:spLocks noChangeShapeType="1"/>
            </p:cNvSpPr>
            <p:nvPr/>
          </p:nvSpPr>
          <p:spPr bwMode="auto">
            <a:xfrm flipV="1">
              <a:off x="25908" y="4292"/>
              <a:ext cx="4813" cy="106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50" name="AutoShape 478"/>
            <p:cNvSpPr>
              <a:spLocks noChangeShapeType="1"/>
            </p:cNvSpPr>
            <p:nvPr/>
          </p:nvSpPr>
          <p:spPr bwMode="auto">
            <a:xfrm flipV="1">
              <a:off x="30721" y="3689"/>
              <a:ext cx="4737" cy="60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51" name="AutoShape 479"/>
            <p:cNvSpPr>
              <a:spLocks noChangeShapeType="1"/>
            </p:cNvSpPr>
            <p:nvPr/>
          </p:nvSpPr>
          <p:spPr bwMode="auto">
            <a:xfrm>
              <a:off x="38049" y="3683"/>
              <a:ext cx="2356" cy="20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52" name="AutoShape 480"/>
            <p:cNvSpPr>
              <a:spLocks noChangeShapeType="1"/>
            </p:cNvSpPr>
            <p:nvPr/>
          </p:nvSpPr>
          <p:spPr bwMode="auto">
            <a:xfrm>
              <a:off x="5784" y="14109"/>
              <a:ext cx="13488" cy="58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53" name="AutoShape 481"/>
            <p:cNvSpPr>
              <a:spLocks noChangeShapeType="1"/>
            </p:cNvSpPr>
            <p:nvPr/>
          </p:nvSpPr>
          <p:spPr bwMode="auto">
            <a:xfrm>
              <a:off x="19513" y="20135"/>
              <a:ext cx="7055" cy="24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54" name="AutoShape 482"/>
            <p:cNvSpPr>
              <a:spLocks noChangeShapeType="1"/>
            </p:cNvSpPr>
            <p:nvPr/>
          </p:nvSpPr>
          <p:spPr bwMode="auto">
            <a:xfrm>
              <a:off x="26568" y="22555"/>
              <a:ext cx="3861" cy="91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55" name="AutoShape 483"/>
            <p:cNvSpPr>
              <a:spLocks noChangeShapeType="1"/>
            </p:cNvSpPr>
            <p:nvPr/>
          </p:nvSpPr>
          <p:spPr bwMode="auto">
            <a:xfrm>
              <a:off x="33032" y="23907"/>
              <a:ext cx="3601" cy="3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56" name="AutoShape 484"/>
            <p:cNvSpPr>
              <a:spLocks noChangeShapeType="1"/>
            </p:cNvSpPr>
            <p:nvPr/>
          </p:nvSpPr>
          <p:spPr bwMode="auto">
            <a:xfrm flipV="1">
              <a:off x="38754" y="23901"/>
              <a:ext cx="2476" cy="43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57" name="Arc 485"/>
            <p:cNvSpPr>
              <a:spLocks/>
            </p:cNvSpPr>
            <p:nvPr/>
          </p:nvSpPr>
          <p:spPr bwMode="auto">
            <a:xfrm>
              <a:off x="39757" y="3892"/>
              <a:ext cx="9201" cy="9747"/>
            </a:xfrm>
            <a:custGeom>
              <a:avLst/>
              <a:gdLst>
                <a:gd name="T0" fmla="*/ 64664 w 21600"/>
                <a:gd name="T1" fmla="*/ 0 h 21600"/>
                <a:gd name="T2" fmla="*/ 920115 w 21600"/>
                <a:gd name="T3" fmla="*/ 974725 h 21600"/>
                <a:gd name="T4" fmla="*/ 0 w 21600"/>
                <a:gd name="T5" fmla="*/ 974725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1517" y="0"/>
                  </a:moveTo>
                  <a:cubicBezTo>
                    <a:pt x="12830" y="797"/>
                    <a:pt x="21600" y="10206"/>
                    <a:pt x="21600" y="21547"/>
                  </a:cubicBezTo>
                </a:path>
                <a:path w="21600" h="21600" stroke="0" extrusionOk="0">
                  <a:moveTo>
                    <a:pt x="1517" y="0"/>
                  </a:moveTo>
                  <a:cubicBezTo>
                    <a:pt x="12830" y="797"/>
                    <a:pt x="21600" y="10206"/>
                    <a:pt x="21600" y="21547"/>
                  </a:cubicBezTo>
                  <a:lnTo>
                    <a:pt x="0" y="21547"/>
                  </a:lnTo>
                  <a:lnTo>
                    <a:pt x="1517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58" name="Arc 486"/>
            <p:cNvSpPr>
              <a:spLocks/>
            </p:cNvSpPr>
            <p:nvPr/>
          </p:nvSpPr>
          <p:spPr bwMode="auto">
            <a:xfrm flipV="1">
              <a:off x="39992" y="13639"/>
              <a:ext cx="8966" cy="10262"/>
            </a:xfrm>
            <a:custGeom>
              <a:avLst/>
              <a:gdLst>
                <a:gd name="T0" fmla="*/ 124157 w 21600"/>
                <a:gd name="T1" fmla="*/ 0 h 21600"/>
                <a:gd name="T2" fmla="*/ 896620 w 21600"/>
                <a:gd name="T3" fmla="*/ 1026160 h 21600"/>
                <a:gd name="T4" fmla="*/ 0 w 21600"/>
                <a:gd name="T5" fmla="*/ 102616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990" y="0"/>
                  </a:moveTo>
                  <a:cubicBezTo>
                    <a:pt x="13660" y="1491"/>
                    <a:pt x="21600" y="10618"/>
                    <a:pt x="21600" y="21392"/>
                  </a:cubicBezTo>
                </a:path>
                <a:path w="21600" h="21600" stroke="0" extrusionOk="0">
                  <a:moveTo>
                    <a:pt x="2990" y="0"/>
                  </a:moveTo>
                  <a:cubicBezTo>
                    <a:pt x="13660" y="1491"/>
                    <a:pt x="21600" y="10618"/>
                    <a:pt x="21600" y="21392"/>
                  </a:cubicBezTo>
                  <a:lnTo>
                    <a:pt x="0" y="21392"/>
                  </a:lnTo>
                  <a:lnTo>
                    <a:pt x="299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59" name="AutoShape 487"/>
            <p:cNvSpPr>
              <a:spLocks noChangeShapeType="1"/>
            </p:cNvSpPr>
            <p:nvPr/>
          </p:nvSpPr>
          <p:spPr bwMode="auto">
            <a:xfrm>
              <a:off x="35458" y="3689"/>
              <a:ext cx="262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0" name="AutoShape 488"/>
            <p:cNvSpPr>
              <a:spLocks noChangeShapeType="1"/>
            </p:cNvSpPr>
            <p:nvPr/>
          </p:nvSpPr>
          <p:spPr bwMode="auto">
            <a:xfrm>
              <a:off x="36391" y="24282"/>
              <a:ext cx="2109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1" name="AutoShape 489"/>
            <p:cNvSpPr>
              <a:spLocks noChangeShapeType="1"/>
            </p:cNvSpPr>
            <p:nvPr/>
          </p:nvSpPr>
          <p:spPr bwMode="auto">
            <a:xfrm>
              <a:off x="30429" y="23469"/>
              <a:ext cx="2603" cy="43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2" name="AutoShape 490"/>
            <p:cNvSpPr>
              <a:spLocks noChangeShapeType="1"/>
            </p:cNvSpPr>
            <p:nvPr/>
          </p:nvSpPr>
          <p:spPr bwMode="auto">
            <a:xfrm>
              <a:off x="17659" y="2660"/>
              <a:ext cx="127" cy="2251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3" name="AutoShape 491"/>
            <p:cNvSpPr>
              <a:spLocks noChangeShapeType="1"/>
            </p:cNvSpPr>
            <p:nvPr/>
          </p:nvSpPr>
          <p:spPr bwMode="auto">
            <a:xfrm>
              <a:off x="17659" y="8864"/>
              <a:ext cx="394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4" name="AutoShape 492"/>
            <p:cNvSpPr>
              <a:spLocks noChangeShapeType="1"/>
            </p:cNvSpPr>
            <p:nvPr/>
          </p:nvSpPr>
          <p:spPr bwMode="auto">
            <a:xfrm>
              <a:off x="17659" y="9728"/>
              <a:ext cx="1327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5" name="AutoShape 493"/>
            <p:cNvSpPr>
              <a:spLocks noChangeShapeType="1"/>
            </p:cNvSpPr>
            <p:nvPr/>
          </p:nvSpPr>
          <p:spPr bwMode="auto">
            <a:xfrm>
              <a:off x="17659" y="10464"/>
              <a:ext cx="3264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6" name="AutoShape 494"/>
            <p:cNvSpPr>
              <a:spLocks noChangeShapeType="1"/>
            </p:cNvSpPr>
            <p:nvPr/>
          </p:nvSpPr>
          <p:spPr bwMode="auto">
            <a:xfrm>
              <a:off x="17659" y="11360"/>
              <a:ext cx="6096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7" name="AutoShape 495"/>
            <p:cNvSpPr>
              <a:spLocks noChangeShapeType="1"/>
            </p:cNvSpPr>
            <p:nvPr/>
          </p:nvSpPr>
          <p:spPr bwMode="auto">
            <a:xfrm flipV="1">
              <a:off x="17659" y="12211"/>
              <a:ext cx="10420" cy="10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8" name="AutoShape 496"/>
            <p:cNvSpPr>
              <a:spLocks noChangeShapeType="1"/>
            </p:cNvSpPr>
            <p:nvPr/>
          </p:nvSpPr>
          <p:spPr bwMode="auto">
            <a:xfrm flipV="1">
              <a:off x="18014" y="13360"/>
              <a:ext cx="10942" cy="13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9" name="AutoShape 497"/>
            <p:cNvSpPr>
              <a:spLocks noChangeShapeType="1"/>
            </p:cNvSpPr>
            <p:nvPr/>
          </p:nvSpPr>
          <p:spPr bwMode="auto">
            <a:xfrm flipV="1">
              <a:off x="17659" y="14598"/>
              <a:ext cx="10890" cy="2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70" name="AutoShape 498"/>
            <p:cNvSpPr>
              <a:spLocks noChangeShapeType="1"/>
            </p:cNvSpPr>
            <p:nvPr/>
          </p:nvSpPr>
          <p:spPr bwMode="auto">
            <a:xfrm>
              <a:off x="17786" y="15728"/>
              <a:ext cx="7074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71" name="AutoShape 499"/>
            <p:cNvSpPr>
              <a:spLocks noChangeShapeType="1"/>
            </p:cNvSpPr>
            <p:nvPr/>
          </p:nvSpPr>
          <p:spPr bwMode="auto">
            <a:xfrm>
              <a:off x="17786" y="16795"/>
              <a:ext cx="2978" cy="10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72" name="AutoShape 500"/>
            <p:cNvSpPr>
              <a:spLocks noChangeShapeType="1"/>
            </p:cNvSpPr>
            <p:nvPr/>
          </p:nvSpPr>
          <p:spPr bwMode="auto">
            <a:xfrm>
              <a:off x="17786" y="17792"/>
              <a:ext cx="1200" cy="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73" name="AutoShape 501"/>
            <p:cNvSpPr>
              <a:spLocks noChangeShapeType="1"/>
            </p:cNvSpPr>
            <p:nvPr/>
          </p:nvSpPr>
          <p:spPr bwMode="auto">
            <a:xfrm>
              <a:off x="17786" y="18884"/>
              <a:ext cx="267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74" name="AutoShape 502"/>
            <p:cNvSpPr>
              <a:spLocks noChangeShapeType="1"/>
            </p:cNvSpPr>
            <p:nvPr/>
          </p:nvSpPr>
          <p:spPr bwMode="auto">
            <a:xfrm>
              <a:off x="18053" y="8864"/>
              <a:ext cx="933" cy="8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08" name="AutoShape 503"/>
            <p:cNvSpPr>
              <a:spLocks noChangeShapeType="1"/>
            </p:cNvSpPr>
            <p:nvPr/>
          </p:nvSpPr>
          <p:spPr bwMode="auto">
            <a:xfrm>
              <a:off x="18986" y="9728"/>
              <a:ext cx="1937" cy="74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09" name="AutoShape 504"/>
            <p:cNvSpPr>
              <a:spLocks noChangeShapeType="1"/>
            </p:cNvSpPr>
            <p:nvPr/>
          </p:nvSpPr>
          <p:spPr bwMode="auto">
            <a:xfrm>
              <a:off x="21050" y="10471"/>
              <a:ext cx="2914" cy="8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10" name="AutoShape 505"/>
            <p:cNvSpPr>
              <a:spLocks noChangeShapeType="1"/>
            </p:cNvSpPr>
            <p:nvPr/>
          </p:nvSpPr>
          <p:spPr bwMode="auto">
            <a:xfrm>
              <a:off x="23964" y="11360"/>
              <a:ext cx="4210" cy="9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11" name="AutoShape 506"/>
            <p:cNvSpPr>
              <a:spLocks noChangeShapeType="1"/>
            </p:cNvSpPr>
            <p:nvPr/>
          </p:nvSpPr>
          <p:spPr bwMode="auto">
            <a:xfrm flipV="1">
              <a:off x="18053" y="17792"/>
              <a:ext cx="933" cy="10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12" name="AutoShape 507"/>
            <p:cNvSpPr>
              <a:spLocks noChangeShapeType="1"/>
            </p:cNvSpPr>
            <p:nvPr/>
          </p:nvSpPr>
          <p:spPr bwMode="auto">
            <a:xfrm flipV="1">
              <a:off x="18986" y="16903"/>
              <a:ext cx="1778" cy="9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14" name="AutoShape 508"/>
            <p:cNvSpPr>
              <a:spLocks noChangeShapeType="1"/>
            </p:cNvSpPr>
            <p:nvPr/>
          </p:nvSpPr>
          <p:spPr bwMode="auto">
            <a:xfrm flipV="1">
              <a:off x="20764" y="16160"/>
              <a:ext cx="2711" cy="74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15" name="AutoShape 509"/>
            <p:cNvSpPr>
              <a:spLocks noChangeShapeType="1"/>
            </p:cNvSpPr>
            <p:nvPr/>
          </p:nvSpPr>
          <p:spPr bwMode="auto">
            <a:xfrm flipV="1">
              <a:off x="23533" y="14808"/>
              <a:ext cx="4737" cy="133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16" name="Arc 510"/>
            <p:cNvSpPr>
              <a:spLocks/>
            </p:cNvSpPr>
            <p:nvPr/>
          </p:nvSpPr>
          <p:spPr bwMode="auto">
            <a:xfrm>
              <a:off x="28079" y="12319"/>
              <a:ext cx="775" cy="1066"/>
            </a:xfrm>
            <a:custGeom>
              <a:avLst/>
              <a:gdLst>
                <a:gd name="T0" fmla="*/ 0 w 21600"/>
                <a:gd name="T1" fmla="*/ 0 h 21600"/>
                <a:gd name="T2" fmla="*/ 77470 w 21600"/>
                <a:gd name="T3" fmla="*/ 106680 h 21600"/>
                <a:gd name="T4" fmla="*/ 0 w 21600"/>
                <a:gd name="T5" fmla="*/ 10668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17" name="Arc 511"/>
            <p:cNvSpPr>
              <a:spLocks/>
            </p:cNvSpPr>
            <p:nvPr/>
          </p:nvSpPr>
          <p:spPr bwMode="auto">
            <a:xfrm flipV="1">
              <a:off x="28079" y="13385"/>
              <a:ext cx="813" cy="1423"/>
            </a:xfrm>
            <a:custGeom>
              <a:avLst/>
              <a:gdLst>
                <a:gd name="T0" fmla="*/ 19394 w 21600"/>
                <a:gd name="T1" fmla="*/ 0 h 21600"/>
                <a:gd name="T2" fmla="*/ 81280 w 21600"/>
                <a:gd name="T3" fmla="*/ 142240 h 21600"/>
                <a:gd name="T4" fmla="*/ 0 w 21600"/>
                <a:gd name="T5" fmla="*/ 14224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5154" y="-1"/>
                  </a:moveTo>
                  <a:cubicBezTo>
                    <a:pt x="14810" y="2372"/>
                    <a:pt x="21600" y="11031"/>
                    <a:pt x="21600" y="20976"/>
                  </a:cubicBezTo>
                </a:path>
                <a:path w="21600" h="21600" stroke="0" extrusionOk="0">
                  <a:moveTo>
                    <a:pt x="5154" y="-1"/>
                  </a:moveTo>
                  <a:cubicBezTo>
                    <a:pt x="14810" y="2372"/>
                    <a:pt x="21600" y="11031"/>
                    <a:pt x="21600" y="20976"/>
                  </a:cubicBezTo>
                  <a:lnTo>
                    <a:pt x="0" y="20976"/>
                  </a:lnTo>
                  <a:lnTo>
                    <a:pt x="5154" y="-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18" name="AutoShape 512"/>
            <p:cNvSpPr>
              <a:spLocks noChangeShapeType="1"/>
            </p:cNvSpPr>
            <p:nvPr/>
          </p:nvSpPr>
          <p:spPr bwMode="auto">
            <a:xfrm flipH="1">
              <a:off x="17786" y="18891"/>
              <a:ext cx="267" cy="8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19" name="AutoShape 513"/>
            <p:cNvSpPr>
              <a:spLocks noChangeShapeType="1"/>
            </p:cNvSpPr>
            <p:nvPr/>
          </p:nvSpPr>
          <p:spPr bwMode="auto">
            <a:xfrm flipH="1" flipV="1">
              <a:off x="17786" y="8020"/>
              <a:ext cx="267" cy="8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20" name="AutoShape 514"/>
            <p:cNvSpPr>
              <a:spLocks noChangeShapeType="1"/>
            </p:cNvSpPr>
            <p:nvPr/>
          </p:nvSpPr>
          <p:spPr bwMode="auto">
            <a:xfrm>
              <a:off x="17659" y="9340"/>
              <a:ext cx="8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21" name="AutoShape 515"/>
            <p:cNvSpPr>
              <a:spLocks noChangeShapeType="1"/>
            </p:cNvSpPr>
            <p:nvPr/>
          </p:nvSpPr>
          <p:spPr bwMode="auto">
            <a:xfrm>
              <a:off x="17659" y="10121"/>
              <a:ext cx="225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22" name="AutoShape 516"/>
            <p:cNvSpPr>
              <a:spLocks noChangeShapeType="1"/>
            </p:cNvSpPr>
            <p:nvPr/>
          </p:nvSpPr>
          <p:spPr bwMode="auto">
            <a:xfrm flipV="1">
              <a:off x="17659" y="10902"/>
              <a:ext cx="4559" cy="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23" name="AutoShape 517"/>
            <p:cNvSpPr>
              <a:spLocks noChangeShapeType="1"/>
            </p:cNvSpPr>
            <p:nvPr/>
          </p:nvSpPr>
          <p:spPr bwMode="auto">
            <a:xfrm flipV="1">
              <a:off x="17659" y="11728"/>
              <a:ext cx="8249" cy="10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24" name="AutoShape 518"/>
            <p:cNvSpPr>
              <a:spLocks noChangeShapeType="1"/>
            </p:cNvSpPr>
            <p:nvPr/>
          </p:nvSpPr>
          <p:spPr bwMode="auto">
            <a:xfrm>
              <a:off x="17786" y="16332"/>
              <a:ext cx="508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25" name="AutoShape 519"/>
            <p:cNvSpPr>
              <a:spLocks noChangeShapeType="1"/>
            </p:cNvSpPr>
            <p:nvPr/>
          </p:nvSpPr>
          <p:spPr bwMode="auto">
            <a:xfrm>
              <a:off x="17659" y="17354"/>
              <a:ext cx="2254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26" name="AutoShape 520"/>
            <p:cNvSpPr>
              <a:spLocks noChangeShapeType="1"/>
            </p:cNvSpPr>
            <p:nvPr/>
          </p:nvSpPr>
          <p:spPr bwMode="auto">
            <a:xfrm>
              <a:off x="17786" y="18256"/>
              <a:ext cx="673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27" name="AutoShape 521"/>
            <p:cNvSpPr>
              <a:spLocks noChangeShapeType="1"/>
            </p:cNvSpPr>
            <p:nvPr/>
          </p:nvSpPr>
          <p:spPr bwMode="auto">
            <a:xfrm flipV="1">
              <a:off x="17786" y="13970"/>
              <a:ext cx="10916" cy="1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28" name="AutoShape 522"/>
            <p:cNvSpPr>
              <a:spLocks noChangeShapeType="1"/>
            </p:cNvSpPr>
            <p:nvPr/>
          </p:nvSpPr>
          <p:spPr bwMode="auto">
            <a:xfrm flipV="1">
              <a:off x="17786" y="12788"/>
              <a:ext cx="10916" cy="7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29" name="AutoShape 523"/>
            <p:cNvSpPr>
              <a:spLocks noChangeShapeType="1"/>
            </p:cNvSpPr>
            <p:nvPr/>
          </p:nvSpPr>
          <p:spPr bwMode="auto">
            <a:xfrm>
              <a:off x="17659" y="15170"/>
              <a:ext cx="8909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130" name="Text Box 524"/>
            <p:cNvSpPr txBox="1">
              <a:spLocks noChangeArrowheads="1"/>
            </p:cNvSpPr>
            <p:nvPr/>
          </p:nvSpPr>
          <p:spPr bwMode="auto">
            <a:xfrm>
              <a:off x="12306" y="25177"/>
              <a:ext cx="13074" cy="1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profil rychlosti úniku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1" name="Arc 525"/>
            <p:cNvSpPr>
              <a:spLocks/>
            </p:cNvSpPr>
            <p:nvPr/>
          </p:nvSpPr>
          <p:spPr bwMode="auto">
            <a:xfrm>
              <a:off x="9683" y="7296"/>
              <a:ext cx="3017" cy="2508"/>
            </a:xfrm>
            <a:custGeom>
              <a:avLst/>
              <a:gdLst>
                <a:gd name="T0" fmla="*/ 86283 w 41355"/>
                <a:gd name="T1" fmla="*/ 250825 h 40864"/>
                <a:gd name="T2" fmla="*/ 301625 w 41355"/>
                <a:gd name="T3" fmla="*/ 78972 h 40864"/>
                <a:gd name="T4" fmla="*/ 157541 w 41355"/>
                <a:gd name="T5" fmla="*/ 132582 h 408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355" h="40864" fill="none" extrusionOk="0">
                  <a:moveTo>
                    <a:pt x="11829" y="40864"/>
                  </a:moveTo>
                  <a:cubicBezTo>
                    <a:pt x="4572" y="37183"/>
                    <a:pt x="0" y="2973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0151" y="0"/>
                    <a:pt x="37897" y="5044"/>
                    <a:pt x="41355" y="12865"/>
                  </a:cubicBezTo>
                </a:path>
                <a:path w="41355" h="40864" stroke="0" extrusionOk="0">
                  <a:moveTo>
                    <a:pt x="11829" y="40864"/>
                  </a:moveTo>
                  <a:cubicBezTo>
                    <a:pt x="4572" y="37183"/>
                    <a:pt x="0" y="2973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0151" y="0"/>
                    <a:pt x="37897" y="5044"/>
                    <a:pt x="41355" y="12865"/>
                  </a:cubicBezTo>
                  <a:lnTo>
                    <a:pt x="21600" y="21600"/>
                  </a:lnTo>
                  <a:lnTo>
                    <a:pt x="11829" y="40864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32" name="AutoShape 526"/>
            <p:cNvSpPr>
              <a:spLocks noChangeShapeType="1"/>
            </p:cNvSpPr>
            <p:nvPr/>
          </p:nvSpPr>
          <p:spPr bwMode="auto">
            <a:xfrm>
              <a:off x="10331" y="9715"/>
              <a:ext cx="921" cy="40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33" name="Arc 527"/>
            <p:cNvSpPr>
              <a:spLocks/>
            </p:cNvSpPr>
            <p:nvPr/>
          </p:nvSpPr>
          <p:spPr bwMode="auto">
            <a:xfrm>
              <a:off x="18986" y="4508"/>
              <a:ext cx="2731" cy="2686"/>
            </a:xfrm>
            <a:custGeom>
              <a:avLst/>
              <a:gdLst>
                <a:gd name="T0" fmla="*/ 124889 w 38366"/>
                <a:gd name="T1" fmla="*/ 268605 h 42817"/>
                <a:gd name="T2" fmla="*/ 273050 w 38366"/>
                <a:gd name="T3" fmla="*/ 50067 h 42817"/>
                <a:gd name="T4" fmla="*/ 153727 w 38366"/>
                <a:gd name="T5" fmla="*/ 135504 h 428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366" h="42817" fill="none" extrusionOk="0">
                  <a:moveTo>
                    <a:pt x="17548" y="42816"/>
                  </a:moveTo>
                  <a:cubicBezTo>
                    <a:pt x="7365" y="40871"/>
                    <a:pt x="0" y="3196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105" y="0"/>
                    <a:pt x="34264" y="2931"/>
                    <a:pt x="38365" y="7981"/>
                  </a:cubicBezTo>
                </a:path>
                <a:path w="38366" h="42817" stroke="0" extrusionOk="0">
                  <a:moveTo>
                    <a:pt x="17548" y="42816"/>
                  </a:moveTo>
                  <a:cubicBezTo>
                    <a:pt x="7365" y="40871"/>
                    <a:pt x="0" y="3196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105" y="0"/>
                    <a:pt x="34264" y="2931"/>
                    <a:pt x="38365" y="7981"/>
                  </a:cubicBezTo>
                  <a:lnTo>
                    <a:pt x="21600" y="21600"/>
                  </a:lnTo>
                  <a:lnTo>
                    <a:pt x="17548" y="42816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34" name="AutoShape 528"/>
            <p:cNvSpPr>
              <a:spLocks noChangeShapeType="1"/>
            </p:cNvSpPr>
            <p:nvPr/>
          </p:nvSpPr>
          <p:spPr bwMode="auto">
            <a:xfrm>
              <a:off x="20275" y="7181"/>
              <a:ext cx="991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35" name="Arc 529"/>
            <p:cNvSpPr>
              <a:spLocks/>
            </p:cNvSpPr>
            <p:nvPr/>
          </p:nvSpPr>
          <p:spPr bwMode="auto">
            <a:xfrm>
              <a:off x="27508" y="2552"/>
              <a:ext cx="2921" cy="2547"/>
            </a:xfrm>
            <a:custGeom>
              <a:avLst/>
              <a:gdLst>
                <a:gd name="T0" fmla="*/ 57820 w 42077"/>
                <a:gd name="T1" fmla="*/ 254635 h 38643"/>
                <a:gd name="T2" fmla="*/ 292100 w 42077"/>
                <a:gd name="T3" fmla="*/ 97036 h 38643"/>
                <a:gd name="T4" fmla="*/ 149948 w 42077"/>
                <a:gd name="T5" fmla="*/ 142331 h 3864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077" h="38643" fill="none" extrusionOk="0">
                  <a:moveTo>
                    <a:pt x="8329" y="38642"/>
                  </a:moveTo>
                  <a:cubicBezTo>
                    <a:pt x="3073" y="34549"/>
                    <a:pt x="0" y="282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0880" y="0"/>
                    <a:pt x="39123" y="5928"/>
                    <a:pt x="42077" y="14725"/>
                  </a:cubicBezTo>
                </a:path>
                <a:path w="42077" h="38643" stroke="0" extrusionOk="0">
                  <a:moveTo>
                    <a:pt x="8329" y="38642"/>
                  </a:moveTo>
                  <a:cubicBezTo>
                    <a:pt x="3073" y="34549"/>
                    <a:pt x="0" y="282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0880" y="0"/>
                    <a:pt x="39123" y="5928"/>
                    <a:pt x="42077" y="14725"/>
                  </a:cubicBezTo>
                  <a:lnTo>
                    <a:pt x="21600" y="21600"/>
                  </a:lnTo>
                  <a:lnTo>
                    <a:pt x="8329" y="38642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36" name="AutoShape 530"/>
            <p:cNvSpPr>
              <a:spLocks noChangeShapeType="1"/>
            </p:cNvSpPr>
            <p:nvPr/>
          </p:nvSpPr>
          <p:spPr bwMode="auto">
            <a:xfrm>
              <a:off x="28028" y="5099"/>
              <a:ext cx="826" cy="53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37" name="Arc 531"/>
            <p:cNvSpPr>
              <a:spLocks/>
            </p:cNvSpPr>
            <p:nvPr/>
          </p:nvSpPr>
          <p:spPr bwMode="auto">
            <a:xfrm>
              <a:off x="38087" y="2114"/>
              <a:ext cx="2426" cy="2000"/>
            </a:xfrm>
            <a:custGeom>
              <a:avLst/>
              <a:gdLst>
                <a:gd name="T0" fmla="*/ 19411 w 42514"/>
                <a:gd name="T1" fmla="*/ 200025 h 33237"/>
                <a:gd name="T2" fmla="*/ 242570 w 42514"/>
                <a:gd name="T3" fmla="*/ 97488 h 33237"/>
                <a:gd name="T4" fmla="*/ 123242 w 42514"/>
                <a:gd name="T5" fmla="*/ 129992 h 332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514" h="33237" fill="none" extrusionOk="0">
                  <a:moveTo>
                    <a:pt x="3402" y="33236"/>
                  </a:moveTo>
                  <a:cubicBezTo>
                    <a:pt x="1180" y="29762"/>
                    <a:pt x="0" y="2572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1449" y="0"/>
                    <a:pt x="40051" y="6662"/>
                    <a:pt x="42513" y="16199"/>
                  </a:cubicBezTo>
                </a:path>
                <a:path w="42514" h="33237" stroke="0" extrusionOk="0">
                  <a:moveTo>
                    <a:pt x="3402" y="33236"/>
                  </a:moveTo>
                  <a:cubicBezTo>
                    <a:pt x="1180" y="29762"/>
                    <a:pt x="0" y="2572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1449" y="0"/>
                    <a:pt x="40051" y="6662"/>
                    <a:pt x="42513" y="16199"/>
                  </a:cubicBezTo>
                  <a:lnTo>
                    <a:pt x="21600" y="21600"/>
                  </a:lnTo>
                  <a:lnTo>
                    <a:pt x="3402" y="33236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38" name="AutoShape 532"/>
            <p:cNvSpPr>
              <a:spLocks noChangeShapeType="1"/>
            </p:cNvSpPr>
            <p:nvPr/>
          </p:nvSpPr>
          <p:spPr bwMode="auto">
            <a:xfrm>
              <a:off x="38284" y="4114"/>
              <a:ext cx="647" cy="7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39" name="Arc 533"/>
            <p:cNvSpPr>
              <a:spLocks/>
            </p:cNvSpPr>
            <p:nvPr/>
          </p:nvSpPr>
          <p:spPr bwMode="auto">
            <a:xfrm>
              <a:off x="9690" y="17195"/>
              <a:ext cx="2990" cy="2858"/>
            </a:xfrm>
            <a:custGeom>
              <a:avLst/>
              <a:gdLst>
                <a:gd name="T0" fmla="*/ 299085 w 41145"/>
                <a:gd name="T1" fmla="*/ 202273 h 42460"/>
                <a:gd name="T2" fmla="*/ 116276 w 41145"/>
                <a:gd name="T3" fmla="*/ 0 h 42460"/>
                <a:gd name="T4" fmla="*/ 157011 w 41145"/>
                <a:gd name="T5" fmla="*/ 140385 h 424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145" h="42460" fill="none" extrusionOk="0">
                  <a:moveTo>
                    <a:pt x="41144" y="30055"/>
                  </a:moveTo>
                  <a:cubicBezTo>
                    <a:pt x="37582" y="37627"/>
                    <a:pt x="29967" y="42460"/>
                    <a:pt x="21600" y="42460"/>
                  </a:cubicBezTo>
                  <a:cubicBezTo>
                    <a:pt x="9670" y="42460"/>
                    <a:pt x="0" y="32789"/>
                    <a:pt x="0" y="20860"/>
                  </a:cubicBezTo>
                  <a:cubicBezTo>
                    <a:pt x="0" y="11088"/>
                    <a:pt x="6559" y="2534"/>
                    <a:pt x="15995" y="-1"/>
                  </a:cubicBezTo>
                </a:path>
                <a:path w="41145" h="42460" stroke="0" extrusionOk="0">
                  <a:moveTo>
                    <a:pt x="41144" y="30055"/>
                  </a:moveTo>
                  <a:cubicBezTo>
                    <a:pt x="37582" y="37627"/>
                    <a:pt x="29967" y="42460"/>
                    <a:pt x="21600" y="42460"/>
                  </a:cubicBezTo>
                  <a:cubicBezTo>
                    <a:pt x="9670" y="42460"/>
                    <a:pt x="0" y="32789"/>
                    <a:pt x="0" y="20860"/>
                  </a:cubicBezTo>
                  <a:cubicBezTo>
                    <a:pt x="0" y="11088"/>
                    <a:pt x="6559" y="2534"/>
                    <a:pt x="15995" y="-1"/>
                  </a:cubicBezTo>
                  <a:lnTo>
                    <a:pt x="21600" y="20860"/>
                  </a:lnTo>
                  <a:lnTo>
                    <a:pt x="41144" y="30055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24" name="AutoShape 534"/>
            <p:cNvSpPr>
              <a:spLocks noChangeShapeType="1"/>
            </p:cNvSpPr>
            <p:nvPr/>
          </p:nvSpPr>
          <p:spPr bwMode="auto">
            <a:xfrm flipV="1">
              <a:off x="10718" y="16935"/>
              <a:ext cx="889" cy="2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25" name="Arc 535"/>
            <p:cNvSpPr>
              <a:spLocks/>
            </p:cNvSpPr>
            <p:nvPr/>
          </p:nvSpPr>
          <p:spPr bwMode="auto">
            <a:xfrm>
              <a:off x="19513" y="20681"/>
              <a:ext cx="3004" cy="2794"/>
            </a:xfrm>
            <a:custGeom>
              <a:avLst/>
              <a:gdLst>
                <a:gd name="T0" fmla="*/ 300355 w 42189"/>
                <a:gd name="T1" fmla="*/ 178629 h 41778"/>
                <a:gd name="T2" fmla="*/ 98908 w 42189"/>
                <a:gd name="T3" fmla="*/ 0 h 41778"/>
                <a:gd name="T4" fmla="*/ 153776 w 42189"/>
                <a:gd name="T5" fmla="*/ 134945 h 4177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189" h="41778" fill="none" extrusionOk="0">
                  <a:moveTo>
                    <a:pt x="42188" y="26709"/>
                  </a:moveTo>
                  <a:cubicBezTo>
                    <a:pt x="39342" y="35682"/>
                    <a:pt x="31013" y="41778"/>
                    <a:pt x="21600" y="41778"/>
                  </a:cubicBezTo>
                  <a:cubicBezTo>
                    <a:pt x="9670" y="41778"/>
                    <a:pt x="0" y="32107"/>
                    <a:pt x="0" y="20178"/>
                  </a:cubicBezTo>
                  <a:cubicBezTo>
                    <a:pt x="0" y="11222"/>
                    <a:pt x="5526" y="3195"/>
                    <a:pt x="13892" y="-1"/>
                  </a:cubicBezTo>
                </a:path>
                <a:path w="42189" h="41778" stroke="0" extrusionOk="0">
                  <a:moveTo>
                    <a:pt x="42188" y="26709"/>
                  </a:moveTo>
                  <a:cubicBezTo>
                    <a:pt x="39342" y="35682"/>
                    <a:pt x="31013" y="41778"/>
                    <a:pt x="21600" y="41778"/>
                  </a:cubicBezTo>
                  <a:cubicBezTo>
                    <a:pt x="9670" y="41778"/>
                    <a:pt x="0" y="32107"/>
                    <a:pt x="0" y="20178"/>
                  </a:cubicBezTo>
                  <a:cubicBezTo>
                    <a:pt x="0" y="11222"/>
                    <a:pt x="5526" y="3195"/>
                    <a:pt x="13892" y="-1"/>
                  </a:cubicBezTo>
                  <a:lnTo>
                    <a:pt x="21600" y="20178"/>
                  </a:lnTo>
                  <a:lnTo>
                    <a:pt x="42188" y="26709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26" name="AutoShape 536"/>
            <p:cNvSpPr>
              <a:spLocks noChangeShapeType="1"/>
            </p:cNvSpPr>
            <p:nvPr/>
          </p:nvSpPr>
          <p:spPr bwMode="auto">
            <a:xfrm flipV="1">
              <a:off x="20421" y="20383"/>
              <a:ext cx="629" cy="38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27" name="Arc 537"/>
            <p:cNvSpPr>
              <a:spLocks/>
            </p:cNvSpPr>
            <p:nvPr/>
          </p:nvSpPr>
          <p:spPr bwMode="auto">
            <a:xfrm>
              <a:off x="28352" y="22790"/>
              <a:ext cx="2743" cy="2832"/>
            </a:xfrm>
            <a:custGeom>
              <a:avLst/>
              <a:gdLst>
                <a:gd name="T0" fmla="*/ 274320 w 39563"/>
                <a:gd name="T1" fmla="*/ 219748 h 42864"/>
                <a:gd name="T2" fmla="*/ 123462 w 39563"/>
                <a:gd name="T3" fmla="*/ 0 h 42864"/>
                <a:gd name="T4" fmla="*/ 149769 w 39563"/>
                <a:gd name="T5" fmla="*/ 140495 h 428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563" h="42864" fill="none" extrusionOk="0">
                  <a:moveTo>
                    <a:pt x="39563" y="33259"/>
                  </a:moveTo>
                  <a:cubicBezTo>
                    <a:pt x="35555" y="39260"/>
                    <a:pt x="28816" y="42864"/>
                    <a:pt x="21600" y="42864"/>
                  </a:cubicBezTo>
                  <a:cubicBezTo>
                    <a:pt x="9670" y="42864"/>
                    <a:pt x="0" y="33193"/>
                    <a:pt x="0" y="21264"/>
                  </a:cubicBezTo>
                  <a:cubicBezTo>
                    <a:pt x="0" y="10798"/>
                    <a:pt x="7502" y="1838"/>
                    <a:pt x="17805" y="-1"/>
                  </a:cubicBezTo>
                </a:path>
                <a:path w="39563" h="42864" stroke="0" extrusionOk="0">
                  <a:moveTo>
                    <a:pt x="39563" y="33259"/>
                  </a:moveTo>
                  <a:cubicBezTo>
                    <a:pt x="35555" y="39260"/>
                    <a:pt x="28816" y="42864"/>
                    <a:pt x="21600" y="42864"/>
                  </a:cubicBezTo>
                  <a:cubicBezTo>
                    <a:pt x="9670" y="42864"/>
                    <a:pt x="0" y="33193"/>
                    <a:pt x="0" y="21264"/>
                  </a:cubicBezTo>
                  <a:cubicBezTo>
                    <a:pt x="0" y="10798"/>
                    <a:pt x="7502" y="1838"/>
                    <a:pt x="17805" y="-1"/>
                  </a:cubicBezTo>
                  <a:lnTo>
                    <a:pt x="21600" y="21264"/>
                  </a:lnTo>
                  <a:lnTo>
                    <a:pt x="39563" y="33259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28" name="AutoShape 538"/>
            <p:cNvSpPr>
              <a:spLocks noChangeShapeType="1"/>
            </p:cNvSpPr>
            <p:nvPr/>
          </p:nvSpPr>
          <p:spPr bwMode="auto">
            <a:xfrm>
              <a:off x="29610" y="22713"/>
              <a:ext cx="730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29" name="Arc 539"/>
            <p:cNvSpPr>
              <a:spLocks/>
            </p:cNvSpPr>
            <p:nvPr/>
          </p:nvSpPr>
          <p:spPr bwMode="auto">
            <a:xfrm>
              <a:off x="39300" y="23304"/>
              <a:ext cx="2717" cy="2318"/>
            </a:xfrm>
            <a:custGeom>
              <a:avLst/>
              <a:gdLst>
                <a:gd name="T0" fmla="*/ 258568 w 43200"/>
                <a:gd name="T1" fmla="*/ 21620 h 34069"/>
                <a:gd name="T2" fmla="*/ 24926 w 43200"/>
                <a:gd name="T3" fmla="*/ 0 h 34069"/>
                <a:gd name="T4" fmla="*/ 135890 w 43200"/>
                <a:gd name="T5" fmla="*/ 84828 h 340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34069" fill="none" extrusionOk="0">
                  <a:moveTo>
                    <a:pt x="41099" y="3178"/>
                  </a:moveTo>
                  <a:cubicBezTo>
                    <a:pt x="42482" y="6080"/>
                    <a:pt x="43200" y="9254"/>
                    <a:pt x="43200" y="12469"/>
                  </a:cubicBezTo>
                  <a:cubicBezTo>
                    <a:pt x="43200" y="24398"/>
                    <a:pt x="33529" y="34069"/>
                    <a:pt x="21600" y="34069"/>
                  </a:cubicBezTo>
                  <a:cubicBezTo>
                    <a:pt x="9670" y="34069"/>
                    <a:pt x="0" y="24398"/>
                    <a:pt x="0" y="12469"/>
                  </a:cubicBezTo>
                  <a:cubicBezTo>
                    <a:pt x="0" y="8003"/>
                    <a:pt x="1384" y="3646"/>
                    <a:pt x="3962" y="0"/>
                  </a:cubicBezTo>
                </a:path>
                <a:path w="43200" h="34069" stroke="0" extrusionOk="0">
                  <a:moveTo>
                    <a:pt x="41099" y="3178"/>
                  </a:moveTo>
                  <a:cubicBezTo>
                    <a:pt x="42482" y="6080"/>
                    <a:pt x="43200" y="9254"/>
                    <a:pt x="43200" y="12469"/>
                  </a:cubicBezTo>
                  <a:cubicBezTo>
                    <a:pt x="43200" y="24398"/>
                    <a:pt x="33529" y="34069"/>
                    <a:pt x="21600" y="34069"/>
                  </a:cubicBezTo>
                  <a:cubicBezTo>
                    <a:pt x="9670" y="34069"/>
                    <a:pt x="0" y="24398"/>
                    <a:pt x="0" y="12469"/>
                  </a:cubicBezTo>
                  <a:cubicBezTo>
                    <a:pt x="0" y="8003"/>
                    <a:pt x="1384" y="3646"/>
                    <a:pt x="3962" y="0"/>
                  </a:cubicBezTo>
                  <a:lnTo>
                    <a:pt x="21600" y="12469"/>
                  </a:lnTo>
                  <a:lnTo>
                    <a:pt x="41099" y="317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0" name="AutoShape 540"/>
            <p:cNvSpPr>
              <a:spLocks noChangeShapeType="1"/>
            </p:cNvSpPr>
            <p:nvPr/>
          </p:nvSpPr>
          <p:spPr bwMode="auto">
            <a:xfrm flipV="1">
              <a:off x="39560" y="22713"/>
              <a:ext cx="197" cy="59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113" name="Text Box 541"/>
            <p:cNvSpPr txBox="1">
              <a:spLocks noChangeArrowheads="1"/>
            </p:cNvSpPr>
            <p:nvPr/>
          </p:nvSpPr>
          <p:spPr bwMode="auto">
            <a:xfrm>
              <a:off x="19913" y="38"/>
              <a:ext cx="17850" cy="20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vírová difúze na rozhraní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AutoShape 542"/>
            <p:cNvSpPr>
              <a:spLocks noChangeShapeType="1"/>
            </p:cNvSpPr>
            <p:nvPr/>
          </p:nvSpPr>
          <p:spPr bwMode="auto">
            <a:xfrm>
              <a:off x="4191" y="10121"/>
              <a:ext cx="6" cy="266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3" name="AutoShape 543"/>
            <p:cNvSpPr>
              <a:spLocks noChangeShapeType="1"/>
            </p:cNvSpPr>
            <p:nvPr/>
          </p:nvSpPr>
          <p:spPr bwMode="auto">
            <a:xfrm flipV="1">
              <a:off x="4191" y="14204"/>
              <a:ext cx="6" cy="259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4" name="AutoShape 544"/>
            <p:cNvSpPr>
              <a:spLocks noChangeShapeType="1"/>
            </p:cNvSpPr>
            <p:nvPr/>
          </p:nvSpPr>
          <p:spPr bwMode="auto">
            <a:xfrm>
              <a:off x="8401" y="7810"/>
              <a:ext cx="19" cy="391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6" name="AutoShape 545"/>
            <p:cNvSpPr>
              <a:spLocks noChangeShapeType="1"/>
            </p:cNvSpPr>
            <p:nvPr/>
          </p:nvSpPr>
          <p:spPr bwMode="auto">
            <a:xfrm flipV="1">
              <a:off x="8420" y="15303"/>
              <a:ext cx="38" cy="41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108" name="Text Box 546"/>
            <p:cNvSpPr txBox="1">
              <a:spLocks noChangeArrowheads="1"/>
            </p:cNvSpPr>
            <p:nvPr/>
          </p:nvSpPr>
          <p:spPr bwMode="auto">
            <a:xfrm>
              <a:off x="6667" y="8096"/>
              <a:ext cx="1651" cy="2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d</a:t>
              </a:r>
              <a:r>
                <a:rPr kumimoji="0" lang="cs-CZ" sz="8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AutoShape 547"/>
            <p:cNvSpPr>
              <a:spLocks noChangeShapeType="1"/>
            </p:cNvSpPr>
            <p:nvPr/>
          </p:nvSpPr>
          <p:spPr bwMode="auto">
            <a:xfrm>
              <a:off x="0" y="13506"/>
              <a:ext cx="18053" cy="13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9" name="Arc 548"/>
            <p:cNvSpPr>
              <a:spLocks/>
            </p:cNvSpPr>
            <p:nvPr/>
          </p:nvSpPr>
          <p:spPr bwMode="auto">
            <a:xfrm>
              <a:off x="46532" y="3600"/>
              <a:ext cx="2426" cy="10604"/>
            </a:xfrm>
            <a:custGeom>
              <a:avLst/>
              <a:gdLst>
                <a:gd name="T0" fmla="*/ 110062 w 21592"/>
                <a:gd name="T1" fmla="*/ 0 h 19250"/>
                <a:gd name="T2" fmla="*/ 242570 w 21592"/>
                <a:gd name="T3" fmla="*/ 1028444 h 19250"/>
                <a:gd name="T4" fmla="*/ 0 w 21592"/>
                <a:gd name="T5" fmla="*/ 1060450 h 192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2" h="19250" fill="none" extrusionOk="0">
                  <a:moveTo>
                    <a:pt x="9797" y="-1"/>
                  </a:moveTo>
                  <a:cubicBezTo>
                    <a:pt x="16853" y="3590"/>
                    <a:pt x="21379" y="10754"/>
                    <a:pt x="21592" y="18668"/>
                  </a:cubicBezTo>
                </a:path>
                <a:path w="21592" h="19250" stroke="0" extrusionOk="0">
                  <a:moveTo>
                    <a:pt x="9797" y="-1"/>
                  </a:moveTo>
                  <a:cubicBezTo>
                    <a:pt x="16853" y="3590"/>
                    <a:pt x="21379" y="10754"/>
                    <a:pt x="21592" y="18668"/>
                  </a:cubicBezTo>
                  <a:lnTo>
                    <a:pt x="0" y="19250"/>
                  </a:lnTo>
                  <a:lnTo>
                    <a:pt x="9797" y="-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40" name="Arc 549"/>
            <p:cNvSpPr>
              <a:spLocks/>
            </p:cNvSpPr>
            <p:nvPr/>
          </p:nvSpPr>
          <p:spPr bwMode="auto">
            <a:xfrm flipV="1">
              <a:off x="45954" y="14014"/>
              <a:ext cx="3004" cy="11163"/>
            </a:xfrm>
            <a:custGeom>
              <a:avLst/>
              <a:gdLst>
                <a:gd name="T0" fmla="*/ 141918 w 21600"/>
                <a:gd name="T1" fmla="*/ 0 h 21600"/>
                <a:gd name="T2" fmla="*/ 300355 w 21600"/>
                <a:gd name="T3" fmla="*/ 1116330 h 21600"/>
                <a:gd name="T4" fmla="*/ 0 w 21600"/>
                <a:gd name="T5" fmla="*/ 111633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10205" y="0"/>
                  </a:moveTo>
                  <a:cubicBezTo>
                    <a:pt x="17221" y="3761"/>
                    <a:pt x="21600" y="11076"/>
                    <a:pt x="21600" y="19037"/>
                  </a:cubicBezTo>
                </a:path>
                <a:path w="21600" h="21600" stroke="0" extrusionOk="0">
                  <a:moveTo>
                    <a:pt x="10205" y="0"/>
                  </a:moveTo>
                  <a:cubicBezTo>
                    <a:pt x="17221" y="3761"/>
                    <a:pt x="21600" y="11076"/>
                    <a:pt x="21600" y="19037"/>
                  </a:cubicBezTo>
                  <a:lnTo>
                    <a:pt x="0" y="19037"/>
                  </a:lnTo>
                  <a:lnTo>
                    <a:pt x="10205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41" name="AutoShape 550"/>
            <p:cNvSpPr>
              <a:spLocks noChangeShapeType="1"/>
            </p:cNvSpPr>
            <p:nvPr/>
          </p:nvSpPr>
          <p:spPr bwMode="auto">
            <a:xfrm flipV="1">
              <a:off x="48958" y="11360"/>
              <a:ext cx="4432" cy="140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none" w="sm" len="med"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103" name="Text Box 551"/>
            <p:cNvSpPr txBox="1">
              <a:spLocks noChangeArrowheads="1"/>
            </p:cNvSpPr>
            <p:nvPr/>
          </p:nvSpPr>
          <p:spPr bwMode="auto">
            <a:xfrm>
              <a:off x="49612" y="9829"/>
              <a:ext cx="7550" cy="1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nulová rychlost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2" name="Text Box 552"/>
            <p:cNvSpPr txBox="1">
              <a:spLocks noChangeArrowheads="1"/>
            </p:cNvSpPr>
            <p:nvPr/>
          </p:nvSpPr>
          <p:spPr bwMode="auto">
            <a:xfrm>
              <a:off x="5784" y="21653"/>
              <a:ext cx="10783" cy="2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koncentrace ve rozsahu výbušnosti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AutoShape 553"/>
            <p:cNvSpPr>
              <a:spLocks noChangeShapeType="1"/>
            </p:cNvSpPr>
            <p:nvPr/>
          </p:nvSpPr>
          <p:spPr bwMode="auto">
            <a:xfrm flipV="1">
              <a:off x="11176" y="16141"/>
              <a:ext cx="5187" cy="55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45" name="AutoShape 554"/>
            <p:cNvSpPr>
              <a:spLocks noChangeShapeType="1"/>
            </p:cNvSpPr>
            <p:nvPr/>
          </p:nvSpPr>
          <p:spPr bwMode="auto">
            <a:xfrm flipH="1">
              <a:off x="43999" y="3575"/>
              <a:ext cx="1486" cy="15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099" name="Text Box 555"/>
            <p:cNvSpPr txBox="1">
              <a:spLocks noChangeArrowheads="1"/>
            </p:cNvSpPr>
            <p:nvPr/>
          </p:nvSpPr>
          <p:spPr bwMode="auto">
            <a:xfrm>
              <a:off x="42017" y="914"/>
              <a:ext cx="11373" cy="26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koncentrace blížící se 0 %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8" name="Text Box 557"/>
            <p:cNvSpPr txBox="1">
              <a:spLocks noChangeArrowheads="1"/>
            </p:cNvSpPr>
            <p:nvPr/>
          </p:nvSpPr>
          <p:spPr bwMode="auto">
            <a:xfrm>
              <a:off x="2527" y="9188"/>
              <a:ext cx="1600" cy="2743"/>
            </a:xfrm>
            <a:prstGeom prst="rect">
              <a:avLst/>
            </a:prstGeom>
            <a:noFill/>
            <a:ln w="762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(p</a:t>
              </a:r>
              <a:r>
                <a:rPr kumimoji="0" lang="cs-CZ" sz="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w</a:t>
              </a: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)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905000" y="1143000"/>
            <a:ext cx="5334000" cy="685800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b="0" dirty="0">
              <a:latin typeface="Times New Roman CE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547664" y="2564904"/>
            <a:ext cx="64087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Velikost zón – odhad podle typu úniku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GB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74" name="Plátno 749"/>
          <p:cNvGrpSpPr>
            <a:grpSpLocks/>
          </p:cNvGrpSpPr>
          <p:nvPr/>
        </p:nvGrpSpPr>
        <p:grpSpPr bwMode="auto">
          <a:xfrm>
            <a:off x="1403687" y="2852936"/>
            <a:ext cx="5832610" cy="4166816"/>
            <a:chOff x="-4472" y="0"/>
            <a:chExt cx="60377" cy="48145"/>
          </a:xfrm>
        </p:grpSpPr>
        <p:sp>
          <p:nvSpPr>
            <p:cNvPr id="3089" name="AutoShape 17"/>
            <p:cNvSpPr>
              <a:spLocks noChangeAspect="1" noChangeArrowheads="1"/>
            </p:cNvSpPr>
            <p:nvPr/>
          </p:nvSpPr>
          <p:spPr bwMode="auto">
            <a:xfrm>
              <a:off x="-2236" y="0"/>
              <a:ext cx="58141" cy="4814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pic>
          <p:nvPicPr>
            <p:cNvPr id="2" name="Picture 751" descr="Fig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76" y="495"/>
              <a:ext cx="51753" cy="40659"/>
            </a:xfrm>
            <a:prstGeom prst="rect">
              <a:avLst/>
            </a:prstGeom>
            <a:noFill/>
          </p:spPr>
        </p:pic>
        <p:sp>
          <p:nvSpPr>
            <p:cNvPr id="3087" name="Text Box 1"/>
            <p:cNvSpPr txBox="1">
              <a:spLocks noChangeArrowheads="1"/>
            </p:cNvSpPr>
            <p:nvPr/>
          </p:nvSpPr>
          <p:spPr bwMode="auto">
            <a:xfrm>
              <a:off x="3124" y="41243"/>
              <a:ext cx="3175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0,01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6" name="Text Box 1"/>
            <p:cNvSpPr txBox="1">
              <a:spLocks noChangeArrowheads="1"/>
            </p:cNvSpPr>
            <p:nvPr/>
          </p:nvSpPr>
          <p:spPr bwMode="auto">
            <a:xfrm>
              <a:off x="15443" y="41243"/>
              <a:ext cx="3175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5" name="Text Box 1"/>
            <p:cNvSpPr txBox="1">
              <a:spLocks noChangeArrowheads="1"/>
            </p:cNvSpPr>
            <p:nvPr/>
          </p:nvSpPr>
          <p:spPr bwMode="auto">
            <a:xfrm>
              <a:off x="27698" y="41243"/>
              <a:ext cx="3175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4" name="Text Box 1"/>
            <p:cNvSpPr txBox="1">
              <a:spLocks noChangeArrowheads="1"/>
            </p:cNvSpPr>
            <p:nvPr/>
          </p:nvSpPr>
          <p:spPr bwMode="auto">
            <a:xfrm>
              <a:off x="40030" y="41243"/>
              <a:ext cx="3175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3" name="Text Box 1"/>
            <p:cNvSpPr txBox="1">
              <a:spLocks noChangeArrowheads="1"/>
            </p:cNvSpPr>
            <p:nvPr/>
          </p:nvSpPr>
          <p:spPr bwMode="auto">
            <a:xfrm>
              <a:off x="1504" y="39839"/>
              <a:ext cx="2648" cy="1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2" name="Text Box 1"/>
            <p:cNvSpPr txBox="1">
              <a:spLocks noChangeArrowheads="1"/>
            </p:cNvSpPr>
            <p:nvPr/>
          </p:nvSpPr>
          <p:spPr bwMode="auto">
            <a:xfrm>
              <a:off x="45720" y="6832"/>
              <a:ext cx="6038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těžký plyn gas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1" name="Text Box 1"/>
            <p:cNvSpPr txBox="1">
              <a:spLocks noChangeArrowheads="1"/>
            </p:cNvSpPr>
            <p:nvPr/>
          </p:nvSpPr>
          <p:spPr bwMode="auto">
            <a:xfrm>
              <a:off x="46145" y="12769"/>
              <a:ext cx="6039" cy="1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difúzní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0" name="Text Box 1"/>
            <p:cNvSpPr txBox="1">
              <a:spLocks noChangeArrowheads="1"/>
            </p:cNvSpPr>
            <p:nvPr/>
          </p:nvSpPr>
          <p:spPr bwMode="auto">
            <a:xfrm>
              <a:off x="47339" y="17913"/>
              <a:ext cx="4896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paprsek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9" name="Text Box 1"/>
            <p:cNvSpPr txBox="1">
              <a:spLocks noChangeArrowheads="1"/>
            </p:cNvSpPr>
            <p:nvPr/>
          </p:nvSpPr>
          <p:spPr bwMode="auto">
            <a:xfrm>
              <a:off x="2565" y="20885"/>
              <a:ext cx="1587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8" name="Text Box 1"/>
            <p:cNvSpPr txBox="1">
              <a:spLocks noChangeArrowheads="1"/>
            </p:cNvSpPr>
            <p:nvPr/>
          </p:nvSpPr>
          <p:spPr bwMode="auto">
            <a:xfrm>
              <a:off x="1504" y="1733"/>
              <a:ext cx="2648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" name="Text Box 1"/>
            <p:cNvSpPr txBox="1">
              <a:spLocks noChangeArrowheads="1"/>
            </p:cNvSpPr>
            <p:nvPr/>
          </p:nvSpPr>
          <p:spPr bwMode="auto">
            <a:xfrm>
              <a:off x="-4472" y="6656"/>
              <a:ext cx="8199" cy="37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nebezpečná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GB" altLang="zh-CN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vzdálenost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(m)</a:t>
              </a:r>
              <a:endParaRPr kumimoji="0" lang="en-GB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6" name="Text Box 1"/>
            <p:cNvSpPr txBox="1">
              <a:spLocks noChangeArrowheads="1"/>
            </p:cNvSpPr>
            <p:nvPr/>
          </p:nvSpPr>
          <p:spPr bwMode="auto">
            <a:xfrm>
              <a:off x="52235" y="41243"/>
              <a:ext cx="3175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5" name="Text Box 1"/>
            <p:cNvSpPr txBox="1">
              <a:spLocks noChangeArrowheads="1"/>
            </p:cNvSpPr>
            <p:nvPr/>
          </p:nvSpPr>
          <p:spPr bwMode="auto">
            <a:xfrm>
              <a:off x="28378" y="42646"/>
              <a:ext cx="27508" cy="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chakteristika úniku W</a:t>
              </a:r>
              <a:r>
                <a:rPr kumimoji="0" lang="de-DE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r>
                <a:rPr kumimoji="0" lang="de-DE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/ (</a:t>
              </a: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ρ</a:t>
              </a:r>
              <a:r>
                <a:rPr kumimoji="0" lang="de-DE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r>
                <a:rPr kumimoji="0" lang="de-DE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× k × LFL)   (m</a:t>
              </a:r>
              <a:r>
                <a:rPr kumimoji="0" lang="de-DE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r>
                <a:rPr kumimoji="0" lang="de-DE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/s)</a:t>
              </a:r>
              <a:endParaRPr kumimoji="0" lang="en-GB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905000" y="1143000"/>
            <a:ext cx="5334000" cy="685800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b="0" dirty="0">
              <a:latin typeface="Times New Roman CE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043610" y="2492895"/>
          <a:ext cx="7776862" cy="4104459"/>
        </p:xfrm>
        <a:graphic>
          <a:graphicData uri="http://schemas.openxmlformats.org/drawingml/2006/table">
            <a:tbl>
              <a:tblPr/>
              <a:tblGrid>
                <a:gridCol w="2822610"/>
                <a:gridCol w="825451"/>
                <a:gridCol w="825451"/>
                <a:gridCol w="826224"/>
                <a:gridCol w="825451"/>
                <a:gridCol w="825451"/>
                <a:gridCol w="826224"/>
              </a:tblGrid>
              <a:tr h="23379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typ venkovního prostoru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31" marR="65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prostor bez překážek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31" marR="65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prostor s překážkami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31" marR="65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6759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 dirty="0">
                          <a:latin typeface="Arial"/>
                          <a:ea typeface="Times New Roman"/>
                          <a:cs typeface="Times New Roman"/>
                        </a:rPr>
                        <a:t>výška od úrovně země</a:t>
                      </a:r>
                      <a:endParaRPr lang="cs-CZ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2 m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Arial"/>
                        </a:rPr>
                        <a:t>&gt;</a:t>
                      </a: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2 m do 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5 m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Arial"/>
                        </a:rPr>
                        <a:t>&gt;</a:t>
                      </a: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5 m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2 m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Arial"/>
                        </a:rPr>
                        <a:t>&gt;</a:t>
                      </a: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2 m do 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5 m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Arial"/>
                        </a:rPr>
                        <a:t>&gt;</a:t>
                      </a: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5 m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39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 dirty="0">
                          <a:latin typeface="Arial"/>
                          <a:ea typeface="Times New Roman"/>
                          <a:cs typeface="Times New Roman"/>
                        </a:rPr>
                        <a:t>udávané rychlosti větrání pro odhad rozřeďování úniku plynů/par lehčích než vzduch</a:t>
                      </a:r>
                      <a:endParaRPr lang="cs-CZ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0,5 m/s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1 m/s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2 m/s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0,5 m/s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0,5 m/s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1 m/s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39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 dirty="0">
                          <a:latin typeface="Arial"/>
                          <a:ea typeface="Times New Roman"/>
                          <a:cs typeface="Times New Roman"/>
                        </a:rPr>
                        <a:t>udávané rychlosti větrání pro odhad rozřeďování úniku plynů/par těžších než vzduch</a:t>
                      </a:r>
                      <a:endParaRPr lang="cs-CZ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dirty="0">
                          <a:latin typeface="Arial"/>
                          <a:ea typeface="Times New Roman"/>
                          <a:cs typeface="Times New Roman"/>
                        </a:rPr>
                        <a:t>0,3 m/s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0,6 m/s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1 m/s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0,15 m/s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0,3 m/s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1 m/s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39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 dirty="0">
                          <a:latin typeface="Arial"/>
                          <a:ea typeface="Times New Roman"/>
                          <a:cs typeface="Times New Roman"/>
                        </a:rPr>
                        <a:t>udávané rychlosti větrání pro odhad rozřeďování rychlosti odpařování kapaliny z kaluže v jakékoliv výšce</a:t>
                      </a:r>
                      <a:endParaRPr lang="cs-CZ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Arial"/>
                        </a:rPr>
                        <a:t>&gt;</a:t>
                      </a: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0,25 m/s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Arial"/>
                        </a:rPr>
                        <a:t>&gt;</a:t>
                      </a: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0,1 m/s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98879">
                <a:tc gridSpan="7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dirty="0">
                          <a:latin typeface="Arial"/>
                          <a:ea typeface="Times New Roman"/>
                          <a:cs typeface="Times New Roman"/>
                        </a:rPr>
                        <a:t>Obecně hodnoty v této tabulce se mohou považovat za větrání s dobrou spolehlivostí.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dirty="0">
                          <a:latin typeface="Arial"/>
                          <a:ea typeface="Times New Roman"/>
                          <a:cs typeface="Times New Roman"/>
                        </a:rPr>
                        <a:t>Pro vnitřní prostory, se hodnocení má normálně zakládat na předpokládané minimální rychlosti vzduchu 0,05 m/s, která bude přítomna prakticky všude. Za určitých situací mohou být uvažovány rozdílné hodnoty (například v blízkosti vstupních/výstupních větracích otvorů). Kde větrání může být řízeno, tam může být minimální rychlost větrání vypočtena.</a:t>
                      </a:r>
                    </a:p>
                  </a:txBody>
                  <a:tcPr marL="65431" marR="6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722784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dirty="0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33793" name="Plátno 643"/>
          <p:cNvGrpSpPr>
            <a:grpSpLocks/>
          </p:cNvGrpSpPr>
          <p:nvPr/>
        </p:nvGrpSpPr>
        <p:grpSpPr bwMode="auto">
          <a:xfrm>
            <a:off x="2051720" y="2564904"/>
            <a:ext cx="5532438" cy="4079702"/>
            <a:chOff x="0" y="0"/>
            <a:chExt cx="55327" cy="53035"/>
          </a:xfrm>
        </p:grpSpPr>
        <p:sp>
          <p:nvSpPr>
            <p:cNvPr id="33813" name="AutoShape 21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5327" cy="5303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pic>
          <p:nvPicPr>
            <p:cNvPr id="923" name="Picture 645" descr="FigC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11" y="158"/>
              <a:ext cx="51721" cy="48127"/>
            </a:xfrm>
            <a:prstGeom prst="rect">
              <a:avLst/>
            </a:prstGeom>
            <a:noFill/>
          </p:spPr>
        </p:pic>
        <p:sp>
          <p:nvSpPr>
            <p:cNvPr id="33811" name="Text Box 1"/>
            <p:cNvSpPr txBox="1">
              <a:spLocks noChangeArrowheads="1"/>
            </p:cNvSpPr>
            <p:nvPr/>
          </p:nvSpPr>
          <p:spPr bwMode="auto">
            <a:xfrm>
              <a:off x="2800" y="48291"/>
              <a:ext cx="3175" cy="1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0,05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10" name="Text Box 1"/>
            <p:cNvSpPr txBox="1">
              <a:spLocks noChangeArrowheads="1"/>
            </p:cNvSpPr>
            <p:nvPr/>
          </p:nvSpPr>
          <p:spPr bwMode="auto">
            <a:xfrm>
              <a:off x="22244" y="49695"/>
              <a:ext cx="31826" cy="1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teplotní koeficient  [</a:t>
              </a: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kumimoji="0" lang="fr-FR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T/(T</a:t>
              </a:r>
              <a:r>
                <a:rPr kumimoji="0" lang="fr-FR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in</a:t>
              </a:r>
              <a:r>
                <a:rPr kumimoji="0" lang="fr-FR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</a:t>
              </a:r>
              <a:r>
                <a:rPr kumimoji="0" lang="fr-FR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</a:t>
              </a:r>
              <a:r>
                <a:rPr kumimoji="0" lang="fr-FR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out</a:t>
              </a:r>
              <a:r>
                <a:rPr kumimoji="0" lang="fr-FR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)]</a:t>
              </a:r>
              <a:r>
                <a:rPr kumimoji="0" lang="fr-FR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1/2</a:t>
              </a:r>
              <a:endParaRPr kumimoji="0" lang="fr-FR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33809" name="Text Box 1"/>
            <p:cNvSpPr txBox="1">
              <a:spLocks noChangeArrowheads="1"/>
            </p:cNvSpPr>
            <p:nvPr/>
          </p:nvSpPr>
          <p:spPr bwMode="auto">
            <a:xfrm>
              <a:off x="24917" y="571"/>
              <a:ext cx="9531" cy="1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</a:t>
              </a:r>
              <a:r>
                <a:rPr kumimoji="0" lang="en-GB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d</a:t>
              </a: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= 0,75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8" name="Text Box 1"/>
            <p:cNvSpPr txBox="1">
              <a:spLocks noChangeArrowheads="1"/>
            </p:cNvSpPr>
            <p:nvPr/>
          </p:nvSpPr>
          <p:spPr bwMode="auto">
            <a:xfrm>
              <a:off x="1727" y="1873"/>
              <a:ext cx="1785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2,5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7" name="Text Box 1"/>
            <p:cNvSpPr txBox="1">
              <a:spLocks noChangeArrowheads="1"/>
            </p:cNvSpPr>
            <p:nvPr/>
          </p:nvSpPr>
          <p:spPr bwMode="auto">
            <a:xfrm rot="16200000">
              <a:off x="-19120" y="19691"/>
              <a:ext cx="39681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specifický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GB" altLang="zh-CN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objemový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GB" altLang="zh-CN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průtok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GB" altLang="zh-CN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čerstvého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GB" altLang="zh-CN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vzduchu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GB" altLang="zh-CN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Q</a:t>
              </a:r>
              <a:r>
                <a:rPr kumimoji="0" lang="en-GB" altLang="zh-CN" sz="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/ </a:t>
              </a:r>
              <a:r>
                <a:rPr kumimoji="0" lang="en-GB" altLang="zh-CN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</a:t>
              </a:r>
              <a:r>
                <a:rPr kumimoji="0" lang="en-GB" altLang="zh-CN" sz="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e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 (m</a:t>
              </a:r>
              <a:r>
                <a:rPr kumimoji="0" lang="en-GB" altLang="zh-CN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/sm</a:t>
              </a:r>
              <a:r>
                <a:rPr kumimoji="0" lang="en-GB" altLang="zh-CN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 </a:t>
              </a:r>
              <a:endParaRPr kumimoji="0" lang="en-GB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6" name="Text Box 1"/>
            <p:cNvSpPr txBox="1">
              <a:spLocks noChangeArrowheads="1"/>
            </p:cNvSpPr>
            <p:nvPr/>
          </p:nvSpPr>
          <p:spPr bwMode="auto">
            <a:xfrm>
              <a:off x="1727" y="10941"/>
              <a:ext cx="1785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5" name="Text Box 1"/>
            <p:cNvSpPr txBox="1">
              <a:spLocks noChangeArrowheads="1"/>
            </p:cNvSpPr>
            <p:nvPr/>
          </p:nvSpPr>
          <p:spPr bwMode="auto">
            <a:xfrm>
              <a:off x="1727" y="19825"/>
              <a:ext cx="1785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1,5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4" name="Text Box 1"/>
            <p:cNvSpPr txBox="1">
              <a:spLocks noChangeArrowheads="1"/>
            </p:cNvSpPr>
            <p:nvPr/>
          </p:nvSpPr>
          <p:spPr bwMode="auto">
            <a:xfrm>
              <a:off x="1727" y="28969"/>
              <a:ext cx="1785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3" name="Text Box 1"/>
            <p:cNvSpPr txBox="1">
              <a:spLocks noChangeArrowheads="1"/>
            </p:cNvSpPr>
            <p:nvPr/>
          </p:nvSpPr>
          <p:spPr bwMode="auto">
            <a:xfrm>
              <a:off x="1727" y="37852"/>
              <a:ext cx="1785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0,5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2" name="Text Box 1"/>
            <p:cNvSpPr txBox="1">
              <a:spLocks noChangeArrowheads="1"/>
            </p:cNvSpPr>
            <p:nvPr/>
          </p:nvSpPr>
          <p:spPr bwMode="auto">
            <a:xfrm>
              <a:off x="1727" y="47104"/>
              <a:ext cx="1785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1" name="Text Box 1"/>
            <p:cNvSpPr txBox="1">
              <a:spLocks noChangeArrowheads="1"/>
            </p:cNvSpPr>
            <p:nvPr/>
          </p:nvSpPr>
          <p:spPr bwMode="auto">
            <a:xfrm>
              <a:off x="12376" y="48291"/>
              <a:ext cx="3175" cy="1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0,10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0" name="Text Box 1"/>
            <p:cNvSpPr txBox="1">
              <a:spLocks noChangeArrowheads="1"/>
            </p:cNvSpPr>
            <p:nvPr/>
          </p:nvSpPr>
          <p:spPr bwMode="auto">
            <a:xfrm>
              <a:off x="21945" y="48291"/>
              <a:ext cx="3175" cy="1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0,15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799" name="Text Box 1"/>
            <p:cNvSpPr txBox="1">
              <a:spLocks noChangeArrowheads="1"/>
            </p:cNvSpPr>
            <p:nvPr/>
          </p:nvSpPr>
          <p:spPr bwMode="auto">
            <a:xfrm>
              <a:off x="31756" y="48291"/>
              <a:ext cx="3175" cy="1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0,20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798" name="Text Box 1"/>
            <p:cNvSpPr txBox="1">
              <a:spLocks noChangeArrowheads="1"/>
            </p:cNvSpPr>
            <p:nvPr/>
          </p:nvSpPr>
          <p:spPr bwMode="auto">
            <a:xfrm>
              <a:off x="41243" y="48291"/>
              <a:ext cx="3175" cy="1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0,25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797" name="Text Box 1"/>
            <p:cNvSpPr txBox="1">
              <a:spLocks noChangeArrowheads="1"/>
            </p:cNvSpPr>
            <p:nvPr/>
          </p:nvSpPr>
          <p:spPr bwMode="auto">
            <a:xfrm>
              <a:off x="50895" y="48291"/>
              <a:ext cx="3175" cy="1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0,30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51" name="Picture 662" descr="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2102172">
              <a:off x="44519" y="9937"/>
              <a:ext cx="3658" cy="1340"/>
            </a:xfrm>
            <a:prstGeom prst="rect">
              <a:avLst/>
            </a:prstGeom>
            <a:noFill/>
          </p:spPr>
        </p:pic>
        <p:pic>
          <p:nvPicPr>
            <p:cNvPr id="652" name="Picture 663" descr="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-1625117">
              <a:off x="46132" y="20008"/>
              <a:ext cx="3017" cy="1308"/>
            </a:xfrm>
            <a:prstGeom prst="rect">
              <a:avLst/>
            </a:prstGeom>
            <a:noFill/>
          </p:spPr>
        </p:pic>
        <p:pic>
          <p:nvPicPr>
            <p:cNvPr id="653" name="Picture 664" descr="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-737300">
              <a:off x="43776" y="34785"/>
              <a:ext cx="5182" cy="130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578768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dirty="0"/>
          </a:p>
        </p:txBody>
      </p:sp>
      <p:sp>
        <p:nvSpPr>
          <p:cNvPr id="34900" name="Rectangle 8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34817" name="Plátno 665"/>
          <p:cNvGrpSpPr>
            <a:grpSpLocks/>
          </p:cNvGrpSpPr>
          <p:nvPr/>
        </p:nvGrpSpPr>
        <p:grpSpPr bwMode="auto">
          <a:xfrm>
            <a:off x="2195736" y="3140968"/>
            <a:ext cx="5710238" cy="2944813"/>
            <a:chOff x="0" y="0"/>
            <a:chExt cx="57099" cy="29444"/>
          </a:xfrm>
        </p:grpSpPr>
        <p:sp>
          <p:nvSpPr>
            <p:cNvPr id="34899" name="AutoShape 83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7099" cy="2944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42" name="AutoShape 667"/>
            <p:cNvSpPr>
              <a:spLocks noChangeShapeType="1"/>
            </p:cNvSpPr>
            <p:nvPr/>
          </p:nvSpPr>
          <p:spPr bwMode="auto">
            <a:xfrm>
              <a:off x="0" y="28149"/>
              <a:ext cx="53517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43" name="AutoShape 668"/>
            <p:cNvSpPr>
              <a:spLocks noChangeShapeType="1"/>
            </p:cNvSpPr>
            <p:nvPr/>
          </p:nvSpPr>
          <p:spPr bwMode="auto">
            <a:xfrm flipV="1">
              <a:off x="10039" y="5118"/>
              <a:ext cx="6" cy="1817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44" name="AutoShape 669"/>
            <p:cNvSpPr>
              <a:spLocks noChangeShapeType="1"/>
            </p:cNvSpPr>
            <p:nvPr/>
          </p:nvSpPr>
          <p:spPr bwMode="auto">
            <a:xfrm flipH="1" flipV="1">
              <a:off x="42729" y="10896"/>
              <a:ext cx="184" cy="1725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45" name="AutoShape 670"/>
            <p:cNvSpPr>
              <a:spLocks noChangeShapeType="1"/>
            </p:cNvSpPr>
            <p:nvPr/>
          </p:nvSpPr>
          <p:spPr bwMode="auto">
            <a:xfrm flipV="1">
              <a:off x="8877" y="622"/>
              <a:ext cx="17354" cy="494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46" name="AutoShape 671"/>
            <p:cNvSpPr>
              <a:spLocks noChangeShapeType="1"/>
            </p:cNvSpPr>
            <p:nvPr/>
          </p:nvSpPr>
          <p:spPr bwMode="auto">
            <a:xfrm>
              <a:off x="26231" y="622"/>
              <a:ext cx="17628" cy="494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47" name="AutoShape 672"/>
            <p:cNvSpPr>
              <a:spLocks noChangeShapeType="1"/>
            </p:cNvSpPr>
            <p:nvPr/>
          </p:nvSpPr>
          <p:spPr bwMode="auto">
            <a:xfrm>
              <a:off x="42722" y="5118"/>
              <a:ext cx="7" cy="110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48" name="AutoShape 673"/>
            <p:cNvSpPr>
              <a:spLocks noChangeShapeType="1"/>
            </p:cNvSpPr>
            <p:nvPr/>
          </p:nvSpPr>
          <p:spPr bwMode="auto">
            <a:xfrm flipV="1">
              <a:off x="10039" y="27216"/>
              <a:ext cx="6" cy="93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50" name="AutoShape 674"/>
            <p:cNvSpPr>
              <a:spLocks noChangeShapeType="1"/>
            </p:cNvSpPr>
            <p:nvPr/>
          </p:nvSpPr>
          <p:spPr bwMode="auto">
            <a:xfrm>
              <a:off x="32296" y="2197"/>
              <a:ext cx="8401" cy="259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51" name="AutoShape 675"/>
            <p:cNvSpPr>
              <a:spLocks noChangeShapeType="1"/>
            </p:cNvSpPr>
            <p:nvPr/>
          </p:nvSpPr>
          <p:spPr bwMode="auto">
            <a:xfrm>
              <a:off x="35337" y="3155"/>
              <a:ext cx="2540" cy="249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52" name="AutoShape 676"/>
            <p:cNvSpPr>
              <a:spLocks noChangeShapeType="1"/>
            </p:cNvSpPr>
            <p:nvPr/>
          </p:nvSpPr>
          <p:spPr bwMode="auto">
            <a:xfrm flipH="1">
              <a:off x="25107" y="8140"/>
              <a:ext cx="18485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53" name="AutoShape 677"/>
            <p:cNvSpPr>
              <a:spLocks noChangeShapeType="1"/>
            </p:cNvSpPr>
            <p:nvPr/>
          </p:nvSpPr>
          <p:spPr bwMode="auto">
            <a:xfrm flipV="1">
              <a:off x="8877" y="25393"/>
              <a:ext cx="20987" cy="13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54" name="Arc 678"/>
            <p:cNvSpPr>
              <a:spLocks/>
            </p:cNvSpPr>
            <p:nvPr/>
          </p:nvSpPr>
          <p:spPr bwMode="auto">
            <a:xfrm flipV="1">
              <a:off x="7759" y="24561"/>
              <a:ext cx="5499" cy="966"/>
            </a:xfrm>
            <a:custGeom>
              <a:avLst/>
              <a:gdLst>
                <a:gd name="T0" fmla="*/ 0 w 21600"/>
                <a:gd name="T1" fmla="*/ 0 h 21600"/>
                <a:gd name="T2" fmla="*/ 549910 w 21600"/>
                <a:gd name="T3" fmla="*/ 66996 h 21600"/>
                <a:gd name="T4" fmla="*/ 0 w 21600"/>
                <a:gd name="T5" fmla="*/ 9652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9383" y="0"/>
                    <a:pt x="17694" y="6058"/>
                    <a:pt x="20564" y="14993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9383" y="0"/>
                    <a:pt x="17694" y="6058"/>
                    <a:pt x="20564" y="14993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55" name="AutoShape 679"/>
            <p:cNvSpPr>
              <a:spLocks noChangeShapeType="1"/>
            </p:cNvSpPr>
            <p:nvPr/>
          </p:nvSpPr>
          <p:spPr bwMode="auto">
            <a:xfrm>
              <a:off x="26200" y="8197"/>
              <a:ext cx="6" cy="1722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med"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56" name="Arc 680"/>
            <p:cNvSpPr>
              <a:spLocks/>
            </p:cNvSpPr>
            <p:nvPr/>
          </p:nvSpPr>
          <p:spPr bwMode="auto">
            <a:xfrm flipH="1">
              <a:off x="40767" y="8597"/>
              <a:ext cx="4241" cy="1080"/>
            </a:xfrm>
            <a:custGeom>
              <a:avLst/>
              <a:gdLst>
                <a:gd name="T0" fmla="*/ 0 w 21600"/>
                <a:gd name="T1" fmla="*/ 0 h 21600"/>
                <a:gd name="T2" fmla="*/ 424180 w 21600"/>
                <a:gd name="T3" fmla="*/ 75575 h 21600"/>
                <a:gd name="T4" fmla="*/ 0 w 21600"/>
                <a:gd name="T5" fmla="*/ 10795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9433" y="0"/>
                    <a:pt x="17776" y="6122"/>
                    <a:pt x="20605" y="15122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9433" y="0"/>
                    <a:pt x="17776" y="6122"/>
                    <a:pt x="20605" y="15122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57" name="AutoShape 681"/>
            <p:cNvSpPr>
              <a:spLocks noChangeShapeType="1"/>
            </p:cNvSpPr>
            <p:nvPr/>
          </p:nvSpPr>
          <p:spPr bwMode="auto">
            <a:xfrm flipV="1">
              <a:off x="45008" y="8534"/>
              <a:ext cx="737" cy="3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58" name="AutoShape 682"/>
            <p:cNvSpPr>
              <a:spLocks noChangeShapeType="1"/>
            </p:cNvSpPr>
            <p:nvPr/>
          </p:nvSpPr>
          <p:spPr bwMode="auto">
            <a:xfrm flipV="1">
              <a:off x="13258" y="24345"/>
              <a:ext cx="915" cy="489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59" name="AutoShape 683"/>
            <p:cNvSpPr>
              <a:spLocks noChangeShapeType="1"/>
            </p:cNvSpPr>
            <p:nvPr/>
          </p:nvSpPr>
          <p:spPr bwMode="auto">
            <a:xfrm>
              <a:off x="47263" y="0"/>
              <a:ext cx="425" cy="2814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60" name="AutoShape 684"/>
            <p:cNvSpPr>
              <a:spLocks noChangeShapeType="1"/>
            </p:cNvSpPr>
            <p:nvPr/>
          </p:nvSpPr>
          <p:spPr bwMode="auto">
            <a:xfrm flipH="1">
              <a:off x="48723" y="0"/>
              <a:ext cx="1048" cy="2814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4880" name="Text Box 685"/>
            <p:cNvSpPr txBox="1">
              <a:spLocks noChangeArrowheads="1"/>
            </p:cNvSpPr>
            <p:nvPr/>
          </p:nvSpPr>
          <p:spPr bwMode="auto">
            <a:xfrm>
              <a:off x="49599" y="11690"/>
              <a:ext cx="4261" cy="4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tlak větru (p</a:t>
              </a:r>
              <a:r>
                <a:rPr kumimoji="0" lang="cs-CZ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w</a:t>
              </a: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)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79" name="Text Box 686"/>
            <p:cNvSpPr txBox="1">
              <a:spLocks noChangeArrowheads="1"/>
            </p:cNvSpPr>
            <p:nvPr/>
          </p:nvSpPr>
          <p:spPr bwMode="auto">
            <a:xfrm>
              <a:off x="24663" y="16046"/>
              <a:ext cx="1225" cy="1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H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78" name="Text Box 687"/>
            <p:cNvSpPr txBox="1">
              <a:spLocks noChangeArrowheads="1"/>
            </p:cNvSpPr>
            <p:nvPr/>
          </p:nvSpPr>
          <p:spPr bwMode="auto">
            <a:xfrm>
              <a:off x="7340" y="23291"/>
              <a:ext cx="2699" cy="1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A</a:t>
              </a:r>
              <a:r>
                <a:rPr kumimoji="0" lang="cs-CZ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77" name="Text Box 688"/>
            <p:cNvSpPr txBox="1">
              <a:spLocks noChangeArrowheads="1"/>
            </p:cNvSpPr>
            <p:nvPr/>
          </p:nvSpPr>
          <p:spPr bwMode="auto">
            <a:xfrm>
              <a:off x="41516" y="6134"/>
              <a:ext cx="1397" cy="1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</a:t>
              </a:r>
              <a:r>
                <a:rPr kumimoji="0" lang="cs-CZ" sz="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76" name="Text Box 689"/>
            <p:cNvSpPr txBox="1">
              <a:spLocks noChangeArrowheads="1"/>
            </p:cNvSpPr>
            <p:nvPr/>
          </p:nvSpPr>
          <p:spPr bwMode="auto">
            <a:xfrm>
              <a:off x="27819" y="19716"/>
              <a:ext cx="8953" cy="2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nižší vzhledem k venkovnímu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75" name="Text Box 690"/>
            <p:cNvSpPr txBox="1">
              <a:spLocks noChangeArrowheads="1"/>
            </p:cNvSpPr>
            <p:nvPr/>
          </p:nvSpPr>
          <p:spPr bwMode="auto">
            <a:xfrm>
              <a:off x="23177" y="3822"/>
              <a:ext cx="9506" cy="2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vyšší vzhledem k venkovnímu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8" name="AutoShape 691"/>
            <p:cNvSpPr>
              <a:spLocks noChangeShapeType="1"/>
            </p:cNvSpPr>
            <p:nvPr/>
          </p:nvSpPr>
          <p:spPr bwMode="auto">
            <a:xfrm flipH="1">
              <a:off x="10680" y="15722"/>
              <a:ext cx="31312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4873" name="Text Box 692"/>
            <p:cNvSpPr txBox="1">
              <a:spLocks noChangeArrowheads="1"/>
            </p:cNvSpPr>
            <p:nvPr/>
          </p:nvSpPr>
          <p:spPr bwMode="auto">
            <a:xfrm>
              <a:off x="26441" y="12363"/>
              <a:ext cx="9055" cy="2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'komínový' tlak</a:t>
              </a:r>
              <a:r>
                <a:rPr kumimoji="0" lang="fr-FR" sz="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(p</a:t>
              </a:r>
              <a:r>
                <a:rPr kumimoji="0" lang="fr-FR" sz="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</a:t>
              </a:r>
              <a:r>
                <a:rPr kumimoji="0" lang="fr-FR" sz="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)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72" name="Text Box 693"/>
            <p:cNvSpPr txBox="1">
              <a:spLocks noChangeArrowheads="1"/>
            </p:cNvSpPr>
            <p:nvPr/>
          </p:nvSpPr>
          <p:spPr bwMode="auto">
            <a:xfrm>
              <a:off x="39738" y="9264"/>
              <a:ext cx="7296" cy="1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p</a:t>
              </a:r>
              <a:r>
                <a:rPr kumimoji="0" lang="cs-CZ" sz="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cs-CZ" sz="8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cs-CZ" sz="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= p</a:t>
              </a:r>
              <a:r>
                <a:rPr kumimoji="0" lang="cs-CZ" sz="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</a:t>
              </a:r>
              <a:r>
                <a:rPr kumimoji="0" lang="cs-CZ" sz="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-p</a:t>
              </a:r>
              <a:r>
                <a:rPr kumimoji="0" lang="cs-CZ" sz="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w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1" name="AutoShape 694"/>
            <p:cNvSpPr>
              <a:spLocks noChangeShapeType="1"/>
            </p:cNvSpPr>
            <p:nvPr/>
          </p:nvSpPr>
          <p:spPr bwMode="auto">
            <a:xfrm flipH="1">
              <a:off x="37731" y="27222"/>
              <a:ext cx="2553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72" name="AutoShape 695"/>
            <p:cNvSpPr>
              <a:spLocks noChangeShapeType="1"/>
            </p:cNvSpPr>
            <p:nvPr/>
          </p:nvSpPr>
          <p:spPr bwMode="auto">
            <a:xfrm flipV="1">
              <a:off x="32683" y="3460"/>
              <a:ext cx="2654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73" name="AutoShape 696"/>
            <p:cNvSpPr>
              <a:spLocks noChangeShapeType="1"/>
            </p:cNvSpPr>
            <p:nvPr/>
          </p:nvSpPr>
          <p:spPr bwMode="auto">
            <a:xfrm>
              <a:off x="33058" y="4406"/>
              <a:ext cx="2438" cy="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74" name="AutoShape 697"/>
            <p:cNvSpPr>
              <a:spLocks noChangeShapeType="1"/>
            </p:cNvSpPr>
            <p:nvPr/>
          </p:nvSpPr>
          <p:spPr bwMode="auto">
            <a:xfrm>
              <a:off x="33305" y="5321"/>
              <a:ext cx="2191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75" name="AutoShape 698"/>
            <p:cNvSpPr>
              <a:spLocks noChangeShapeType="1"/>
            </p:cNvSpPr>
            <p:nvPr/>
          </p:nvSpPr>
          <p:spPr bwMode="auto">
            <a:xfrm>
              <a:off x="33750" y="6235"/>
              <a:ext cx="1987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76" name="AutoShape 699"/>
            <p:cNvSpPr>
              <a:spLocks noChangeShapeType="1"/>
            </p:cNvSpPr>
            <p:nvPr/>
          </p:nvSpPr>
          <p:spPr bwMode="auto">
            <a:xfrm>
              <a:off x="34791" y="9886"/>
              <a:ext cx="1181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77" name="AutoShape 700"/>
            <p:cNvSpPr>
              <a:spLocks noChangeShapeType="1"/>
            </p:cNvSpPr>
            <p:nvPr/>
          </p:nvSpPr>
          <p:spPr bwMode="auto">
            <a:xfrm flipV="1">
              <a:off x="35045" y="10890"/>
              <a:ext cx="1207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78" name="AutoShape 701"/>
            <p:cNvSpPr>
              <a:spLocks noChangeShapeType="1"/>
            </p:cNvSpPr>
            <p:nvPr/>
          </p:nvSpPr>
          <p:spPr bwMode="auto">
            <a:xfrm>
              <a:off x="35496" y="11747"/>
              <a:ext cx="756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79" name="AutoShape 702"/>
            <p:cNvSpPr>
              <a:spLocks noChangeShapeType="1"/>
            </p:cNvSpPr>
            <p:nvPr/>
          </p:nvSpPr>
          <p:spPr bwMode="auto">
            <a:xfrm>
              <a:off x="35737" y="12687"/>
              <a:ext cx="515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80" name="AutoShape 703"/>
            <p:cNvSpPr>
              <a:spLocks noChangeShapeType="1"/>
            </p:cNvSpPr>
            <p:nvPr/>
          </p:nvSpPr>
          <p:spPr bwMode="auto">
            <a:xfrm>
              <a:off x="35972" y="13589"/>
              <a:ext cx="546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81" name="AutoShape 704"/>
            <p:cNvSpPr>
              <a:spLocks noChangeShapeType="1"/>
            </p:cNvSpPr>
            <p:nvPr/>
          </p:nvSpPr>
          <p:spPr bwMode="auto">
            <a:xfrm>
              <a:off x="34385" y="8985"/>
              <a:ext cx="1587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82" name="AutoShape 705"/>
            <p:cNvSpPr>
              <a:spLocks noChangeShapeType="1"/>
            </p:cNvSpPr>
            <p:nvPr/>
          </p:nvSpPr>
          <p:spPr bwMode="auto">
            <a:xfrm>
              <a:off x="34150" y="8147"/>
              <a:ext cx="1822" cy="3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83" name="AutoShape 706"/>
            <p:cNvSpPr>
              <a:spLocks noChangeShapeType="1"/>
            </p:cNvSpPr>
            <p:nvPr/>
          </p:nvSpPr>
          <p:spPr bwMode="auto">
            <a:xfrm>
              <a:off x="33928" y="7137"/>
              <a:ext cx="1809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84" name="AutoShape 707"/>
            <p:cNvSpPr>
              <a:spLocks noChangeShapeType="1"/>
            </p:cNvSpPr>
            <p:nvPr/>
          </p:nvSpPr>
          <p:spPr bwMode="auto">
            <a:xfrm flipH="1" flipV="1">
              <a:off x="37592" y="25393"/>
              <a:ext cx="2146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85" name="AutoShape 708"/>
            <p:cNvSpPr>
              <a:spLocks noChangeShapeType="1"/>
            </p:cNvSpPr>
            <p:nvPr/>
          </p:nvSpPr>
          <p:spPr bwMode="auto">
            <a:xfrm flipH="1">
              <a:off x="37592" y="26250"/>
              <a:ext cx="2317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87" name="AutoShape 709"/>
            <p:cNvSpPr>
              <a:spLocks noChangeShapeType="1"/>
            </p:cNvSpPr>
            <p:nvPr/>
          </p:nvSpPr>
          <p:spPr bwMode="auto">
            <a:xfrm flipH="1">
              <a:off x="37534" y="23691"/>
              <a:ext cx="1709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88" name="AutoShape 710"/>
            <p:cNvSpPr>
              <a:spLocks noChangeShapeType="1"/>
            </p:cNvSpPr>
            <p:nvPr/>
          </p:nvSpPr>
          <p:spPr bwMode="auto">
            <a:xfrm flipH="1" flipV="1">
              <a:off x="37534" y="24555"/>
              <a:ext cx="1867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89" name="AutoShape 711"/>
            <p:cNvSpPr>
              <a:spLocks noChangeShapeType="1"/>
            </p:cNvSpPr>
            <p:nvPr/>
          </p:nvSpPr>
          <p:spPr bwMode="auto">
            <a:xfrm flipH="1">
              <a:off x="37363" y="22783"/>
              <a:ext cx="1549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90" name="AutoShape 712"/>
            <p:cNvSpPr>
              <a:spLocks noChangeShapeType="1"/>
            </p:cNvSpPr>
            <p:nvPr/>
          </p:nvSpPr>
          <p:spPr bwMode="auto">
            <a:xfrm flipH="1">
              <a:off x="37306" y="21951"/>
              <a:ext cx="1238" cy="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91" name="AutoShape 713"/>
            <p:cNvSpPr>
              <a:spLocks noChangeShapeType="1"/>
            </p:cNvSpPr>
            <p:nvPr/>
          </p:nvSpPr>
          <p:spPr bwMode="auto">
            <a:xfrm flipH="1">
              <a:off x="37122" y="21018"/>
              <a:ext cx="1187" cy="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92" name="AutoShape 714"/>
            <p:cNvSpPr>
              <a:spLocks noChangeShapeType="1"/>
            </p:cNvSpPr>
            <p:nvPr/>
          </p:nvSpPr>
          <p:spPr bwMode="auto">
            <a:xfrm flipH="1">
              <a:off x="37122" y="20123"/>
              <a:ext cx="812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93" name="AutoShape 715"/>
            <p:cNvSpPr>
              <a:spLocks noChangeShapeType="1"/>
            </p:cNvSpPr>
            <p:nvPr/>
          </p:nvSpPr>
          <p:spPr bwMode="auto">
            <a:xfrm flipH="1">
              <a:off x="36944" y="19208"/>
              <a:ext cx="787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94" name="AutoShape 716"/>
            <p:cNvSpPr>
              <a:spLocks noChangeShapeType="1"/>
            </p:cNvSpPr>
            <p:nvPr/>
          </p:nvSpPr>
          <p:spPr bwMode="auto">
            <a:xfrm flipH="1">
              <a:off x="36760" y="18249"/>
              <a:ext cx="546" cy="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95" name="AutoShape 717"/>
            <p:cNvSpPr>
              <a:spLocks noChangeShapeType="1"/>
            </p:cNvSpPr>
            <p:nvPr/>
          </p:nvSpPr>
          <p:spPr bwMode="auto">
            <a:xfrm flipH="1">
              <a:off x="47263" y="927"/>
              <a:ext cx="2514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96" name="AutoShape 718"/>
            <p:cNvSpPr>
              <a:spLocks noChangeShapeType="1"/>
            </p:cNvSpPr>
            <p:nvPr/>
          </p:nvSpPr>
          <p:spPr bwMode="auto">
            <a:xfrm flipH="1">
              <a:off x="47263" y="1752"/>
              <a:ext cx="2514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97" name="AutoShape 719"/>
            <p:cNvSpPr>
              <a:spLocks noChangeShapeType="1"/>
            </p:cNvSpPr>
            <p:nvPr/>
          </p:nvSpPr>
          <p:spPr bwMode="auto">
            <a:xfrm flipH="1">
              <a:off x="47250" y="2647"/>
              <a:ext cx="2356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98" name="AutoShape 720"/>
            <p:cNvSpPr>
              <a:spLocks noChangeShapeType="1"/>
            </p:cNvSpPr>
            <p:nvPr/>
          </p:nvSpPr>
          <p:spPr bwMode="auto">
            <a:xfrm flipH="1">
              <a:off x="47256" y="3460"/>
              <a:ext cx="2356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99" name="AutoShape 721"/>
            <p:cNvSpPr>
              <a:spLocks noChangeShapeType="1"/>
            </p:cNvSpPr>
            <p:nvPr/>
          </p:nvSpPr>
          <p:spPr bwMode="auto">
            <a:xfrm flipH="1">
              <a:off x="47263" y="4425"/>
              <a:ext cx="2349" cy="3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96" name="AutoShape 722"/>
            <p:cNvSpPr>
              <a:spLocks noChangeShapeType="1"/>
            </p:cNvSpPr>
            <p:nvPr/>
          </p:nvSpPr>
          <p:spPr bwMode="auto">
            <a:xfrm flipH="1">
              <a:off x="47263" y="5308"/>
              <a:ext cx="2184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97" name="AutoShape 723"/>
            <p:cNvSpPr>
              <a:spLocks noChangeShapeType="1"/>
            </p:cNvSpPr>
            <p:nvPr/>
          </p:nvSpPr>
          <p:spPr bwMode="auto">
            <a:xfrm flipH="1">
              <a:off x="47250" y="6229"/>
              <a:ext cx="2197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98" name="AutoShape 724"/>
            <p:cNvSpPr>
              <a:spLocks noChangeShapeType="1"/>
            </p:cNvSpPr>
            <p:nvPr/>
          </p:nvSpPr>
          <p:spPr bwMode="auto">
            <a:xfrm flipH="1">
              <a:off x="47415" y="7099"/>
              <a:ext cx="2032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99" name="AutoShape 725"/>
            <p:cNvSpPr>
              <a:spLocks noChangeShapeType="1"/>
            </p:cNvSpPr>
            <p:nvPr/>
          </p:nvSpPr>
          <p:spPr bwMode="auto">
            <a:xfrm flipH="1">
              <a:off x="47421" y="7937"/>
              <a:ext cx="2026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00" name="AutoShape 726"/>
            <p:cNvSpPr>
              <a:spLocks noChangeShapeType="1"/>
            </p:cNvSpPr>
            <p:nvPr/>
          </p:nvSpPr>
          <p:spPr bwMode="auto">
            <a:xfrm flipH="1">
              <a:off x="47428" y="8820"/>
              <a:ext cx="2019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01" name="AutoShape 727"/>
            <p:cNvSpPr>
              <a:spLocks noChangeShapeType="1"/>
            </p:cNvSpPr>
            <p:nvPr/>
          </p:nvSpPr>
          <p:spPr bwMode="auto">
            <a:xfrm flipH="1">
              <a:off x="47415" y="9677"/>
              <a:ext cx="2032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02" name="AutoShape 728"/>
            <p:cNvSpPr>
              <a:spLocks noChangeShapeType="1"/>
            </p:cNvSpPr>
            <p:nvPr/>
          </p:nvSpPr>
          <p:spPr bwMode="auto">
            <a:xfrm flipH="1">
              <a:off x="47428" y="10591"/>
              <a:ext cx="2019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03" name="AutoShape 729"/>
            <p:cNvSpPr>
              <a:spLocks noChangeShapeType="1"/>
            </p:cNvSpPr>
            <p:nvPr/>
          </p:nvSpPr>
          <p:spPr bwMode="auto">
            <a:xfrm flipH="1">
              <a:off x="47428" y="11461"/>
              <a:ext cx="1835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04" name="AutoShape 730"/>
            <p:cNvSpPr>
              <a:spLocks noChangeShapeType="1"/>
            </p:cNvSpPr>
            <p:nvPr/>
          </p:nvSpPr>
          <p:spPr bwMode="auto">
            <a:xfrm flipH="1">
              <a:off x="47428" y="12363"/>
              <a:ext cx="1835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05" name="AutoShape 731"/>
            <p:cNvSpPr>
              <a:spLocks noChangeShapeType="1"/>
            </p:cNvSpPr>
            <p:nvPr/>
          </p:nvSpPr>
          <p:spPr bwMode="auto">
            <a:xfrm flipH="1">
              <a:off x="47421" y="13258"/>
              <a:ext cx="1842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06" name="AutoShape 732"/>
            <p:cNvSpPr>
              <a:spLocks noChangeShapeType="1"/>
            </p:cNvSpPr>
            <p:nvPr/>
          </p:nvSpPr>
          <p:spPr bwMode="auto">
            <a:xfrm flipH="1">
              <a:off x="47428" y="14160"/>
              <a:ext cx="1841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07" name="AutoShape 733"/>
            <p:cNvSpPr>
              <a:spLocks noChangeShapeType="1"/>
            </p:cNvSpPr>
            <p:nvPr/>
          </p:nvSpPr>
          <p:spPr bwMode="auto">
            <a:xfrm flipH="1">
              <a:off x="47428" y="15157"/>
              <a:ext cx="1835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08" name="AutoShape 734"/>
            <p:cNvSpPr>
              <a:spLocks noChangeShapeType="1"/>
            </p:cNvSpPr>
            <p:nvPr/>
          </p:nvSpPr>
          <p:spPr bwMode="auto">
            <a:xfrm flipH="1">
              <a:off x="47428" y="16040"/>
              <a:ext cx="1606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09" name="AutoShape 735"/>
            <p:cNvSpPr>
              <a:spLocks noChangeShapeType="1"/>
            </p:cNvSpPr>
            <p:nvPr/>
          </p:nvSpPr>
          <p:spPr bwMode="auto">
            <a:xfrm flipH="1">
              <a:off x="47428" y="16967"/>
              <a:ext cx="160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10" name="AutoShape 736"/>
            <p:cNvSpPr>
              <a:spLocks noChangeShapeType="1"/>
            </p:cNvSpPr>
            <p:nvPr/>
          </p:nvSpPr>
          <p:spPr bwMode="auto">
            <a:xfrm flipH="1">
              <a:off x="47415" y="17932"/>
              <a:ext cx="1619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11" name="AutoShape 737"/>
            <p:cNvSpPr>
              <a:spLocks noChangeShapeType="1"/>
            </p:cNvSpPr>
            <p:nvPr/>
          </p:nvSpPr>
          <p:spPr bwMode="auto">
            <a:xfrm flipH="1">
              <a:off x="47605" y="18916"/>
              <a:ext cx="1429" cy="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12" name="AutoShape 738"/>
            <p:cNvSpPr>
              <a:spLocks noChangeShapeType="1"/>
            </p:cNvSpPr>
            <p:nvPr/>
          </p:nvSpPr>
          <p:spPr bwMode="auto">
            <a:xfrm flipH="1">
              <a:off x="47605" y="19939"/>
              <a:ext cx="1429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13" name="AutoShape 739"/>
            <p:cNvSpPr>
              <a:spLocks noChangeShapeType="1"/>
            </p:cNvSpPr>
            <p:nvPr/>
          </p:nvSpPr>
          <p:spPr bwMode="auto">
            <a:xfrm flipH="1">
              <a:off x="47605" y="20878"/>
              <a:ext cx="1429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15" name="AutoShape 740"/>
            <p:cNvSpPr>
              <a:spLocks noChangeShapeType="1"/>
            </p:cNvSpPr>
            <p:nvPr/>
          </p:nvSpPr>
          <p:spPr bwMode="auto">
            <a:xfrm flipH="1">
              <a:off x="47605" y="21736"/>
              <a:ext cx="1429" cy="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16" name="AutoShape 741"/>
            <p:cNvSpPr>
              <a:spLocks noChangeShapeType="1"/>
            </p:cNvSpPr>
            <p:nvPr/>
          </p:nvSpPr>
          <p:spPr bwMode="auto">
            <a:xfrm flipH="1">
              <a:off x="47605" y="23495"/>
              <a:ext cx="122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17" name="AutoShape 742"/>
            <p:cNvSpPr>
              <a:spLocks noChangeShapeType="1"/>
            </p:cNvSpPr>
            <p:nvPr/>
          </p:nvSpPr>
          <p:spPr bwMode="auto">
            <a:xfrm flipH="1">
              <a:off x="47605" y="22606"/>
              <a:ext cx="122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18" name="AutoShape 743"/>
            <p:cNvSpPr>
              <a:spLocks noChangeShapeType="1"/>
            </p:cNvSpPr>
            <p:nvPr/>
          </p:nvSpPr>
          <p:spPr bwMode="auto">
            <a:xfrm flipH="1">
              <a:off x="47605" y="24396"/>
              <a:ext cx="1226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19" name="AutoShape 744"/>
            <p:cNvSpPr>
              <a:spLocks noChangeShapeType="1"/>
            </p:cNvSpPr>
            <p:nvPr/>
          </p:nvSpPr>
          <p:spPr bwMode="auto">
            <a:xfrm flipH="1">
              <a:off x="47701" y="25400"/>
              <a:ext cx="1022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20" name="AutoShape 745"/>
            <p:cNvSpPr>
              <a:spLocks noChangeShapeType="1"/>
            </p:cNvSpPr>
            <p:nvPr/>
          </p:nvSpPr>
          <p:spPr bwMode="auto">
            <a:xfrm flipH="1">
              <a:off x="47701" y="26244"/>
              <a:ext cx="1022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21" name="AutoShape 746"/>
            <p:cNvSpPr>
              <a:spLocks noChangeShapeType="1"/>
            </p:cNvSpPr>
            <p:nvPr/>
          </p:nvSpPr>
          <p:spPr bwMode="auto">
            <a:xfrm flipH="1">
              <a:off x="47713" y="27209"/>
              <a:ext cx="1010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22" name="AutoShape 747"/>
            <p:cNvSpPr>
              <a:spLocks noChangeShapeType="1"/>
            </p:cNvSpPr>
            <p:nvPr/>
          </p:nvSpPr>
          <p:spPr bwMode="auto">
            <a:xfrm flipH="1">
              <a:off x="36753" y="17246"/>
              <a:ext cx="553" cy="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650776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259633" y="2564904"/>
          <a:ext cx="6840760" cy="3947049"/>
        </p:xfrm>
        <a:graphic>
          <a:graphicData uri="http://schemas.openxmlformats.org/drawingml/2006/table">
            <a:tbl>
              <a:tblPr/>
              <a:tblGrid>
                <a:gridCol w="897947"/>
                <a:gridCol w="851292"/>
                <a:gridCol w="851292"/>
                <a:gridCol w="851292"/>
                <a:gridCol w="863462"/>
                <a:gridCol w="798551"/>
                <a:gridCol w="863462"/>
                <a:gridCol w="863462"/>
              </a:tblGrid>
              <a:tr h="204867">
                <a:tc rowSpan="4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stupeň </a:t>
                      </a:r>
                      <a:b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úniku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účinnost větrání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03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vysoké rozřeďování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střední rozřeďování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nízké </a:t>
                      </a:r>
                      <a:b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rozřeďování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5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spolehlivost větrání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03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výborná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dobrá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nízká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výborná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dobrá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nízká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vysoká, dobrá, nízká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754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trvalý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bez nebezpečí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(zóna 0 NE)</a:t>
                      </a:r>
                      <a:r>
                        <a:rPr lang="cs-CZ" sz="900" baseline="30000">
                          <a:latin typeface="Arial"/>
                          <a:ea typeface="Times New Roman"/>
                          <a:cs typeface="Times New Roman"/>
                        </a:rPr>
                        <a:t> a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2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(zóna 0 NE)</a:t>
                      </a:r>
                      <a:r>
                        <a:rPr lang="cs-CZ" sz="900" baseline="30000"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1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(zóna 0 NE)</a:t>
                      </a:r>
                      <a:r>
                        <a:rPr lang="cs-CZ" sz="900" baseline="30000"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0</a:t>
                      </a: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0	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2</a:t>
                      </a: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0	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1</a:t>
                      </a: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0</a:t>
                      </a: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754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primární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bez nebezpečí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(zóna 1 NE)</a:t>
                      </a:r>
                      <a:r>
                        <a:rPr lang="cs-CZ" sz="900" baseline="30000">
                          <a:latin typeface="Arial"/>
                          <a:ea typeface="Times New Roman"/>
                          <a:cs typeface="Times New Roman"/>
                        </a:rPr>
                        <a:t> a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2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(zóna 1 NE)</a:t>
                      </a:r>
                      <a:r>
                        <a:rPr lang="cs-CZ" sz="900" baseline="30000"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2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(zóna 1 NE)</a:t>
                      </a:r>
                      <a:r>
                        <a:rPr lang="cs-CZ" sz="900" baseline="30000"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1</a:t>
                      </a: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1	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2</a:t>
                      </a: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1	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2</a:t>
                      </a: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1	 nebo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0</a:t>
                      </a:r>
                      <a:r>
                        <a:rPr lang="cs-CZ" sz="900" baseline="30000"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45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sekundární</a:t>
                      </a:r>
                      <a:r>
                        <a:rPr lang="cs-CZ" sz="900" b="1" baseline="30000"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bez nebezpečí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(zóna 2 NE)</a:t>
                      </a:r>
                      <a:r>
                        <a:rPr lang="cs-CZ" sz="900" baseline="30000"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bez nebezpečí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(zóna 2 NE)</a:t>
                      </a:r>
                      <a:r>
                        <a:rPr lang="cs-CZ" sz="900" baseline="30000"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2</a:t>
                      </a: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2</a:t>
                      </a: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2</a:t>
                      </a: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2</a:t>
                      </a: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dokonce</a:t>
                      </a:r>
                      <a:b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zóna 0</a:t>
                      </a:r>
                      <a:r>
                        <a:rPr lang="cs-CZ" sz="900" baseline="30000"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endParaRPr lang="cs-CZ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179" marR="42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366">
                <a:tc gridSpan="8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aseline="30000"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 Zóna 0 NE, 1 NE nebo 2 NE označuje teoretickou zónu, která má za normálních podmínek zanedbatelný rozsah.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aseline="30000"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 Rozsah zóny 2 vytvářené sekundárním zdrojem úniku může přesahovat rozsah, který vytváří primární nebo trvalý stupeň úniku; v tomto případě se volí větší vzdálenost.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baseline="30000"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cs-CZ" sz="900">
                          <a:latin typeface="Arial"/>
                          <a:ea typeface="Times New Roman"/>
                          <a:cs typeface="Times New Roman"/>
                        </a:rPr>
                        <a:t> Zóna 0 bude existovat v případě, že je větrání slabé a úniky takové, že v praxi existuje výbušná plynná atmosféra prakticky trvale (tzn., že se přibližuje podmínkám bez větrání).</a:t>
                      </a:r>
                    </a:p>
                  </a:txBody>
                  <a:tcPr marL="42179" marR="421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6130">
                <a:tc gridSpan="8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dirty="0">
                          <a:latin typeface="Arial"/>
                          <a:ea typeface="Times New Roman"/>
                          <a:cs typeface="Times New Roman"/>
                        </a:rPr>
                        <a:t>„+“ znamená „kterou obklopuje“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900" dirty="0">
                          <a:latin typeface="Arial"/>
                          <a:ea typeface="Times New Roman"/>
                          <a:cs typeface="Times New Roman"/>
                        </a:rPr>
                        <a:t>Spolehlivost větrání v přirozeně větraných uzavřených prostorech nikdy nesmí být hodnocena jako výborná.</a:t>
                      </a:r>
                    </a:p>
                  </a:txBody>
                  <a:tcPr marL="42179" marR="421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Normální </a:t>
            </a:r>
            <a:r>
              <a:rPr lang="cs-CZ" dirty="0" smtClean="0">
                <a:solidFill>
                  <a:srgbClr val="FF0000"/>
                </a:solidFill>
              </a:rPr>
              <a:t>průmyslové čerpadlo </a:t>
            </a:r>
            <a:r>
              <a:rPr lang="cs-CZ" dirty="0" smtClean="0"/>
              <a:t>s mechanickým těsněním (membrána), instalované na úrovni země, umístěné ve venkovním prostoru, čerpající hořlavou kapalinu – </a:t>
            </a:r>
            <a:r>
              <a:rPr lang="cs-CZ" dirty="0" smtClean="0">
                <a:solidFill>
                  <a:srgbClr val="FF0000"/>
                </a:solidFill>
              </a:rPr>
              <a:t>benzen – únik sekundární </a:t>
            </a:r>
            <a:r>
              <a:rPr lang="cs-CZ" dirty="0" smtClean="0"/>
              <a:t>(únik v důsledku prasknutí ucpávky)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362200"/>
            <a:ext cx="7991673" cy="3724275"/>
          </a:xfrm>
        </p:spPr>
        <p:txBody>
          <a:bodyPr/>
          <a:lstStyle/>
          <a:p>
            <a:r>
              <a:rPr lang="cs-CZ" dirty="0" smtClean="0"/>
              <a:t>rychlost úniku </a:t>
            </a:r>
            <a:r>
              <a:rPr lang="cs-CZ" dirty="0" smtClean="0">
                <a:solidFill>
                  <a:srgbClr val="FF0000"/>
                </a:solidFill>
              </a:rPr>
              <a:t>kapaliny</a:t>
            </a:r>
            <a:r>
              <a:rPr lang="cs-CZ" dirty="0" smtClean="0"/>
              <a:t>, </a:t>
            </a:r>
            <a:br>
              <a:rPr lang="cs-CZ" dirty="0" smtClean="0"/>
            </a:br>
            <a:r>
              <a:rPr lang="cs-CZ" i="1" dirty="0" smtClean="0"/>
              <a:t>W = </a:t>
            </a:r>
            <a:r>
              <a:rPr lang="cs-CZ" dirty="0" smtClean="0">
                <a:solidFill>
                  <a:srgbClr val="FF0000"/>
                </a:solidFill>
              </a:rPr>
              <a:t>0,19 kg/s</a:t>
            </a:r>
            <a:r>
              <a:rPr lang="cs-CZ" dirty="0" smtClean="0"/>
              <a:t>, stanoveno při uvažování výtokového koeficientu </a:t>
            </a:r>
            <a:r>
              <a:rPr lang="cs-CZ" i="1" dirty="0" smtClean="0"/>
              <a:t>C</a:t>
            </a:r>
            <a:r>
              <a:rPr lang="cs-CZ" baseline="-25000" dirty="0" smtClean="0"/>
              <a:t>d</a:t>
            </a:r>
            <a:r>
              <a:rPr lang="cs-CZ" dirty="0" smtClean="0"/>
              <a:t> 	= 0,75, velikost otvoru </a:t>
            </a:r>
            <a:r>
              <a:rPr lang="cs-CZ" i="1" dirty="0" smtClean="0">
                <a:solidFill>
                  <a:srgbClr val="FF0000"/>
                </a:solidFill>
              </a:rPr>
              <a:t>S</a:t>
            </a:r>
            <a:r>
              <a:rPr lang="cs-CZ" dirty="0" smtClean="0">
                <a:solidFill>
                  <a:srgbClr val="FF0000"/>
                </a:solidFill>
              </a:rPr>
              <a:t> = 5 mm</a:t>
            </a:r>
            <a:r>
              <a:rPr lang="cs-CZ" baseline="30000" dirty="0" smtClean="0">
                <a:solidFill>
                  <a:srgbClr val="FF0000"/>
                </a:solidFill>
              </a:rPr>
              <a:t>2</a:t>
            </a:r>
            <a:r>
              <a:rPr lang="cs-CZ" dirty="0" smtClean="0"/>
              <a:t>, hustotu kapaliny </a:t>
            </a:r>
            <a:r>
              <a:rPr lang="cs-CZ" i="1" dirty="0" smtClean="0"/>
              <a:t>ρ</a:t>
            </a:r>
            <a:r>
              <a:rPr lang="cs-CZ" dirty="0" smtClean="0"/>
              <a:t> = 876,5 kg/m</a:t>
            </a:r>
            <a:r>
              <a:rPr lang="cs-CZ" baseline="30000" dirty="0" smtClean="0"/>
              <a:t>3</a:t>
            </a:r>
            <a:r>
              <a:rPr lang="cs-CZ" dirty="0" smtClean="0"/>
              <a:t> a rozdílu tlaku </a:t>
            </a:r>
            <a:r>
              <a:rPr lang="cs-CZ" dirty="0" err="1" smtClean="0"/>
              <a:t>Δ</a:t>
            </a:r>
            <a:r>
              <a:rPr lang="cs-CZ" i="1" dirty="0" err="1" smtClean="0"/>
              <a:t>p</a:t>
            </a:r>
            <a:r>
              <a:rPr lang="cs-CZ" dirty="0" smtClean="0"/>
              <a:t> = 15 bar 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rychlost úniku plynu</a:t>
            </a:r>
            <a:r>
              <a:rPr lang="cs-CZ" dirty="0" smtClean="0"/>
              <a:t>, </a:t>
            </a:r>
            <a:r>
              <a:rPr lang="cs-CZ" i="1" dirty="0" err="1" smtClean="0"/>
              <a:t>W</a:t>
            </a:r>
            <a:r>
              <a:rPr lang="cs-CZ" i="1" baseline="-25000" dirty="0" err="1" smtClean="0"/>
              <a:t>g</a:t>
            </a:r>
            <a:r>
              <a:rPr lang="cs-CZ" dirty="0" smtClean="0"/>
              <a:t>	= 3,85 </a:t>
            </a:r>
            <a:r>
              <a:rPr lang="cs-CZ" dirty="0" smtClean="0">
                <a:sym typeface="Symbol"/>
              </a:rPr>
              <a:t></a:t>
            </a:r>
            <a:r>
              <a:rPr lang="cs-CZ" dirty="0" smtClean="0"/>
              <a:t> 10</a:t>
            </a:r>
            <a:r>
              <a:rPr lang="cs-CZ" baseline="30000" dirty="0" smtClean="0"/>
              <a:t>–3</a:t>
            </a:r>
            <a:r>
              <a:rPr lang="cs-CZ" dirty="0" smtClean="0"/>
              <a:t> kg/s, definováno při uvažování podílu odpařené kapaliny z místa úniku (</a:t>
            </a:r>
            <a:r>
              <a:rPr lang="cs-CZ" dirty="0" smtClean="0">
                <a:solidFill>
                  <a:srgbClr val="FF0000"/>
                </a:solidFill>
              </a:rPr>
              <a:t>2 % </a:t>
            </a:r>
            <a:r>
              <a:rPr lang="cs-CZ" dirty="0" err="1" smtClean="0">
                <a:solidFill>
                  <a:srgbClr val="FF0000"/>
                </a:solidFill>
              </a:rPr>
              <a:t>obj</a:t>
            </a:r>
            <a:r>
              <a:rPr lang="cs-CZ" dirty="0" smtClean="0"/>
              <a:t>); </a:t>
            </a:r>
            <a:br>
              <a:rPr lang="cs-CZ" dirty="0" smtClean="0"/>
            </a:br>
            <a:r>
              <a:rPr lang="cs-CZ" dirty="0" smtClean="0"/>
              <a:t>zbytek kapaliny odvedeno do kanalizačního systému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charakteristika úniku</a:t>
            </a:r>
            <a:r>
              <a:rPr lang="cs-CZ" dirty="0" smtClean="0"/>
              <a:t>, </a:t>
            </a:r>
            <a:r>
              <a:rPr lang="cs-CZ" i="1" dirty="0" err="1" smtClean="0"/>
              <a:t>W</a:t>
            </a:r>
            <a:r>
              <a:rPr lang="cs-CZ" baseline="-25000" dirty="0" err="1" smtClean="0"/>
              <a:t>g</a:t>
            </a:r>
            <a:r>
              <a:rPr lang="cs-CZ" dirty="0" smtClean="0"/>
              <a:t>/(</a:t>
            </a:r>
            <a:r>
              <a:rPr lang="cs-CZ" i="1" dirty="0" err="1" smtClean="0"/>
              <a:t>ρ</a:t>
            </a:r>
            <a:r>
              <a:rPr lang="cs-CZ" baseline="-25000" dirty="0" err="1" smtClean="0"/>
              <a:t>g</a:t>
            </a:r>
            <a:r>
              <a:rPr lang="cs-CZ" dirty="0" smtClean="0"/>
              <a:t> </a:t>
            </a:r>
            <a:r>
              <a:rPr lang="cs-CZ" i="1" dirty="0" smtClean="0"/>
              <a:t>x k x LFL</a:t>
            </a:r>
            <a:r>
              <a:rPr lang="cs-CZ" dirty="0" smtClean="0"/>
              <a:t>)	0,1 m</a:t>
            </a:r>
            <a:r>
              <a:rPr lang="cs-CZ" baseline="30000" dirty="0" smtClean="0"/>
              <a:t>3</a:t>
            </a:r>
            <a:r>
              <a:rPr lang="cs-CZ" dirty="0" smtClean="0"/>
              <a:t>/s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0BD8-140C-47EC-9280-AF5001FCE667}" type="slidenum">
              <a:rPr lang="en-CA"/>
              <a:pPr/>
              <a:t>3</a:t>
            </a:fld>
            <a:endParaRPr lang="en-CA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04900" y="685800"/>
            <a:ext cx="6934200" cy="1143000"/>
          </a:xfrm>
          <a:solidFill>
            <a:srgbClr val="FFFF99"/>
          </a:solidFill>
        </p:spPr>
        <p:txBody>
          <a:bodyPr/>
          <a:lstStyle/>
          <a:p>
            <a:r>
              <a:rPr lang="cs-CZ" sz="3600" b="1"/>
              <a:t>Podmínky pro vznik výbuchu</a:t>
            </a:r>
            <a:endParaRPr lang="cs-CZ" b="1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0700" y="2819400"/>
            <a:ext cx="5562600" cy="167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/>
              <a:t>Hořlavá látka</a:t>
            </a:r>
          </a:p>
          <a:p>
            <a:pPr>
              <a:lnSpc>
                <a:spcPct val="80000"/>
              </a:lnSpc>
            </a:pPr>
            <a:r>
              <a:rPr lang="cs-CZ" sz="2800" b="1"/>
              <a:t>kyslík nebo jiné okysličovadlo (inertizace ČSN 38 9683)</a:t>
            </a:r>
          </a:p>
          <a:p>
            <a:pPr>
              <a:lnSpc>
                <a:spcPct val="80000"/>
              </a:lnSpc>
            </a:pPr>
            <a:r>
              <a:rPr lang="cs-CZ" sz="2800" b="1"/>
              <a:t>iniciační zdroj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endParaRPr lang="cs-CZ" dirty="0"/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37889" name="Plátno 786"/>
          <p:cNvGrpSpPr>
            <a:grpSpLocks/>
          </p:cNvGrpSpPr>
          <p:nvPr/>
        </p:nvGrpSpPr>
        <p:grpSpPr bwMode="auto">
          <a:xfrm>
            <a:off x="1403696" y="2564904"/>
            <a:ext cx="5956500" cy="3850333"/>
            <a:chOff x="-4320" y="0"/>
            <a:chExt cx="59565" cy="45707"/>
          </a:xfrm>
        </p:grpSpPr>
        <p:sp>
          <p:nvSpPr>
            <p:cNvPr id="37911" name="AutoShape 23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5245" cy="45707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pic>
          <p:nvPicPr>
            <p:cNvPr id="834" name="Picture 788" descr="Fig"/>
            <p:cNvPicPr>
              <a:picLocks noChangeAspect="1" noChangeArrowheads="1"/>
            </p:cNvPicPr>
            <p:nvPr/>
          </p:nvPicPr>
          <p:blipFill>
            <a:blip r:embed="rId2" cstate="print"/>
            <a:srcRect r="1224"/>
            <a:stretch>
              <a:fillRect/>
            </a:stretch>
          </p:blipFill>
          <p:spPr bwMode="auto">
            <a:xfrm>
              <a:off x="3517" y="977"/>
              <a:ext cx="51397" cy="40526"/>
            </a:xfrm>
            <a:prstGeom prst="rect">
              <a:avLst/>
            </a:prstGeom>
            <a:noFill/>
          </p:spPr>
        </p:pic>
        <p:sp>
          <p:nvSpPr>
            <p:cNvPr id="37909" name="Rectangle 4"/>
            <p:cNvSpPr>
              <a:spLocks noChangeArrowheads="1"/>
            </p:cNvSpPr>
            <p:nvPr/>
          </p:nvSpPr>
          <p:spPr bwMode="auto">
            <a:xfrm>
              <a:off x="52939" y="44259"/>
              <a:ext cx="2115" cy="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8" name="Text Box 1"/>
            <p:cNvSpPr txBox="1">
              <a:spLocks noChangeArrowheads="1"/>
            </p:cNvSpPr>
            <p:nvPr/>
          </p:nvSpPr>
          <p:spPr bwMode="auto">
            <a:xfrm>
              <a:off x="41707" y="41383"/>
              <a:ext cx="1937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7" name="Text Box 1"/>
            <p:cNvSpPr txBox="1">
              <a:spLocks noChangeArrowheads="1"/>
            </p:cNvSpPr>
            <p:nvPr/>
          </p:nvSpPr>
          <p:spPr bwMode="auto">
            <a:xfrm>
              <a:off x="25996" y="42532"/>
              <a:ext cx="28429" cy="1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charakteristika úniku W</a:t>
              </a:r>
              <a:r>
                <a:rPr kumimoji="0" lang="de-DE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r>
                <a:rPr kumimoji="0" lang="de-DE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/ (</a:t>
              </a: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ρ</a:t>
              </a:r>
              <a:r>
                <a:rPr kumimoji="0" lang="de-DE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r>
                <a:rPr kumimoji="0" lang="de-DE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× k × LFL)   (m</a:t>
              </a:r>
              <a:r>
                <a:rPr kumimoji="0" lang="de-DE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r>
                <a:rPr kumimoji="0" lang="de-DE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/s)</a:t>
              </a:r>
              <a:endParaRPr kumimoji="0" lang="de-DE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6" name="Text Box 1"/>
            <p:cNvSpPr txBox="1">
              <a:spLocks noChangeArrowheads="1"/>
            </p:cNvSpPr>
            <p:nvPr/>
          </p:nvSpPr>
          <p:spPr bwMode="auto">
            <a:xfrm>
              <a:off x="32144" y="41383"/>
              <a:ext cx="1936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5" name="Text Box 1"/>
            <p:cNvSpPr txBox="1">
              <a:spLocks noChangeArrowheads="1"/>
            </p:cNvSpPr>
            <p:nvPr/>
          </p:nvSpPr>
          <p:spPr bwMode="auto">
            <a:xfrm>
              <a:off x="21781" y="41383"/>
              <a:ext cx="3708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4" name="Text Box 1"/>
            <p:cNvSpPr txBox="1">
              <a:spLocks noChangeArrowheads="1"/>
            </p:cNvSpPr>
            <p:nvPr/>
          </p:nvSpPr>
          <p:spPr bwMode="auto">
            <a:xfrm>
              <a:off x="12160" y="41383"/>
              <a:ext cx="3709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0,01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3" name="Text Box 1"/>
            <p:cNvSpPr txBox="1">
              <a:spLocks noChangeArrowheads="1"/>
            </p:cNvSpPr>
            <p:nvPr/>
          </p:nvSpPr>
          <p:spPr bwMode="auto">
            <a:xfrm>
              <a:off x="2661" y="41383"/>
              <a:ext cx="3708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0,001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2" name="Text Box 1"/>
            <p:cNvSpPr txBox="1">
              <a:spLocks noChangeArrowheads="1"/>
            </p:cNvSpPr>
            <p:nvPr/>
          </p:nvSpPr>
          <p:spPr bwMode="auto">
            <a:xfrm>
              <a:off x="0" y="40125"/>
              <a:ext cx="3708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0,001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1" name="Text Box 1"/>
            <p:cNvSpPr txBox="1">
              <a:spLocks noChangeArrowheads="1"/>
            </p:cNvSpPr>
            <p:nvPr/>
          </p:nvSpPr>
          <p:spPr bwMode="auto">
            <a:xfrm>
              <a:off x="997" y="30867"/>
              <a:ext cx="2711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0,01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0" name="Text Box 1"/>
            <p:cNvSpPr txBox="1">
              <a:spLocks noChangeArrowheads="1"/>
            </p:cNvSpPr>
            <p:nvPr/>
          </p:nvSpPr>
          <p:spPr bwMode="auto">
            <a:xfrm>
              <a:off x="997" y="21399"/>
              <a:ext cx="2711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899" name="Text Box 1"/>
            <p:cNvSpPr txBox="1">
              <a:spLocks noChangeArrowheads="1"/>
            </p:cNvSpPr>
            <p:nvPr/>
          </p:nvSpPr>
          <p:spPr bwMode="auto">
            <a:xfrm>
              <a:off x="1861" y="12192"/>
              <a:ext cx="1847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898" name="Text Box 1"/>
            <p:cNvSpPr txBox="1">
              <a:spLocks noChangeArrowheads="1"/>
            </p:cNvSpPr>
            <p:nvPr/>
          </p:nvSpPr>
          <p:spPr bwMode="auto">
            <a:xfrm>
              <a:off x="1861" y="2756"/>
              <a:ext cx="1847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897" name="Text Box 1"/>
            <p:cNvSpPr txBox="1">
              <a:spLocks noChangeArrowheads="1"/>
            </p:cNvSpPr>
            <p:nvPr/>
          </p:nvSpPr>
          <p:spPr bwMode="auto">
            <a:xfrm>
              <a:off x="-4320" y="971"/>
              <a:ext cx="6180" cy="5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rychlost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GB" altLang="zh-CN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větrání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GB" altLang="zh-CN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u</a:t>
              </a:r>
              <a:r>
                <a:rPr kumimoji="0" lang="en-GB" altLang="zh-CN" sz="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w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 (m/s)</a:t>
              </a:r>
              <a:endParaRPr kumimoji="0" lang="en-GB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896" name="Text Box 1"/>
            <p:cNvSpPr txBox="1">
              <a:spLocks noChangeArrowheads="1"/>
            </p:cNvSpPr>
            <p:nvPr/>
          </p:nvSpPr>
          <p:spPr bwMode="auto">
            <a:xfrm>
              <a:off x="9391" y="9251"/>
              <a:ext cx="6477" cy="29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rozřeďování vysoké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895" name="Text Box 1"/>
            <p:cNvSpPr txBox="1">
              <a:spLocks noChangeArrowheads="1"/>
            </p:cNvSpPr>
            <p:nvPr/>
          </p:nvSpPr>
          <p:spPr bwMode="auto">
            <a:xfrm>
              <a:off x="28575" y="16433"/>
              <a:ext cx="6477" cy="2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rozřeďování střední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894" name="Text Box 1"/>
            <p:cNvSpPr txBox="1">
              <a:spLocks noChangeArrowheads="1"/>
            </p:cNvSpPr>
            <p:nvPr/>
          </p:nvSpPr>
          <p:spPr bwMode="auto">
            <a:xfrm>
              <a:off x="39966" y="27774"/>
              <a:ext cx="6477" cy="2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rozřeďování nízké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2" name="AutoShape 805"/>
            <p:cNvSpPr>
              <a:spLocks noChangeShapeType="1"/>
            </p:cNvSpPr>
            <p:nvPr/>
          </p:nvSpPr>
          <p:spPr bwMode="auto">
            <a:xfrm>
              <a:off x="4121" y="17627"/>
              <a:ext cx="23037" cy="6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53" name="AutoShape 806"/>
            <p:cNvSpPr>
              <a:spLocks noChangeShapeType="1"/>
            </p:cNvSpPr>
            <p:nvPr/>
          </p:nvSpPr>
          <p:spPr bwMode="auto">
            <a:xfrm>
              <a:off x="23425" y="13677"/>
              <a:ext cx="6" cy="27363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54" name="Oval 807"/>
            <p:cNvSpPr>
              <a:spLocks noChangeArrowheads="1"/>
            </p:cNvSpPr>
            <p:nvPr/>
          </p:nvSpPr>
          <p:spPr bwMode="auto">
            <a:xfrm>
              <a:off x="22790" y="16910"/>
              <a:ext cx="1238" cy="12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7890" name="Text Box 1"/>
            <p:cNvSpPr txBox="1">
              <a:spLocks noChangeArrowheads="1"/>
            </p:cNvSpPr>
            <p:nvPr/>
          </p:nvSpPr>
          <p:spPr bwMode="auto">
            <a:xfrm>
              <a:off x="51283" y="41383"/>
              <a:ext cx="1936" cy="1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endParaRPr lang="cs-CZ" dirty="0"/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0963" name="Plátno 766"/>
          <p:cNvGrpSpPr>
            <a:grpSpLocks/>
          </p:cNvGrpSpPr>
          <p:nvPr/>
        </p:nvGrpSpPr>
        <p:grpSpPr bwMode="auto">
          <a:xfrm>
            <a:off x="1547662" y="2492896"/>
            <a:ext cx="5807201" cy="4147890"/>
            <a:chOff x="-2160" y="0"/>
            <a:chExt cx="58065" cy="45796"/>
          </a:xfrm>
        </p:grpSpPr>
        <p:sp>
          <p:nvSpPr>
            <p:cNvPr id="40982" name="AutoShape 22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5905" cy="4579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pic>
          <p:nvPicPr>
            <p:cNvPr id="4" name="Picture 768" descr="Fig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76" y="495"/>
              <a:ext cx="51753" cy="40659"/>
            </a:xfrm>
            <a:prstGeom prst="rect">
              <a:avLst/>
            </a:prstGeom>
            <a:noFill/>
          </p:spPr>
        </p:pic>
        <p:sp>
          <p:nvSpPr>
            <p:cNvPr id="40979" name="Text Box 1"/>
            <p:cNvSpPr txBox="1">
              <a:spLocks noChangeArrowheads="1"/>
            </p:cNvSpPr>
            <p:nvPr/>
          </p:nvSpPr>
          <p:spPr bwMode="auto">
            <a:xfrm>
              <a:off x="3124" y="41243"/>
              <a:ext cx="3175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0,01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78" name="Text Box 1"/>
            <p:cNvSpPr txBox="1">
              <a:spLocks noChangeArrowheads="1"/>
            </p:cNvSpPr>
            <p:nvPr/>
          </p:nvSpPr>
          <p:spPr bwMode="auto">
            <a:xfrm>
              <a:off x="15443" y="41243"/>
              <a:ext cx="3175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0,1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77" name="Text Box 1"/>
            <p:cNvSpPr txBox="1">
              <a:spLocks noChangeArrowheads="1"/>
            </p:cNvSpPr>
            <p:nvPr/>
          </p:nvSpPr>
          <p:spPr bwMode="auto">
            <a:xfrm>
              <a:off x="27698" y="41243"/>
              <a:ext cx="3175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76" name="Text Box 1"/>
            <p:cNvSpPr txBox="1">
              <a:spLocks noChangeArrowheads="1"/>
            </p:cNvSpPr>
            <p:nvPr/>
          </p:nvSpPr>
          <p:spPr bwMode="auto">
            <a:xfrm>
              <a:off x="40030" y="41243"/>
              <a:ext cx="3175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75" name="Text Box 1"/>
            <p:cNvSpPr txBox="1">
              <a:spLocks noChangeArrowheads="1"/>
            </p:cNvSpPr>
            <p:nvPr/>
          </p:nvSpPr>
          <p:spPr bwMode="auto">
            <a:xfrm>
              <a:off x="1504" y="39839"/>
              <a:ext cx="2648" cy="1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74" name="Text Box 1"/>
            <p:cNvSpPr txBox="1">
              <a:spLocks noChangeArrowheads="1"/>
            </p:cNvSpPr>
            <p:nvPr/>
          </p:nvSpPr>
          <p:spPr bwMode="auto">
            <a:xfrm>
              <a:off x="45720" y="6832"/>
              <a:ext cx="6038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těžký plyn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73" name="Text Box 1"/>
            <p:cNvSpPr txBox="1">
              <a:spLocks noChangeArrowheads="1"/>
            </p:cNvSpPr>
            <p:nvPr/>
          </p:nvSpPr>
          <p:spPr bwMode="auto">
            <a:xfrm>
              <a:off x="46145" y="12769"/>
              <a:ext cx="6039" cy="1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difuzní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72" name="Text Box 1"/>
            <p:cNvSpPr txBox="1">
              <a:spLocks noChangeArrowheads="1"/>
            </p:cNvSpPr>
            <p:nvPr/>
          </p:nvSpPr>
          <p:spPr bwMode="auto">
            <a:xfrm>
              <a:off x="47339" y="17913"/>
              <a:ext cx="4896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paprsek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71" name="Text Box 1"/>
            <p:cNvSpPr txBox="1">
              <a:spLocks noChangeArrowheads="1"/>
            </p:cNvSpPr>
            <p:nvPr/>
          </p:nvSpPr>
          <p:spPr bwMode="auto">
            <a:xfrm>
              <a:off x="2565" y="20885"/>
              <a:ext cx="1587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70" name="Text Box 1"/>
            <p:cNvSpPr txBox="1">
              <a:spLocks noChangeArrowheads="1"/>
            </p:cNvSpPr>
            <p:nvPr/>
          </p:nvSpPr>
          <p:spPr bwMode="auto">
            <a:xfrm>
              <a:off x="1504" y="1733"/>
              <a:ext cx="2648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69" name="Text Box 1"/>
            <p:cNvSpPr txBox="1">
              <a:spLocks noChangeArrowheads="1"/>
            </p:cNvSpPr>
            <p:nvPr/>
          </p:nvSpPr>
          <p:spPr bwMode="auto">
            <a:xfrm>
              <a:off x="-2160" y="4770"/>
              <a:ext cx="5760" cy="5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nebezpečná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GB" altLang="zh-CN" sz="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vzdálenost</a:t>
              </a:r>
              <a:r>
                <a:rPr kumimoji="0" lang="en-GB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(m)</a:t>
              </a:r>
              <a:endParaRPr kumimoji="0" lang="en-GB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68" name="Text Box 1"/>
            <p:cNvSpPr txBox="1">
              <a:spLocks noChangeArrowheads="1"/>
            </p:cNvSpPr>
            <p:nvPr/>
          </p:nvSpPr>
          <p:spPr bwMode="auto">
            <a:xfrm>
              <a:off x="52235" y="41243"/>
              <a:ext cx="3175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100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67" name="Text Box 1"/>
            <p:cNvSpPr txBox="1">
              <a:spLocks noChangeArrowheads="1"/>
            </p:cNvSpPr>
            <p:nvPr/>
          </p:nvSpPr>
          <p:spPr bwMode="auto">
            <a:xfrm>
              <a:off x="28378" y="42646"/>
              <a:ext cx="27508" cy="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charakteristka úniku W</a:t>
              </a:r>
              <a:r>
                <a:rPr kumimoji="0" lang="de-DE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r>
                <a:rPr kumimoji="0" lang="de-DE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/ (</a:t>
              </a: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ρ</a:t>
              </a:r>
              <a:r>
                <a:rPr kumimoji="0" lang="de-DE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r>
                <a:rPr kumimoji="0" lang="de-DE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× k × LFL)   (m</a:t>
              </a:r>
              <a:r>
                <a:rPr kumimoji="0" lang="de-DE" altLang="zh-CN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r>
                <a:rPr kumimoji="0" lang="de-DE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/s)</a:t>
              </a:r>
              <a:endParaRPr kumimoji="0" lang="en-GB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1" name="AutoShape 783"/>
            <p:cNvSpPr>
              <a:spLocks noChangeShapeType="1"/>
            </p:cNvSpPr>
            <p:nvPr/>
          </p:nvSpPr>
          <p:spPr bwMode="auto">
            <a:xfrm>
              <a:off x="17049" y="28327"/>
              <a:ext cx="7" cy="12154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32" name="AutoShape 784"/>
            <p:cNvSpPr>
              <a:spLocks noChangeShapeType="1"/>
            </p:cNvSpPr>
            <p:nvPr/>
          </p:nvSpPr>
          <p:spPr bwMode="auto">
            <a:xfrm flipH="1">
              <a:off x="4927" y="31870"/>
              <a:ext cx="15481" cy="7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33" name="Oval 785"/>
            <p:cNvSpPr>
              <a:spLocks noChangeArrowheads="1"/>
            </p:cNvSpPr>
            <p:nvPr/>
          </p:nvSpPr>
          <p:spPr bwMode="auto">
            <a:xfrm>
              <a:off x="16313" y="31356"/>
              <a:ext cx="1238" cy="12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endParaRPr lang="cs-CZ" dirty="0"/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987" name="Plátno 809"/>
          <p:cNvGrpSpPr>
            <a:grpSpLocks/>
          </p:cNvGrpSpPr>
          <p:nvPr/>
        </p:nvGrpSpPr>
        <p:grpSpPr bwMode="auto">
          <a:xfrm>
            <a:off x="2267744" y="2564904"/>
            <a:ext cx="5184576" cy="3528392"/>
            <a:chOff x="0" y="0"/>
            <a:chExt cx="42094" cy="25939"/>
          </a:xfrm>
        </p:grpSpPr>
        <p:sp>
          <p:nvSpPr>
            <p:cNvPr id="41999" name="AutoShape 15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42094" cy="2593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pic>
          <p:nvPicPr>
            <p:cNvPr id="5" name="Picture 811" descr="31J-60079-10-1-Ed2-IS-CDV-FE-FigE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35"/>
              <a:ext cx="42094" cy="25209"/>
            </a:xfrm>
            <a:prstGeom prst="rect">
              <a:avLst/>
            </a:prstGeom>
            <a:noFill/>
          </p:spPr>
        </p:pic>
        <p:sp>
          <p:nvSpPr>
            <p:cNvPr id="41997" name="Text Box 1"/>
            <p:cNvSpPr txBox="1">
              <a:spLocks noChangeArrowheads="1"/>
            </p:cNvSpPr>
            <p:nvPr/>
          </p:nvSpPr>
          <p:spPr bwMode="auto">
            <a:xfrm>
              <a:off x="4597" y="635"/>
              <a:ext cx="8979" cy="1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není v měřítku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6" name="Text Box 1"/>
            <p:cNvSpPr txBox="1">
              <a:spLocks noChangeArrowheads="1"/>
            </p:cNvSpPr>
            <p:nvPr/>
          </p:nvSpPr>
          <p:spPr bwMode="auto">
            <a:xfrm>
              <a:off x="27317" y="0"/>
              <a:ext cx="7303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3,0 m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5" name="Text Box 1"/>
            <p:cNvSpPr txBox="1">
              <a:spLocks noChangeArrowheads="1"/>
            </p:cNvSpPr>
            <p:nvPr/>
          </p:nvSpPr>
          <p:spPr bwMode="auto">
            <a:xfrm>
              <a:off x="787" y="6718"/>
              <a:ext cx="1206" cy="3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1,5 m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4" name="Text Box 1"/>
            <p:cNvSpPr txBox="1">
              <a:spLocks noChangeArrowheads="1"/>
            </p:cNvSpPr>
            <p:nvPr/>
          </p:nvSpPr>
          <p:spPr bwMode="auto">
            <a:xfrm>
              <a:off x="22123" y="9017"/>
              <a:ext cx="2413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SR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3" name="Text Box 1"/>
            <p:cNvSpPr txBox="1">
              <a:spLocks noChangeArrowheads="1"/>
            </p:cNvSpPr>
            <p:nvPr/>
          </p:nvSpPr>
          <p:spPr bwMode="auto">
            <a:xfrm>
              <a:off x="5924" y="4432"/>
              <a:ext cx="4286" cy="1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IIA T1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2" name="Text Box 1"/>
            <p:cNvSpPr txBox="1">
              <a:spLocks noChangeArrowheads="1"/>
            </p:cNvSpPr>
            <p:nvPr/>
          </p:nvSpPr>
          <p:spPr bwMode="auto">
            <a:xfrm>
              <a:off x="29616" y="12128"/>
              <a:ext cx="7302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úroveň země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1" name="Text Box 1"/>
            <p:cNvSpPr txBox="1">
              <a:spLocks noChangeArrowheads="1"/>
            </p:cNvSpPr>
            <p:nvPr/>
          </p:nvSpPr>
          <p:spPr bwMode="auto">
            <a:xfrm>
              <a:off x="32727" y="18453"/>
              <a:ext cx="3683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jímka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0" name="Text Box 1"/>
            <p:cNvSpPr txBox="1">
              <a:spLocks noChangeArrowheads="1"/>
            </p:cNvSpPr>
            <p:nvPr/>
          </p:nvSpPr>
          <p:spPr bwMode="auto">
            <a:xfrm>
              <a:off x="10883" y="18453"/>
              <a:ext cx="13208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zdroj úniku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89" name="Text Box 1"/>
            <p:cNvSpPr txBox="1">
              <a:spLocks noChangeArrowheads="1"/>
            </p:cNvSpPr>
            <p:nvPr/>
          </p:nvSpPr>
          <p:spPr bwMode="auto">
            <a:xfrm>
              <a:off x="10883" y="21088"/>
              <a:ext cx="13208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zóna 1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88" name="Text Box 1"/>
            <p:cNvSpPr txBox="1">
              <a:spLocks noChangeArrowheads="1"/>
            </p:cNvSpPr>
            <p:nvPr/>
          </p:nvSpPr>
          <p:spPr bwMode="auto">
            <a:xfrm>
              <a:off x="10883" y="23539"/>
              <a:ext cx="13208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zóna 2</a:t>
              </a:r>
              <a:endParaRPr kumimoji="0" lang="en-GB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Prachy </a:t>
            </a:r>
            <a:endParaRPr lang="cs-CZ" dirty="0"/>
          </a:p>
        </p:txBody>
      </p:sp>
      <p:sp>
        <p:nvSpPr>
          <p:cNvPr id="19" name="Zástupný symbol pro obsah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Zařazení do zón</a:t>
            </a:r>
          </a:p>
          <a:p>
            <a:pPr lvl="1"/>
            <a:r>
              <a:rPr lang="cs-CZ" dirty="0" smtClean="0"/>
              <a:t>22 (do 10 hodin ročně)</a:t>
            </a:r>
          </a:p>
          <a:p>
            <a:pPr lvl="1"/>
            <a:r>
              <a:rPr lang="cs-CZ" dirty="0" smtClean="0"/>
              <a:t>21(do 1000 hodin ročně)</a:t>
            </a:r>
          </a:p>
          <a:p>
            <a:pPr lvl="1"/>
            <a:r>
              <a:rPr lang="cs-CZ" dirty="0" smtClean="0"/>
              <a:t>20 nad 1000 hodin ročně</a:t>
            </a:r>
          </a:p>
          <a:p>
            <a:r>
              <a:rPr lang="cs-CZ" dirty="0" smtClean="0"/>
              <a:t>Zóny většinou pouze uvnitř zařízení a na místech, kde se s prachem manipuluje – většinou do vzdálenosti 1 až 3 m</a:t>
            </a:r>
            <a:endParaRPr lang="cs-CZ" dirty="0"/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C37D-D523-4606-8952-5A96E8E5ABE5}" type="slidenum">
              <a:rPr lang="en-CA"/>
              <a:pPr/>
              <a:t>4</a:t>
            </a:fld>
            <a:endParaRPr lang="en-CA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650776"/>
          </a:xfrm>
          <a:solidFill>
            <a:srgbClr val="FFFF99"/>
          </a:solidFill>
        </p:spPr>
        <p:txBody>
          <a:bodyPr/>
          <a:lstStyle/>
          <a:p>
            <a:r>
              <a:rPr lang="cs-CZ" sz="2800" b="1" dirty="0"/>
              <a:t>Základní </a:t>
            </a:r>
            <a:r>
              <a:rPr lang="cs-CZ" sz="2800" b="1" dirty="0" smtClean="0"/>
              <a:t>principy</a:t>
            </a:r>
            <a:endParaRPr lang="cs-CZ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000" b="1" dirty="0" smtClean="0"/>
              <a:t> </a:t>
            </a:r>
            <a:r>
              <a:rPr lang="cs-CZ" sz="2000" b="1" dirty="0"/>
              <a:t>Určování nebezpečných prostorů</a:t>
            </a:r>
          </a:p>
          <a:p>
            <a:r>
              <a:rPr lang="cs-CZ" sz="2000" b="1" dirty="0"/>
              <a:t>bezpečnost a určování prostorů</a:t>
            </a:r>
          </a:p>
          <a:p>
            <a:pPr lvl="1"/>
            <a:r>
              <a:rPr lang="cs-CZ" sz="2000" b="1" dirty="0"/>
              <a:t>omezení zón na minimální míru - v normálním provozu</a:t>
            </a:r>
          </a:p>
          <a:p>
            <a:pPr lvl="1"/>
            <a:r>
              <a:rPr lang="cs-CZ" sz="2000" b="1" dirty="0"/>
              <a:t>systém povolování jakýchkoliv údržbářských prací</a:t>
            </a:r>
          </a:p>
          <a:p>
            <a:pPr lvl="1"/>
            <a:r>
              <a:rPr lang="cs-CZ" sz="2000" b="1" dirty="0"/>
              <a:t>havárie - vypnutí zařízení, odstavení provozu, zachycení rozlité látky, havarijní větrání</a:t>
            </a:r>
          </a:p>
          <a:p>
            <a:pPr>
              <a:buFontTx/>
              <a:buNone/>
            </a:pPr>
            <a:r>
              <a:rPr lang="cs-CZ" sz="2000" b="1" dirty="0" smtClean="0"/>
              <a:t>Kritéria </a:t>
            </a:r>
            <a:r>
              <a:rPr lang="cs-CZ" sz="2000" b="1" dirty="0"/>
              <a:t>pro určování prostorů</a:t>
            </a:r>
          </a:p>
          <a:p>
            <a:r>
              <a:rPr lang="cs-CZ" sz="2000" b="1" dirty="0"/>
              <a:t>posouzení pravděpodobnosti vzniku </a:t>
            </a:r>
            <a:r>
              <a:rPr lang="cs-CZ" sz="2000" b="1" dirty="0" err="1"/>
              <a:t>va</a:t>
            </a:r>
            <a:r>
              <a:rPr lang="cs-CZ" sz="2000" b="1" dirty="0"/>
              <a:t> - umožnění správného výběru zařízení</a:t>
            </a:r>
          </a:p>
          <a:p>
            <a:r>
              <a:rPr lang="cs-CZ" sz="2000" b="1" dirty="0"/>
              <a:t>podklady: zdroje úniku, doba trvání úniku, rychlost úniku, koncentrace, rychlost proudění látky, větrání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D019-EE32-4EC9-AA86-DD5DEFE62899}" type="slidenum">
              <a:rPr lang="en-CA"/>
              <a:pPr/>
              <a:t>5</a:t>
            </a:fld>
            <a:endParaRPr lang="en-CA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84784"/>
            <a:ext cx="7772400" cy="4968552"/>
          </a:xfrm>
        </p:spPr>
        <p:txBody>
          <a:bodyPr/>
          <a:lstStyle/>
          <a:p>
            <a:pPr marL="190500" indent="-190500">
              <a:lnSpc>
                <a:spcPct val="90000"/>
              </a:lnSpc>
              <a:buFontTx/>
              <a:buNone/>
            </a:pPr>
            <a:r>
              <a:rPr lang="cs-CZ" sz="2400" b="1" dirty="0" smtClean="0"/>
              <a:t>Postup </a:t>
            </a:r>
            <a:r>
              <a:rPr lang="cs-CZ" sz="2400" b="1" dirty="0"/>
              <a:t>při určování nebezpečných prostorů</a:t>
            </a:r>
            <a:endParaRPr lang="cs-CZ" sz="1800" b="1" dirty="0"/>
          </a:p>
          <a:p>
            <a:pPr marL="190500" indent="-190500">
              <a:lnSpc>
                <a:spcPct val="90000"/>
              </a:lnSpc>
            </a:pPr>
            <a:r>
              <a:rPr lang="cs-CZ" sz="2000" b="1" dirty="0"/>
              <a:t>komise</a:t>
            </a:r>
            <a:endParaRPr lang="cs-CZ" sz="1800" b="1" dirty="0"/>
          </a:p>
          <a:p>
            <a:pPr marL="190500" indent="-190500">
              <a:lnSpc>
                <a:spcPct val="90000"/>
              </a:lnSpc>
              <a:buFontTx/>
              <a:buNone/>
            </a:pPr>
            <a:r>
              <a:rPr lang="cs-CZ" sz="2000" b="1" dirty="0">
                <a:solidFill>
                  <a:srgbClr val="FF0000"/>
                </a:solidFill>
              </a:rPr>
              <a:t>Zařazování - po obdržení prvotní dokumentace o uspořádání výrobní linky, provozu, potvrzení po výstavbě před uvedením do provozu - kontroly pravidelně během života provozu</a:t>
            </a:r>
            <a:r>
              <a:rPr lang="cs-CZ" sz="2400" b="1" dirty="0">
                <a:solidFill>
                  <a:srgbClr val="FF0000"/>
                </a:solidFill>
              </a:rPr>
              <a:t>  - problémy se změnami požadovanými kvůli chyb v instalaci, nákupu</a:t>
            </a:r>
            <a:endParaRPr lang="cs-CZ" sz="2000" b="1" dirty="0"/>
          </a:p>
          <a:p>
            <a:pPr marL="190500" indent="-190500">
              <a:lnSpc>
                <a:spcPct val="90000"/>
              </a:lnSpc>
              <a:buFontTx/>
              <a:buNone/>
            </a:pPr>
            <a:r>
              <a:rPr lang="cs-CZ" sz="2400" b="1" dirty="0" smtClean="0"/>
              <a:t>Zdroje </a:t>
            </a:r>
            <a:r>
              <a:rPr lang="cs-CZ" sz="2400" b="1" dirty="0"/>
              <a:t>úniku</a:t>
            </a:r>
          </a:p>
          <a:p>
            <a:pPr marL="190500" indent="-190500">
              <a:lnSpc>
                <a:spcPct val="90000"/>
              </a:lnSpc>
            </a:pPr>
            <a:r>
              <a:rPr lang="cs-CZ" sz="2000" b="1" dirty="0"/>
              <a:t>stanovení zdrojů (míst) pravděpodobných úniků</a:t>
            </a:r>
          </a:p>
          <a:p>
            <a:pPr marL="190500" indent="-190500">
              <a:lnSpc>
                <a:spcPct val="90000"/>
              </a:lnSpc>
            </a:pPr>
            <a:r>
              <a:rPr lang="cs-CZ" sz="2000" b="1" dirty="0"/>
              <a:t>zařazení do stupňů - trvalý - primární - sekundární</a:t>
            </a:r>
          </a:p>
          <a:p>
            <a:pPr marL="190500" indent="-190500">
              <a:lnSpc>
                <a:spcPct val="90000"/>
              </a:lnSpc>
              <a:buFontTx/>
              <a:buNone/>
            </a:pPr>
            <a:r>
              <a:rPr lang="cs-CZ" sz="2000" b="1" dirty="0">
                <a:solidFill>
                  <a:srgbClr val="FF0000"/>
                </a:solidFill>
              </a:rPr>
              <a:t>Místa s malým množstvím - laboratoře - nemusí být zařazeny prostory podle normy - musí být přijata bezpečnostní opatření</a:t>
            </a:r>
          </a:p>
          <a:p>
            <a:pPr marL="190500" indent="-190500">
              <a:lnSpc>
                <a:spcPct val="90000"/>
              </a:lnSpc>
              <a:buFontTx/>
              <a:buNone/>
            </a:pPr>
            <a:r>
              <a:rPr lang="cs-CZ" sz="2000" b="1" dirty="0">
                <a:solidFill>
                  <a:srgbClr val="FF0000"/>
                </a:solidFill>
              </a:rPr>
              <a:t>Okolí procesních zařízení s hořáky apod. - zohlednění provětrávání, najíždění a odstavování 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685800" y="381000"/>
            <a:ext cx="7772400" cy="1143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2800" b="1" dirty="0">
                <a:solidFill>
                  <a:schemeClr val="tx2"/>
                </a:solidFill>
              </a:rPr>
              <a:t>Základní </a:t>
            </a:r>
            <a:r>
              <a:rPr lang="cs-CZ" sz="2800" b="1" dirty="0" smtClean="0">
                <a:solidFill>
                  <a:schemeClr val="tx2"/>
                </a:solidFill>
              </a:rPr>
              <a:t>principy</a:t>
            </a:r>
            <a:endParaRPr lang="cs-CZ" sz="4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920D-9B6E-41CE-BE8D-52A66D77096E}" type="slidenum">
              <a:rPr lang="en-CA"/>
              <a:pPr/>
              <a:t>6</a:t>
            </a:fld>
            <a:endParaRPr lang="en-CA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343400"/>
          </a:xfrm>
        </p:spPr>
        <p:txBody>
          <a:bodyPr/>
          <a:lstStyle/>
          <a:p>
            <a:pPr marL="190500" indent="-190500">
              <a:buFontTx/>
              <a:buNone/>
            </a:pPr>
            <a:r>
              <a:rPr lang="cs-CZ" sz="2400" b="1" dirty="0" smtClean="0"/>
              <a:t>Typy </a:t>
            </a:r>
            <a:r>
              <a:rPr lang="cs-CZ" sz="2400" b="1" dirty="0"/>
              <a:t>zón</a:t>
            </a:r>
            <a:endParaRPr lang="cs-CZ" sz="1800" b="1" dirty="0"/>
          </a:p>
          <a:p>
            <a:pPr marL="190500" indent="-190500">
              <a:lnSpc>
                <a:spcPct val="120000"/>
              </a:lnSpc>
            </a:pPr>
            <a:r>
              <a:rPr lang="cs-CZ" sz="1800" b="1" dirty="0">
                <a:latin typeface="Arial" charset="0"/>
              </a:rPr>
              <a:t>zóna </a:t>
            </a:r>
            <a:r>
              <a:rPr lang="cs-CZ" sz="1800" b="1" dirty="0" smtClean="0">
                <a:latin typeface="Arial" charset="0"/>
              </a:rPr>
              <a:t>0 – </a:t>
            </a:r>
            <a:r>
              <a:rPr lang="cs-CZ" sz="1800" b="1" dirty="0">
                <a:latin typeface="Arial" charset="0"/>
              </a:rPr>
              <a:t>trvalý výskyt výbušné atmosféry nebo často (více než 1000 hodin ročně)</a:t>
            </a:r>
          </a:p>
          <a:p>
            <a:pPr marL="190500" indent="-190500">
              <a:lnSpc>
                <a:spcPct val="120000"/>
              </a:lnSpc>
            </a:pPr>
            <a:r>
              <a:rPr lang="cs-CZ" sz="1800" b="1" dirty="0">
                <a:latin typeface="Arial" charset="0"/>
              </a:rPr>
              <a:t>zóna </a:t>
            </a:r>
            <a:r>
              <a:rPr lang="cs-CZ" sz="1800" b="1" dirty="0" smtClean="0">
                <a:latin typeface="Arial" charset="0"/>
              </a:rPr>
              <a:t>1 – </a:t>
            </a:r>
            <a:r>
              <a:rPr lang="cs-CZ" sz="1800" b="1" dirty="0">
                <a:latin typeface="Arial" charset="0"/>
              </a:rPr>
              <a:t>vznik výbušné atmosféry se předpokládá za normálního provozu zařízení (více než 10 hodin ročně, méně než 1000 hodin ročně)</a:t>
            </a:r>
          </a:p>
          <a:p>
            <a:pPr marL="190500" indent="-190500">
              <a:lnSpc>
                <a:spcPct val="120000"/>
              </a:lnSpc>
            </a:pPr>
            <a:r>
              <a:rPr lang="cs-CZ" sz="1800" b="1" dirty="0">
                <a:latin typeface="Arial" charset="0"/>
              </a:rPr>
              <a:t>zóna </a:t>
            </a:r>
            <a:r>
              <a:rPr lang="cs-CZ" sz="1800" b="1" dirty="0" smtClean="0">
                <a:latin typeface="Arial" charset="0"/>
              </a:rPr>
              <a:t>2 – </a:t>
            </a:r>
            <a:r>
              <a:rPr lang="cs-CZ" sz="1800" b="1" dirty="0">
                <a:latin typeface="Arial" charset="0"/>
              </a:rPr>
              <a:t>výskyt výbušné atmosféry se předpokládá pouze za abnormálních stavů nebo jen krátkodobě - může vzniknout výbušná atmosféra (třeba i několik vteřin)</a:t>
            </a:r>
          </a:p>
          <a:p>
            <a:pPr marL="190500" indent="-190500">
              <a:lnSpc>
                <a:spcPct val="120000"/>
              </a:lnSpc>
            </a:pPr>
            <a:r>
              <a:rPr lang="cs-CZ" sz="1800" b="1" dirty="0">
                <a:latin typeface="Arial" charset="0"/>
              </a:rPr>
              <a:t>prostory dříve zařazeny do OP - buď prostor s nebezpečím požáru hořlavých kapalin - nebo zóna 2 - nebo prostor bez nebezpečí výbuchu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27720"/>
          </a:xfrm>
          <a:solidFill>
            <a:srgbClr val="FFFF99"/>
          </a:solidFill>
          <a:ln/>
        </p:spPr>
        <p:txBody>
          <a:bodyPr/>
          <a:lstStyle/>
          <a:p>
            <a:r>
              <a:rPr lang="cs-CZ" sz="2800" b="1" dirty="0"/>
              <a:t>Základní </a:t>
            </a:r>
            <a:r>
              <a:rPr lang="cs-CZ" sz="2800" b="1" dirty="0" smtClean="0"/>
              <a:t>principy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905000" y="1143000"/>
            <a:ext cx="5334000" cy="685800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b="0" dirty="0">
              <a:latin typeface="Times New Roman CE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lvl="1">
              <a:buNone/>
            </a:pPr>
            <a:r>
              <a:rPr lang="cs-CZ" sz="2800" dirty="0" smtClean="0"/>
              <a:t>Metody stanovení zón</a:t>
            </a:r>
          </a:p>
          <a:p>
            <a:pPr lvl="1"/>
            <a:r>
              <a:rPr lang="cs-CZ" sz="2800" dirty="0" smtClean="0"/>
              <a:t>Klasifikace metodou podle zdrojů úniků (příloha F)</a:t>
            </a:r>
          </a:p>
          <a:p>
            <a:pPr lvl="1"/>
            <a:r>
              <a:rPr lang="cs-CZ" sz="2800" dirty="0" smtClean="0"/>
              <a:t>Použití průmyslových předpisů a národních norem</a:t>
            </a:r>
          </a:p>
          <a:p>
            <a:pPr lvl="1"/>
            <a:r>
              <a:rPr lang="cs-CZ" sz="2800" dirty="0" smtClean="0"/>
              <a:t>Zjednodušené metody</a:t>
            </a:r>
          </a:p>
          <a:p>
            <a:pPr lvl="1"/>
            <a:r>
              <a:rPr lang="cs-CZ" sz="2800" dirty="0" smtClean="0"/>
              <a:t>Kombinace metod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905000" y="1143000"/>
            <a:ext cx="5334000" cy="685800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b="0" dirty="0">
              <a:latin typeface="Times New Roman CE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lvl="1">
              <a:buNone/>
            </a:pPr>
            <a:r>
              <a:rPr lang="cs-CZ" sz="2800" dirty="0" smtClean="0"/>
              <a:t>Zdroje úniků</a:t>
            </a:r>
          </a:p>
          <a:p>
            <a:pPr lvl="1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Formy úniků</a:t>
            </a:r>
          </a:p>
          <a:p>
            <a:pPr lvl="0">
              <a:buFont typeface="Wingdings" pitchFamily="2" charset="2"/>
              <a:buChar char="Ø"/>
            </a:pPr>
            <a:r>
              <a:rPr lang="cs-CZ" sz="2400" dirty="0" smtClean="0"/>
              <a:t>plyn, který může mít vyšší teplotu nebo tlak;</a:t>
            </a:r>
          </a:p>
          <a:p>
            <a:pPr lvl="0">
              <a:buFont typeface="Wingdings" pitchFamily="2" charset="2"/>
              <a:buChar char="Ø"/>
            </a:pPr>
            <a:r>
              <a:rPr lang="cs-CZ" sz="2400" dirty="0" smtClean="0"/>
              <a:t>zkapalněný plyn pomocí tlaku, jako je LPG;</a:t>
            </a:r>
          </a:p>
          <a:p>
            <a:pPr lvl="0">
              <a:buFont typeface="Wingdings" pitchFamily="2" charset="2"/>
              <a:buChar char="Ø"/>
            </a:pPr>
            <a:r>
              <a:rPr lang="cs-CZ" sz="2400" dirty="0" smtClean="0"/>
              <a:t>plyn, který může být zkapalněn pouze pomocí ochlazení, například </a:t>
            </a:r>
            <a:r>
              <a:rPr lang="cs-CZ" sz="2400" dirty="0" err="1" smtClean="0"/>
              <a:t>methan</a:t>
            </a:r>
            <a:r>
              <a:rPr lang="cs-CZ" sz="2400" dirty="0" smtClean="0"/>
              <a:t>;</a:t>
            </a:r>
          </a:p>
          <a:p>
            <a:pPr lvl="0">
              <a:buFont typeface="Wingdings" pitchFamily="2" charset="2"/>
              <a:buChar char="Ø"/>
            </a:pPr>
            <a:r>
              <a:rPr lang="cs-CZ" sz="2400" dirty="0" smtClean="0"/>
              <a:t>kapalina s příslušným uvolňováním hořlavých par.</a:t>
            </a:r>
          </a:p>
          <a:p>
            <a:pPr lvl="1"/>
            <a:endParaRPr lang="cs-CZ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905000" y="1143000"/>
            <a:ext cx="5334000" cy="685800"/>
          </a:xfrm>
        </p:spPr>
        <p:txBody>
          <a:bodyPr/>
          <a:lstStyle/>
          <a:p>
            <a:r>
              <a:rPr lang="cs-CZ" b="0" dirty="0" smtClean="0">
                <a:latin typeface="Times New Roman CE"/>
              </a:rPr>
              <a:t>EN 60079-10-1 (</a:t>
            </a:r>
            <a:r>
              <a:rPr lang="cs-CZ" b="0" dirty="0" smtClean="0">
                <a:solidFill>
                  <a:srgbClr val="FF0000"/>
                </a:solidFill>
                <a:latin typeface="Times New Roman CE"/>
              </a:rPr>
              <a:t>2016</a:t>
            </a:r>
            <a:r>
              <a:rPr lang="cs-CZ" b="0" dirty="0" smtClean="0">
                <a:latin typeface="Times New Roman CE"/>
              </a:rPr>
              <a:t>)</a:t>
            </a:r>
            <a:endParaRPr lang="cs-CZ" b="0" dirty="0">
              <a:latin typeface="Times New Roman CE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>
              <a:buNone/>
            </a:pPr>
            <a:r>
              <a:rPr lang="cs-CZ" sz="3200" dirty="0" smtClean="0"/>
              <a:t>Větrání</a:t>
            </a:r>
          </a:p>
          <a:p>
            <a:pPr lvl="1">
              <a:buFont typeface="Wingdings" pitchFamily="2" charset="2"/>
              <a:buChar char="v"/>
            </a:pPr>
            <a:r>
              <a:rPr lang="cs-CZ" dirty="0" smtClean="0"/>
              <a:t>přirozené větrání;</a:t>
            </a:r>
            <a:endParaRPr lang="cs-CZ" sz="3200" dirty="0" smtClean="0"/>
          </a:p>
          <a:p>
            <a:pPr lvl="1">
              <a:buFont typeface="Wingdings" pitchFamily="2" charset="2"/>
              <a:buChar char="v"/>
            </a:pPr>
            <a:r>
              <a:rPr lang="cs-CZ" dirty="0" smtClean="0"/>
              <a:t>nucené větrání, buďto celkové pro daný prostor nebo </a:t>
            </a:r>
            <a:r>
              <a:rPr lang="cs-CZ" dirty="0" smtClean="0">
                <a:solidFill>
                  <a:srgbClr val="FF0000"/>
                </a:solidFill>
              </a:rPr>
              <a:t>místní pro zdroj úniku</a:t>
            </a:r>
            <a:r>
              <a:rPr lang="cs-CZ" dirty="0" smtClean="0"/>
              <a:t>.</a:t>
            </a:r>
            <a:endParaRPr lang="cs-CZ" sz="3200" dirty="0" smtClean="0"/>
          </a:p>
          <a:p>
            <a:pPr>
              <a:buNone/>
            </a:pPr>
            <a:r>
              <a:rPr lang="cs-CZ" dirty="0" smtClean="0"/>
              <a:t>Stupeň rozřeďování</a:t>
            </a:r>
          </a:p>
          <a:p>
            <a:pPr lvl="1">
              <a:buFont typeface="Wingdings" pitchFamily="2" charset="2"/>
              <a:buChar char="v"/>
            </a:pPr>
            <a:r>
              <a:rPr lang="cs-CZ" dirty="0" smtClean="0"/>
              <a:t>vysoký stupeň rozřeďování</a:t>
            </a:r>
          </a:p>
          <a:p>
            <a:pPr lvl="1">
              <a:buFont typeface="Wingdings" pitchFamily="2" charset="2"/>
              <a:buChar char="v"/>
            </a:pPr>
            <a:r>
              <a:rPr lang="cs-CZ" dirty="0" smtClean="0"/>
              <a:t>střední stupeň rozřeďování</a:t>
            </a:r>
          </a:p>
          <a:p>
            <a:pPr lvl="1">
              <a:buFont typeface="Wingdings" pitchFamily="2" charset="2"/>
              <a:buChar char="v"/>
            </a:pPr>
            <a:r>
              <a:rPr lang="cs-CZ" dirty="0" smtClean="0"/>
              <a:t>nízký stupeň rozřeďování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theme/theme1.xml><?xml version="1.0" encoding="utf-8"?>
<a:theme xmlns:a="http://schemas.openxmlformats.org/drawingml/2006/main" name="Kapsle">
  <a:themeElements>
    <a:clrScheme name="Kapsle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psle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682</TotalTime>
  <Words>1428</Words>
  <Application>Microsoft Office PowerPoint</Application>
  <PresentationFormat>Předvádění na obrazovce (4:3)</PresentationFormat>
  <Paragraphs>375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Kapsle</vt:lpstr>
      <vt:lpstr>ČSN EN 60079-10-1</vt:lpstr>
      <vt:lpstr>EN 60079-10-1 (2016)</vt:lpstr>
      <vt:lpstr>Podmínky pro vznik výbuchu</vt:lpstr>
      <vt:lpstr>Základní principy</vt:lpstr>
      <vt:lpstr>Snímek 5</vt:lpstr>
      <vt:lpstr>Základní principy</vt:lpstr>
      <vt:lpstr>EN 60079-10-1 (2016)</vt:lpstr>
      <vt:lpstr>EN 60079-10-1 (2016)</vt:lpstr>
      <vt:lpstr>EN 60079-10-1 (2016)</vt:lpstr>
      <vt:lpstr>EN 60079-10-1 (2016)</vt:lpstr>
      <vt:lpstr>EN 60079-10-1 (2016)</vt:lpstr>
      <vt:lpstr>EN 60079-10-1 (2016)</vt:lpstr>
      <vt:lpstr>EN 60079-10-1 (2016)</vt:lpstr>
      <vt:lpstr>EN 60079-10-1 (2016)</vt:lpstr>
      <vt:lpstr>EN 60079-10-1 (2016)</vt:lpstr>
      <vt:lpstr>EN 60079-10-1 (2016)</vt:lpstr>
      <vt:lpstr>EN 60079-10-1 (2016)</vt:lpstr>
      <vt:lpstr>EN 60079-10-1 (2016)</vt:lpstr>
      <vt:lpstr>EN 60079-10-1 (2016)</vt:lpstr>
      <vt:lpstr>EN 60079-10-1 (2016)</vt:lpstr>
      <vt:lpstr>EN 60079-10-1 (2016)</vt:lpstr>
      <vt:lpstr>EN 60079-10-1 (2016)</vt:lpstr>
      <vt:lpstr>EN 60079-10-1 (2016)</vt:lpstr>
      <vt:lpstr>EN 60079-10-1 (2016)</vt:lpstr>
      <vt:lpstr>EN 60079-10-1 (2016)</vt:lpstr>
      <vt:lpstr>EN 60079-10-1 (2016)</vt:lpstr>
      <vt:lpstr>Příklad </vt:lpstr>
      <vt:lpstr>Příklad </vt:lpstr>
      <vt:lpstr>Příklad </vt:lpstr>
      <vt:lpstr>Příklad </vt:lpstr>
      <vt:lpstr>Příklad </vt:lpstr>
      <vt:lpstr>Příklad </vt:lpstr>
      <vt:lpstr>Prachy </vt:lpstr>
    </vt:vector>
  </TitlesOfParts>
  <Company>ftzu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ČSN EN 1127-1</dc:title>
  <dc:creator>pohludka</dc:creator>
  <cp:lastModifiedBy>Jan</cp:lastModifiedBy>
  <cp:revision>44</cp:revision>
  <dcterms:created xsi:type="dcterms:W3CDTF">2003-02-23T19:47:29Z</dcterms:created>
  <dcterms:modified xsi:type="dcterms:W3CDTF">2017-06-05T17:46:00Z</dcterms:modified>
</cp:coreProperties>
</file>