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7" r:id="rId2"/>
    <p:sldId id="306" r:id="rId3"/>
    <p:sldId id="307" r:id="rId4"/>
    <p:sldId id="294" r:id="rId5"/>
    <p:sldId id="295" r:id="rId6"/>
    <p:sldId id="296" r:id="rId7"/>
    <p:sldId id="298" r:id="rId8"/>
    <p:sldId id="299" r:id="rId9"/>
    <p:sldId id="300" r:id="rId10"/>
    <p:sldId id="301" r:id="rId11"/>
    <p:sldId id="297" r:id="rId12"/>
    <p:sldId id="302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</p:sldIdLst>
  <p:sldSz cx="9144000" cy="6858000" type="screen4x3"/>
  <p:notesSz cx="6856413" cy="97139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2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71F3754-3843-40F5-85BC-43170DB3BD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AA77B-7DA0-408D-BB23-AB782A5D0A9E}" type="datetimeFigureOut">
              <a:rPr lang="cs-CZ" smtClean="0"/>
              <a:t>5.6.2017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6163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4813" cy="437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025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4F721-3564-44D4-BF2D-7F679E809B9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077B4-A077-40AD-A689-6D7FF598F73D}" type="slidenum">
              <a:rPr lang="cs-CZ"/>
              <a:pPr/>
              <a:t>19</a:t>
            </a:fld>
            <a:endParaRPr lang="cs-CZ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0039" y="718425"/>
            <a:ext cx="4596336" cy="366295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12423"/>
            <a:ext cx="5028036" cy="4399930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FA96B-C448-4C86-BF40-D33CFABBC11A}" type="slidenum">
              <a:rPr lang="cs-CZ"/>
              <a:pPr/>
              <a:t>24</a:t>
            </a:fld>
            <a:endParaRPr lang="cs-CZ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xfrm>
            <a:off x="914189" y="4614109"/>
            <a:ext cx="5028036" cy="4372948"/>
          </a:xfrm>
          <a:noFill/>
          <a:ln/>
        </p:spPr>
        <p:txBody>
          <a:bodyPr wrap="none" anchor="ctr"/>
          <a:lstStyle/>
          <a:p>
            <a:pPr defTabSz="449263"/>
            <a:endParaRPr lang="cs-CZ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22469-B4AE-4624-B962-C994FD329B95}" type="slidenum">
              <a:rPr lang="cs-CZ"/>
              <a:pPr/>
              <a:t>25</a:t>
            </a:fld>
            <a:endParaRPr lang="cs-CZ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xfrm>
            <a:off x="914189" y="4614109"/>
            <a:ext cx="5028036" cy="4372948"/>
          </a:xfrm>
          <a:noFill/>
          <a:ln/>
        </p:spPr>
        <p:txBody>
          <a:bodyPr wrap="none" anchor="ctr"/>
          <a:lstStyle/>
          <a:p>
            <a:pPr defTabSz="449263"/>
            <a:endParaRPr lang="cs-CZ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347F4-9A16-42E5-85B5-2698FDFAF086}" type="slidenum">
              <a:rPr lang="cs-CZ"/>
              <a:pPr/>
              <a:t>26</a:t>
            </a:fld>
            <a:endParaRPr lang="cs-CZ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914189" y="4614109"/>
            <a:ext cx="5028036" cy="4372948"/>
          </a:xfrm>
          <a:noFill/>
          <a:ln/>
        </p:spPr>
        <p:txBody>
          <a:bodyPr wrap="none" anchor="ctr"/>
          <a:lstStyle/>
          <a:p>
            <a:pPr defTabSz="449263"/>
            <a:endParaRPr lang="cs-CZ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ECEB-3140-4927-A1CB-7F648AF13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0F4F-EEF3-4D31-8CD8-4D9A52399A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F4E0-3409-405C-ABE0-D28E996701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1037-2CE4-4B3F-A05F-2530228084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6C067-7953-4E1B-9B4D-5324A49A1D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28D7-8404-4B40-BEF6-09A421B0B7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1743-8A17-4440-BB34-8E9954D1D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970C-FC14-456D-BAE7-E48C88D537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A524B-FF65-4DA9-B8E5-5E3C8A6E4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474-BB3C-4F00-B164-26D89F960F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D2E7-4CF0-45C6-8028-6C153D8A7D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96D0B-A1E9-44C8-98B1-7242E1EA08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1D3D-0ACC-4074-B80A-2C98A8B9AA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E86A-96AD-4C9F-99C9-6B01305698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F73E1382-12CE-450D-9494-8840456918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cs-CZ" sz="3600" b="1" dirty="0" smtClean="0"/>
              <a:t>Zařízení do prostředí s nebezpečím výbuchu – vlastnosti hořlavých látek</a:t>
            </a:r>
            <a:endParaRPr lang="en-US" sz="36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Ing. Ja</a:t>
            </a:r>
            <a:r>
              <a:rPr lang="cs-CZ" smtClean="0"/>
              <a:t>n</a:t>
            </a:r>
            <a:r>
              <a:rPr lang="en-US" smtClean="0"/>
              <a:t> </a:t>
            </a:r>
            <a:r>
              <a:rPr lang="cs-CZ" smtClean="0"/>
              <a:t>Pohludka</a:t>
            </a:r>
          </a:p>
          <a:p>
            <a:r>
              <a:rPr lang="en-US" smtClean="0"/>
              <a:t>FTZÚ</a:t>
            </a:r>
            <a:r>
              <a:rPr lang="cs-CZ" smtClean="0"/>
              <a:t> </a:t>
            </a:r>
            <a:r>
              <a:rPr lang="en-US" smtClean="0"/>
              <a:t>- SZ 210, Ostrava-Radvanice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206680" cy="4824412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následujících případech je nutno pro zařazení určit jak velikost MESG, tak i poměr MIC: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 IIA:		0,8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MIC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0,9 je nutno zařazení potvrdit pomocí MESG;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 IIB:		0,45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MIC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0,5 je nutno zařazení potvrdit pomocí MESG;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 IIC:		0,5 mm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MESG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0,55 mm je nutno zařazení potvrdit pomocí MIC.</a:t>
            </a:r>
          </a:p>
          <a:p>
            <a:endParaRPr lang="cs-CZ" sz="3600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115616" y="1556792"/>
          <a:ext cx="7608320" cy="4650854"/>
        </p:xfrm>
        <a:graphic>
          <a:graphicData uri="http://schemas.openxmlformats.org/presentationml/2006/ole">
            <p:oleObj spid="_x0000_s46081" name="Picture" r:id="rId3" imgW="6073057" imgH="3741999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206680" cy="576411"/>
          </a:xfrm>
        </p:spPr>
        <p:txBody>
          <a:bodyPr/>
          <a:lstStyle/>
          <a:p>
            <a:r>
              <a:rPr lang="cs-CZ" sz="3600" dirty="0" smtClean="0"/>
              <a:t>Teplotní třídy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43609" y="2204862"/>
          <a:ext cx="7560838" cy="4176468"/>
        </p:xfrm>
        <a:graphic>
          <a:graphicData uri="http://schemas.openxmlformats.org/drawingml/2006/table">
            <a:tbl>
              <a:tblPr/>
              <a:tblGrid>
                <a:gridCol w="3780419"/>
                <a:gridCol w="3780419"/>
              </a:tblGrid>
              <a:tr h="6960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T1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</a:rPr>
                        <a:t> 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T2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</a:rPr>
                        <a:t> AIT </a:t>
                      </a: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</a:rPr>
                        <a:t> 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T3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200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AIT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</a:rPr>
                        <a:t>T4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135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AIT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</a:rPr>
                        <a:t>T5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AIT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latin typeface="Arial"/>
                          <a:ea typeface="Times New Roman"/>
                          <a:cs typeface="Times New Roman"/>
                        </a:rPr>
                        <a:t>T6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85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AIT 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2400" dirty="0">
                          <a:latin typeface="Arial"/>
                          <a:ea typeface="Times New Roman"/>
                          <a:cs typeface="Times New Roman"/>
                        </a:rPr>
                        <a:t> 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5943600" cy="685800"/>
          </a:xfrm>
          <a:solidFill>
            <a:srgbClr val="FFFF99"/>
          </a:solidFill>
        </p:spPr>
        <p:txBody>
          <a:bodyPr/>
          <a:lstStyle/>
          <a:p>
            <a:r>
              <a:rPr lang="cs-CZ" sz="3200" b="1" smtClean="0"/>
              <a:t>Parametry ovlivňující výbuchové vlastnosti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3238"/>
            <a:ext cx="8135937" cy="3560762"/>
          </a:xfrm>
        </p:spPr>
        <p:txBody>
          <a:bodyPr/>
          <a:lstStyle/>
          <a:p>
            <a:pPr lvl="1"/>
            <a:r>
              <a:rPr lang="cs-CZ" sz="3600" b="1" smtClean="0"/>
              <a:t>druh hořlavé látky – Kst, Kg</a:t>
            </a:r>
          </a:p>
          <a:p>
            <a:pPr lvl="1"/>
            <a:r>
              <a:rPr lang="cs-CZ" sz="3600" b="1" smtClean="0"/>
              <a:t>koncentrace</a:t>
            </a:r>
          </a:p>
          <a:p>
            <a:pPr lvl="1"/>
            <a:r>
              <a:rPr lang="cs-CZ" sz="3600" b="1" smtClean="0"/>
              <a:t>počáteční tlak plynu</a:t>
            </a:r>
          </a:p>
          <a:p>
            <a:pPr lvl="1"/>
            <a:r>
              <a:rPr lang="cs-CZ" sz="3600" b="1" smtClean="0"/>
              <a:t>turbulence</a:t>
            </a:r>
          </a:p>
          <a:p>
            <a:pPr lvl="1"/>
            <a:r>
              <a:rPr lang="cs-CZ" sz="3600" b="1" smtClean="0"/>
              <a:t>geometrie prostoru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5943600" cy="685800"/>
          </a:xfrm>
          <a:solidFill>
            <a:srgbClr val="FFFF99"/>
          </a:solidFill>
        </p:spPr>
        <p:txBody>
          <a:bodyPr/>
          <a:lstStyle/>
          <a:p>
            <a:r>
              <a:rPr lang="cs-CZ" sz="3200" b="1" smtClean="0"/>
              <a:t>Základní porovnání zařazení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362200"/>
            <a:ext cx="8135937" cy="2971800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/>
              <a:t>Zařazení</a:t>
            </a:r>
            <a:r>
              <a:rPr lang="cs-CZ" sz="4000" smtClean="0"/>
              <a:t>	ČR, IEC		USA		</a:t>
            </a:r>
          </a:p>
          <a:p>
            <a:pPr>
              <a:buFontTx/>
              <a:buNone/>
            </a:pPr>
            <a:r>
              <a:rPr lang="cs-CZ" sz="4000" smtClean="0"/>
              <a:t>			</a:t>
            </a:r>
            <a:r>
              <a:rPr lang="cs-CZ" sz="4000" b="1" smtClean="0"/>
              <a:t>zóna 2		division 2</a:t>
            </a:r>
          </a:p>
          <a:p>
            <a:pPr>
              <a:buFontTx/>
              <a:buNone/>
            </a:pPr>
            <a:r>
              <a:rPr lang="cs-CZ" sz="4000" b="1" smtClean="0"/>
              <a:t>			zóna 1		division 1</a:t>
            </a:r>
          </a:p>
          <a:p>
            <a:pPr>
              <a:buFontTx/>
              <a:buNone/>
            </a:pPr>
            <a:r>
              <a:rPr lang="cs-CZ" sz="4000" b="1" smtClean="0"/>
              <a:t>			zóna 0		division 1</a:t>
            </a:r>
          </a:p>
        </p:txBody>
      </p:sp>
      <p:graphicFrame>
        <p:nvGraphicFramePr>
          <p:cNvPr id="173060" name="Group 4"/>
          <p:cNvGraphicFramePr>
            <a:graphicFrameLocks noGrp="1"/>
          </p:cNvGraphicFramePr>
          <p:nvPr/>
        </p:nvGraphicFramePr>
        <p:xfrm>
          <a:off x="381000" y="2209800"/>
          <a:ext cx="7848600" cy="3048001"/>
        </p:xfrm>
        <a:graphic>
          <a:graphicData uri="http://schemas.openxmlformats.org/drawingml/2006/table">
            <a:tbl>
              <a:tblPr/>
              <a:tblGrid>
                <a:gridCol w="4543425"/>
                <a:gridCol w="3305175"/>
              </a:tblGrid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343400"/>
          </a:xfrm>
        </p:spPr>
        <p:txBody>
          <a:bodyPr/>
          <a:lstStyle/>
          <a:p>
            <a:pPr marL="190500" indent="-190500">
              <a:lnSpc>
                <a:spcPct val="80000"/>
              </a:lnSpc>
              <a:buFontTx/>
              <a:buNone/>
            </a:pPr>
            <a:r>
              <a:rPr lang="cs-CZ" sz="2000" b="1" smtClean="0"/>
              <a:t>Typy zón – plyny, páry, mlhy</a:t>
            </a:r>
            <a:endParaRPr lang="cs-CZ" sz="1600" b="1" smtClean="0"/>
          </a:p>
          <a:p>
            <a:pPr marL="190500" indent="-190500">
              <a:lnSpc>
                <a:spcPct val="120000"/>
              </a:lnSpc>
            </a:pPr>
            <a:r>
              <a:rPr lang="cs-CZ" sz="2000" b="1" smtClean="0">
                <a:latin typeface="Arial" charset="0"/>
              </a:rPr>
              <a:t>zóna 0</a:t>
            </a:r>
            <a:r>
              <a:rPr lang="cs-CZ" sz="1600" b="1" smtClean="0">
                <a:latin typeface="Arial" charset="0"/>
              </a:rPr>
              <a:t> (dříve SNV 3) – trvalý výskyt výbušné atmosféry nebo často (více než 1000 hodin ročně)</a:t>
            </a:r>
          </a:p>
          <a:p>
            <a:pPr marL="190500" indent="-190500">
              <a:lnSpc>
                <a:spcPct val="120000"/>
              </a:lnSpc>
            </a:pPr>
            <a:r>
              <a:rPr lang="cs-CZ" sz="2000" b="1" smtClean="0">
                <a:latin typeface="Arial" charset="0"/>
              </a:rPr>
              <a:t>zóna 1</a:t>
            </a:r>
            <a:r>
              <a:rPr lang="cs-CZ" sz="1600" b="1" smtClean="0">
                <a:latin typeface="Arial" charset="0"/>
              </a:rPr>
              <a:t> (dříve SNV 2) – vznik výbušné atmosféry se předpokládá za normálního provozu zařízení (více než 10 hodin ročně, méně než 1000 hodin ročně)</a:t>
            </a:r>
          </a:p>
          <a:p>
            <a:pPr marL="190500" indent="-190500">
              <a:lnSpc>
                <a:spcPct val="120000"/>
              </a:lnSpc>
            </a:pPr>
            <a:r>
              <a:rPr lang="cs-CZ" sz="2000" b="1" smtClean="0">
                <a:latin typeface="Arial" charset="0"/>
              </a:rPr>
              <a:t>zóna 2</a:t>
            </a:r>
            <a:r>
              <a:rPr lang="cs-CZ" sz="1600" b="1" smtClean="0">
                <a:latin typeface="Arial" charset="0"/>
              </a:rPr>
              <a:t> (dříve SNV 1) – výskyt výbušné atmosféry se předpokládá pouze za abnormálních stavů nebo jen krátkodobě - může vzniknout výbušná atmosféra (třeba i několik vteřin)</a:t>
            </a:r>
          </a:p>
          <a:p>
            <a:pPr marL="190500" indent="-190500">
              <a:lnSpc>
                <a:spcPct val="120000"/>
              </a:lnSpc>
            </a:pPr>
            <a:r>
              <a:rPr lang="cs-CZ" sz="1600" b="1" smtClean="0">
                <a:latin typeface="Arial" charset="0"/>
              </a:rPr>
              <a:t>prostory dříve zařazeny do OP - buď prostor s nebezpečím požáru hořlavých kapalin - nebo zóna 2 - nebo prostor bez nebezpečí výbuchu</a:t>
            </a:r>
            <a:endParaRPr lang="cs-CZ" sz="1800" b="1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rgbClr val="FFFF99"/>
          </a:solidFill>
        </p:spPr>
        <p:txBody>
          <a:bodyPr/>
          <a:lstStyle/>
          <a:p>
            <a:r>
              <a:rPr lang="cs-CZ" sz="2800" b="1" smtClean="0"/>
              <a:t>ČSN EN 60079-10 – zařazení do zón</a:t>
            </a:r>
            <a:endParaRPr lang="cs-CZ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248400" cy="685800"/>
          </a:xfrm>
          <a:solidFill>
            <a:srgbClr val="FFFF99"/>
          </a:solidFill>
        </p:spPr>
        <p:txBody>
          <a:bodyPr/>
          <a:lstStyle/>
          <a:p>
            <a:r>
              <a:rPr lang="cs-CZ" sz="3600" smtClean="0"/>
              <a:t>Základní porovnání zařazení</a:t>
            </a:r>
            <a:endParaRPr lang="cs-CZ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1200"/>
            <a:ext cx="8135938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smtClean="0"/>
              <a:t>Plyn		ČR, IEC		USA		MIE</a:t>
            </a:r>
          </a:p>
          <a:p>
            <a:pPr>
              <a:buFontTx/>
              <a:buNone/>
            </a:pPr>
            <a:r>
              <a:rPr lang="cs-CZ" sz="2800" smtClean="0"/>
              <a:t>metan		      I			  -		</a:t>
            </a:r>
            <a:r>
              <a:rPr lang="cs-CZ" sz="2800" smtClean="0">
                <a:sym typeface="Symbol" pitchFamily="18" charset="2"/>
              </a:rPr>
              <a:t> </a:t>
            </a:r>
            <a:r>
              <a:rPr lang="cs-CZ" sz="2800" smtClean="0"/>
              <a:t>180 </a:t>
            </a:r>
            <a:r>
              <a:rPr lang="cs-CZ" sz="2800" smtClean="0">
                <a:sym typeface="Symbol" pitchFamily="18" charset="2"/>
              </a:rPr>
              <a:t>J</a:t>
            </a:r>
          </a:p>
          <a:p>
            <a:pPr>
              <a:buFontTx/>
              <a:buNone/>
            </a:pPr>
            <a:r>
              <a:rPr lang="cs-CZ" sz="2800" smtClean="0"/>
              <a:t>propan	      IIA	   Class I, gr. D	 </a:t>
            </a:r>
            <a:r>
              <a:rPr lang="cs-CZ" sz="2800" smtClean="0">
                <a:sym typeface="Symbol" pitchFamily="18" charset="2"/>
              </a:rPr>
              <a:t> </a:t>
            </a:r>
            <a:r>
              <a:rPr lang="cs-CZ" sz="2800" smtClean="0"/>
              <a:t>180 </a:t>
            </a:r>
            <a:r>
              <a:rPr lang="cs-CZ" sz="2800" smtClean="0">
                <a:sym typeface="Symbol" pitchFamily="18" charset="2"/>
              </a:rPr>
              <a:t>J</a:t>
            </a: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etylén		      II B	   Class I, gr. C	 </a:t>
            </a:r>
            <a:r>
              <a:rPr lang="cs-CZ" sz="2800" smtClean="0">
                <a:sym typeface="Symbol" pitchFamily="18" charset="2"/>
              </a:rPr>
              <a:t> 6</a:t>
            </a:r>
            <a:r>
              <a:rPr lang="cs-CZ" sz="2800" smtClean="0"/>
              <a:t>0 </a:t>
            </a:r>
            <a:r>
              <a:rPr lang="cs-CZ" sz="2800" smtClean="0">
                <a:sym typeface="Symbol" pitchFamily="18" charset="2"/>
              </a:rPr>
              <a:t>J</a:t>
            </a: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vodík		      II C	   Class I, gr. B	 </a:t>
            </a:r>
            <a:r>
              <a:rPr lang="cs-CZ" sz="2800" smtClean="0">
                <a:sym typeface="Symbol" pitchFamily="18" charset="2"/>
              </a:rPr>
              <a:t> </a:t>
            </a:r>
            <a:r>
              <a:rPr lang="cs-CZ" sz="2800" smtClean="0"/>
              <a:t>20 </a:t>
            </a:r>
            <a:r>
              <a:rPr lang="cs-CZ" sz="2800" smtClean="0">
                <a:sym typeface="Symbol" pitchFamily="18" charset="2"/>
              </a:rPr>
              <a:t>J</a:t>
            </a: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acetylén	      II C	   Class I, gr. A	 </a:t>
            </a:r>
            <a:r>
              <a:rPr lang="cs-CZ" sz="2800" smtClean="0">
                <a:sym typeface="Symbol" pitchFamily="18" charset="2"/>
              </a:rPr>
              <a:t> 2</a:t>
            </a:r>
            <a:r>
              <a:rPr lang="cs-CZ" sz="2800" smtClean="0"/>
              <a:t>0 </a:t>
            </a:r>
            <a:r>
              <a:rPr lang="cs-CZ" sz="2800" smtClean="0">
                <a:sym typeface="Symbol" pitchFamily="18" charset="2"/>
              </a:rPr>
              <a:t>J</a:t>
            </a:r>
            <a:endParaRPr lang="cs-CZ" sz="2800" smtClean="0"/>
          </a:p>
        </p:txBody>
      </p:sp>
      <p:graphicFrame>
        <p:nvGraphicFramePr>
          <p:cNvPr id="167940" name="Group 4"/>
          <p:cNvGraphicFramePr>
            <a:graphicFrameLocks noGrp="1"/>
          </p:cNvGraphicFramePr>
          <p:nvPr/>
        </p:nvGraphicFramePr>
        <p:xfrm>
          <a:off x="381000" y="1828800"/>
          <a:ext cx="8382000" cy="3291841"/>
        </p:xfrm>
        <a:graphic>
          <a:graphicData uri="http://schemas.openxmlformats.org/drawingml/2006/table">
            <a:tbl>
              <a:tblPr/>
              <a:tblGrid>
                <a:gridCol w="1828800"/>
                <a:gridCol w="1905000"/>
                <a:gridCol w="2667000"/>
                <a:gridCol w="1981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248400" cy="685800"/>
          </a:xfrm>
          <a:solidFill>
            <a:srgbClr val="FFFF99"/>
          </a:solidFill>
        </p:spPr>
        <p:txBody>
          <a:bodyPr/>
          <a:lstStyle/>
          <a:p>
            <a:r>
              <a:rPr lang="cs-CZ" sz="3600" smtClean="0"/>
              <a:t>Základní porovnání zařazení</a:t>
            </a:r>
            <a:endParaRPr lang="cs-CZ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20825"/>
            <a:ext cx="8642350" cy="45751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4421188" cy="609600"/>
          </a:xfrm>
          <a:solidFill>
            <a:srgbClr val="FFFF99"/>
          </a:solidFill>
        </p:spPr>
        <p:txBody>
          <a:bodyPr/>
          <a:lstStyle/>
          <a:p>
            <a:r>
              <a:rPr lang="cs-CZ" sz="3600" smtClean="0"/>
              <a:t>Teplotní třídění</a:t>
            </a:r>
            <a:endParaRPr lang="cs-CZ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05725" cy="4157662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smtClean="0"/>
              <a:t>Tmax			ČR			USA</a:t>
            </a:r>
          </a:p>
          <a:p>
            <a:pPr>
              <a:buFontTx/>
              <a:buNone/>
            </a:pPr>
            <a:r>
              <a:rPr lang="cs-CZ" sz="2800" smtClean="0"/>
              <a:t>450			T1			T1</a:t>
            </a:r>
          </a:p>
          <a:p>
            <a:pPr>
              <a:buFontTx/>
              <a:buNone/>
            </a:pPr>
            <a:r>
              <a:rPr lang="cs-CZ" sz="2800" smtClean="0"/>
              <a:t>300			T2			T2</a:t>
            </a:r>
          </a:p>
          <a:p>
            <a:pPr>
              <a:buFontTx/>
              <a:buNone/>
            </a:pPr>
            <a:r>
              <a:rPr lang="cs-CZ" sz="2800" smtClean="0"/>
              <a:t>280			T2			T2 </a:t>
            </a:r>
            <a:r>
              <a:rPr lang="cs-CZ" sz="2800" smtClean="0">
                <a:solidFill>
                  <a:srgbClr val="FF0000"/>
                </a:solidFill>
              </a:rPr>
              <a:t>A</a:t>
            </a:r>
          </a:p>
          <a:p>
            <a:pPr>
              <a:buFontTx/>
              <a:buNone/>
            </a:pPr>
            <a:r>
              <a:rPr lang="cs-CZ" sz="2800" smtClean="0"/>
              <a:t>260			T2			T2 </a:t>
            </a:r>
            <a:r>
              <a:rPr lang="cs-CZ" sz="2800" smtClean="0">
                <a:solidFill>
                  <a:srgbClr val="FF0000"/>
                </a:solidFill>
              </a:rPr>
              <a:t>B</a:t>
            </a:r>
          </a:p>
          <a:p>
            <a:pPr>
              <a:buFontTx/>
              <a:buNone/>
            </a:pPr>
            <a:r>
              <a:rPr lang="cs-CZ" sz="2800" smtClean="0"/>
              <a:t>230			T2			T2 </a:t>
            </a:r>
            <a:r>
              <a:rPr lang="cs-CZ" sz="2800" smtClean="0">
                <a:solidFill>
                  <a:srgbClr val="FF0000"/>
                </a:solidFill>
              </a:rPr>
              <a:t>C</a:t>
            </a:r>
          </a:p>
          <a:p>
            <a:pPr>
              <a:buFontTx/>
              <a:buNone/>
            </a:pPr>
            <a:r>
              <a:rPr lang="cs-CZ" sz="2800" smtClean="0"/>
              <a:t>215			T2			T2 </a:t>
            </a:r>
            <a:r>
              <a:rPr lang="cs-CZ" sz="2800" smtClean="0">
                <a:solidFill>
                  <a:srgbClr val="FF0000"/>
                </a:solidFill>
              </a:rPr>
              <a:t>D</a:t>
            </a:r>
          </a:p>
          <a:p>
            <a:pPr>
              <a:buFontTx/>
              <a:buNone/>
            </a:pPr>
            <a:r>
              <a:rPr lang="cs-CZ" sz="2800" smtClean="0"/>
              <a:t>200			T3			T3</a:t>
            </a:r>
          </a:p>
        </p:txBody>
      </p:sp>
      <p:graphicFrame>
        <p:nvGraphicFramePr>
          <p:cNvPr id="169988" name="Group 4"/>
          <p:cNvGraphicFramePr>
            <a:graphicFrameLocks noGrp="1"/>
          </p:cNvGraphicFramePr>
          <p:nvPr/>
        </p:nvGraphicFramePr>
        <p:xfrm>
          <a:off x="533400" y="1371600"/>
          <a:ext cx="7772400" cy="4463415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3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990600" y="1447800"/>
          <a:ext cx="7042150" cy="4591050"/>
        </p:xfrm>
        <a:graphic>
          <a:graphicData uri="http://schemas.openxmlformats.org/presentationml/2006/ole">
            <p:oleObj spid="_x0000_s57346" name="Bitmap Image" r:id="rId4" imgW="6074583" imgH="4695238" progId="Paint.Picture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14350"/>
            <a:ext cx="7543800" cy="857250"/>
          </a:xfrm>
          <a:noFill/>
        </p:spPr>
        <p:txBody>
          <a:bodyPr lIns="90488" tIns="44450" rIns="90488" bIns="44450"/>
          <a:lstStyle/>
          <a:p>
            <a:r>
              <a:rPr lang="en-US" sz="4000" smtClean="0"/>
              <a:t>Minim</a:t>
            </a:r>
            <a:r>
              <a:rPr lang="cs-CZ" sz="4000" smtClean="0"/>
              <a:t>ální iniciační energie</a:t>
            </a:r>
            <a:endParaRPr lang="en-US" sz="320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33623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chemeClr val="bg2"/>
                </a:solidFill>
                <a:latin typeface="Arial" charset="0"/>
              </a:rPr>
              <a:t>vliv koncentrace</a:t>
            </a:r>
            <a:endParaRPr lang="en-US" sz="32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1A4-6276-430E-97D0-AED88C36557D}" type="slidenum">
              <a:rPr lang="en-CA"/>
              <a:pPr/>
              <a:t>2</a:t>
            </a:fld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628800"/>
            <a:ext cx="5105400" cy="4495800"/>
          </a:xfrm>
        </p:spPr>
        <p:txBody>
          <a:bodyPr/>
          <a:lstStyle/>
          <a:p>
            <a:r>
              <a:rPr lang="cs-CZ" sz="2400" b="1" dirty="0"/>
              <a:t>Hořlavé plyny</a:t>
            </a:r>
          </a:p>
          <a:p>
            <a:pPr lvl="1"/>
            <a:r>
              <a:rPr lang="cs-CZ" sz="2000" b="1" dirty="0"/>
              <a:t>spodní mez výbušnosti</a:t>
            </a:r>
          </a:p>
          <a:p>
            <a:pPr lvl="1"/>
            <a:r>
              <a:rPr lang="cs-CZ" sz="2000" b="1" dirty="0"/>
              <a:t>horní mez výbušnosti</a:t>
            </a:r>
          </a:p>
          <a:p>
            <a:pPr lvl="1"/>
            <a:r>
              <a:rPr lang="cs-CZ" sz="2000" b="1" dirty="0"/>
              <a:t>teplota vznícení - teplotní třída</a:t>
            </a:r>
          </a:p>
          <a:p>
            <a:pPr lvl="1"/>
            <a:r>
              <a:rPr lang="cs-CZ" sz="2000" b="1" dirty="0"/>
              <a:t>skupina výbušnosti</a:t>
            </a:r>
          </a:p>
          <a:p>
            <a:pPr lvl="1"/>
            <a:r>
              <a:rPr lang="cs-CZ" sz="2000" b="1" dirty="0"/>
              <a:t>relativní hustota</a:t>
            </a:r>
          </a:p>
          <a:p>
            <a:r>
              <a:rPr lang="cs-CZ" sz="2400" b="1" dirty="0"/>
              <a:t>Hořlavé kapaliny</a:t>
            </a:r>
          </a:p>
          <a:p>
            <a:pPr lvl="1"/>
            <a:r>
              <a:rPr lang="cs-CZ" sz="2000" b="1" dirty="0"/>
              <a:t>teplota vzplanutí </a:t>
            </a:r>
          </a:p>
          <a:p>
            <a:pPr lvl="1"/>
            <a:r>
              <a:rPr lang="cs-CZ" sz="2000" b="1" dirty="0"/>
              <a:t>spodní mez výbušnosti</a:t>
            </a:r>
          </a:p>
          <a:p>
            <a:pPr lvl="1"/>
            <a:r>
              <a:rPr lang="cs-CZ" sz="2000" b="1" dirty="0"/>
              <a:t>horní mez výbušnosti</a:t>
            </a:r>
          </a:p>
          <a:p>
            <a:pPr lvl="1"/>
            <a:r>
              <a:rPr lang="cs-CZ" sz="2000" b="1" dirty="0"/>
              <a:t>teplota vznícení - teplotní třída</a:t>
            </a:r>
          </a:p>
          <a:p>
            <a:pPr lvl="1"/>
            <a:r>
              <a:rPr lang="cs-CZ" sz="2000" b="1" dirty="0"/>
              <a:t>skupina výbušnosti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95600" y="609600"/>
            <a:ext cx="3352800" cy="60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200" b="1" dirty="0">
                <a:solidFill>
                  <a:schemeClr val="tx2"/>
                </a:solidFill>
              </a:rPr>
              <a:t>Vlastnosti látek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</a:t>
            </a:r>
            <a:r>
              <a:rPr lang="cs-CZ" smtClean="0"/>
              <a:t>ř</a:t>
            </a:r>
            <a:r>
              <a:rPr lang="en-US" smtClean="0"/>
              <a:t>lav</a:t>
            </a:r>
            <a:r>
              <a:rPr lang="cs-CZ" smtClean="0"/>
              <a:t>é</a:t>
            </a:r>
            <a:r>
              <a:rPr lang="en-US" smtClean="0"/>
              <a:t> kapalin</a:t>
            </a:r>
            <a:r>
              <a:rPr lang="cs-CZ" smtClean="0"/>
              <a:t>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Teplota vzplanutí v uzavřeném kelímku (Flash-point)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nízkovroucí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I třída – do 21 °C - klasifikace EU vysoce hořlavé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II třída – do 55 °C - klasifikace EU hořlavé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III třída – do 100 °C - klasifikace EU - </a:t>
            </a:r>
            <a:r>
              <a:rPr lang="cs-CZ" sz="2800" smtClean="0">
                <a:solidFill>
                  <a:srgbClr val="FF0000"/>
                </a:solidFill>
              </a:rPr>
              <a:t>žádná</a:t>
            </a:r>
            <a:endParaRPr lang="cs-CZ" sz="2800" smtClean="0"/>
          </a:p>
          <a:p>
            <a:pPr>
              <a:lnSpc>
                <a:spcPct val="90000"/>
              </a:lnSpc>
            </a:pPr>
            <a:r>
              <a:rPr lang="cs-CZ" sz="2800" smtClean="0"/>
              <a:t>IV třída – do 200 °C - klasifikace EU - </a:t>
            </a:r>
            <a:r>
              <a:rPr lang="cs-CZ" sz="2800" smtClean="0">
                <a:solidFill>
                  <a:srgbClr val="FF0000"/>
                </a:solidFill>
              </a:rPr>
              <a:t>žádná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</a:t>
            </a:r>
            <a:r>
              <a:rPr lang="cs-CZ" smtClean="0"/>
              <a:t>ř</a:t>
            </a:r>
            <a:r>
              <a:rPr lang="en-US" smtClean="0"/>
              <a:t>lav</a:t>
            </a:r>
            <a:r>
              <a:rPr lang="cs-CZ" smtClean="0"/>
              <a:t>é</a:t>
            </a:r>
            <a:r>
              <a:rPr lang="en-US" smtClean="0"/>
              <a:t> kapalin</a:t>
            </a:r>
            <a:r>
              <a:rPr lang="cs-CZ" smtClean="0"/>
              <a:t>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solidFill>
                  <a:srgbClr val="FF0000"/>
                </a:solidFill>
              </a:rPr>
              <a:t>Teplota vzplanutí v uzavřeném kelímku</a:t>
            </a:r>
            <a:r>
              <a:rPr lang="cs-CZ" sz="2800" smtClean="0"/>
              <a:t> (Flash-point)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– teplota, při které v uzavřeném prostoru vzniká koncentrace na hranici LEL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– vytvoří se při této koncentraci takový tlak nasycených par, že se již dále kapalina neodpařuje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</a:t>
            </a:r>
            <a:r>
              <a:rPr lang="cs-CZ" smtClean="0"/>
              <a:t>ř</a:t>
            </a:r>
            <a:r>
              <a:rPr lang="en-US" smtClean="0"/>
              <a:t>lav</a:t>
            </a:r>
            <a:r>
              <a:rPr lang="cs-CZ" smtClean="0"/>
              <a:t>é</a:t>
            </a:r>
            <a:r>
              <a:rPr lang="en-US" smtClean="0"/>
              <a:t> kapalin</a:t>
            </a:r>
            <a:r>
              <a:rPr lang="cs-CZ" smtClean="0"/>
              <a:t>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smtClean="0">
                <a:solidFill>
                  <a:srgbClr val="FF0000"/>
                </a:solidFill>
              </a:rPr>
              <a:t>Rychlost odpařování</a:t>
            </a:r>
            <a:r>
              <a:rPr lang="cs-CZ" sz="2400" smtClean="0"/>
              <a:t> </a:t>
            </a:r>
          </a:p>
          <a:p>
            <a:r>
              <a:rPr lang="cs-CZ" sz="2400" smtClean="0"/>
              <a:t>nový návrh EN 60079-10-1 str. 39 </a:t>
            </a:r>
          </a:p>
          <a:p>
            <a:r>
              <a:rPr lang="cs-CZ" sz="2400" smtClean="0"/>
              <a:t>staré knihy – rychlost odpařování etheru – etalon (cca 54 g/m</a:t>
            </a:r>
            <a:r>
              <a:rPr lang="cs-CZ" sz="2400" baseline="30000" smtClean="0"/>
              <a:t>2</a:t>
            </a:r>
            <a:r>
              <a:rPr lang="cs-CZ" sz="2400" smtClean="0"/>
              <a:t>.s) u ostatních kapalin uváděno kolikrát pomaleji se odpařují líh cca 9 g/m</a:t>
            </a:r>
            <a:r>
              <a:rPr lang="cs-CZ" sz="2400" baseline="30000" smtClean="0"/>
              <a:t>2</a:t>
            </a:r>
            <a:r>
              <a:rPr lang="cs-CZ" sz="2400" smtClean="0"/>
              <a:t>.s</a:t>
            </a:r>
          </a:p>
          <a:p>
            <a:r>
              <a:rPr lang="cs-CZ" sz="2400" smtClean="0"/>
              <a:t>Praktické měření – do prostrou se umístí otevřená válcová nádoba naplněná hořlavou kapalinou, zváží se, ponechá se v prostoru nějakou dobu, znovu se zváží a pak se vypočte podle doby a plochy rychlost odpařování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339725" y="1066800"/>
          <a:ext cx="8464550" cy="5429250"/>
        </p:xfrm>
        <a:graphic>
          <a:graphicData uri="http://schemas.openxmlformats.org/presentationml/2006/ole">
            <p:oleObj spid="_x0000_s58370" name="Dokument" r:id="rId3" imgW="6976080" imgH="4474080" progId="Word.Document.8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0825"/>
            <a:ext cx="7772400" cy="641350"/>
          </a:xfrm>
          <a:solidFill>
            <a:srgbClr val="FFFF99"/>
          </a:solidFill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noProof="1" smtClean="0"/>
              <a:t>Základní vlastnosti ho</a:t>
            </a:r>
            <a:r>
              <a:rPr lang="cs-CZ" sz="3600" smtClean="0"/>
              <a:t>ř</a:t>
            </a:r>
            <a:r>
              <a:rPr lang="cs-CZ" sz="3600" noProof="1" smtClean="0"/>
              <a:t>lavých prach</a:t>
            </a:r>
            <a:r>
              <a:rPr lang="cs-CZ" sz="3600" smtClean="0"/>
              <a:t>ů</a:t>
            </a:r>
            <a:endParaRPr lang="cs-CZ" sz="3600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C67F33-B1BD-4A51-BF53-A4C712C4B855}" type="slidenum">
              <a:rPr lang="cs-CZ"/>
              <a:pPr/>
              <a:t>24</a:t>
            </a:fld>
            <a:endParaRPr 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5513"/>
            <a:ext cx="7772400" cy="511175"/>
          </a:xfrm>
          <a:solidFill>
            <a:srgbClr val="FFFF99"/>
          </a:solidFill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noProof="1" smtClean="0"/>
              <a:t>Za</a:t>
            </a:r>
            <a:r>
              <a:rPr lang="cs-CZ" sz="3600" smtClean="0"/>
              <a:t>ř</a:t>
            </a:r>
            <a:r>
              <a:rPr lang="cs-CZ" sz="3600" noProof="1" smtClean="0"/>
              <a:t>azování do zón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779588"/>
            <a:ext cx="8208963" cy="4287837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B0C4A2-1024-4576-826A-AB7C7D817F25}" type="slidenum">
              <a:rPr lang="cs-CZ"/>
              <a:pPr/>
              <a:t>25</a:t>
            </a:fld>
            <a:endParaRPr 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5513"/>
            <a:ext cx="7772400" cy="511175"/>
          </a:xfrm>
          <a:solidFill>
            <a:srgbClr val="FFFF99"/>
          </a:solidFill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noProof="1" smtClean="0"/>
              <a:t>Za</a:t>
            </a:r>
            <a:r>
              <a:rPr lang="cs-CZ" sz="3600" smtClean="0"/>
              <a:t>ř</a:t>
            </a:r>
            <a:r>
              <a:rPr lang="cs-CZ" sz="3600" noProof="1" smtClean="0"/>
              <a:t>azování do zón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2103438"/>
            <a:ext cx="6480175" cy="3868737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021BE-5E62-4397-8C1C-74D49F09769C}" type="slidenum">
              <a:rPr lang="cs-CZ"/>
              <a:pPr/>
              <a:t>26</a:t>
            </a:fld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5513"/>
            <a:ext cx="7772400" cy="511175"/>
          </a:xfrm>
          <a:solidFill>
            <a:srgbClr val="FFFF99"/>
          </a:solidFill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noProof="1" smtClean="0"/>
              <a:t>Za</a:t>
            </a:r>
            <a:r>
              <a:rPr lang="cs-CZ" sz="3600" smtClean="0"/>
              <a:t>ř</a:t>
            </a:r>
            <a:r>
              <a:rPr lang="cs-CZ" sz="3600" noProof="1" smtClean="0"/>
              <a:t>azování do zón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700213"/>
            <a:ext cx="8569325" cy="460851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smtClean="0">
                <a:solidFill>
                  <a:schemeClr val="tx1"/>
                </a:solidFill>
              </a:rPr>
              <a:t>Nové normy v oblasti zařízení pro použití v prostorech s nebezpečím výbuchu</a:t>
            </a:r>
            <a:endParaRPr lang="cs-CZ" sz="2000" b="1" smtClean="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i="1" u="sng" smtClean="0">
                <a:latin typeface="Arial" charset="0"/>
              </a:rPr>
              <a:t>Normy pro nevýbušná elektrická zařízení</a:t>
            </a:r>
            <a:endParaRPr lang="cs-CZ" sz="2000" smtClean="0">
              <a:latin typeface="Arial" charset="0"/>
            </a:endParaRPr>
          </a:p>
          <a:p>
            <a:pPr>
              <a:lnSpc>
                <a:spcPct val="160000"/>
              </a:lnSpc>
              <a:spcBef>
                <a:spcPct val="30000"/>
              </a:spcBef>
            </a:pPr>
            <a:r>
              <a:rPr lang="cs-CZ" sz="2400" smtClean="0">
                <a:solidFill>
                  <a:srgbClr val="FF0000"/>
                </a:solidFill>
                <a:latin typeface="Arial" charset="0"/>
              </a:rPr>
              <a:t>Skupina II – se dělí A, B, C – podle mezní spáry nebo minimálního zápalného plynu</a:t>
            </a:r>
            <a:endParaRPr lang="cs-CZ" sz="2400" smtClean="0">
              <a:latin typeface="Arial" charset="0"/>
            </a:endParaRPr>
          </a:p>
          <a:p>
            <a:pPr>
              <a:lnSpc>
                <a:spcPct val="160000"/>
              </a:lnSpc>
              <a:spcBef>
                <a:spcPct val="30000"/>
              </a:spcBef>
            </a:pPr>
            <a:r>
              <a:rPr lang="cs-CZ" sz="2400" smtClean="0">
                <a:latin typeface="Arial" charset="0"/>
              </a:rPr>
              <a:t>Skupina III </a:t>
            </a:r>
            <a:r>
              <a:rPr lang="cs-CZ" sz="2400" smtClean="0">
                <a:solidFill>
                  <a:srgbClr val="FF0000"/>
                </a:solidFill>
                <a:latin typeface="Arial" charset="0"/>
              </a:rPr>
              <a:t>– se dělí A hořlavé vlákna, B – nevodivé hořlavé prachy , C – vodivé hořlavé prachy</a:t>
            </a:r>
            <a:endParaRPr lang="cs-CZ" sz="2400" smtClean="0">
              <a:latin typeface="Arial" charset="0"/>
            </a:endParaRPr>
          </a:p>
          <a:p>
            <a:pPr>
              <a:lnSpc>
                <a:spcPct val="160000"/>
              </a:lnSpc>
              <a:spcBef>
                <a:spcPct val="30000"/>
              </a:spcBef>
            </a:pPr>
            <a:r>
              <a:rPr lang="cs-CZ" sz="2400" smtClean="0">
                <a:latin typeface="Arial" charset="0"/>
              </a:rPr>
              <a:t>Zařazení tepelných tříd T1 až T6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solidFill>
                  <a:schemeClr val="tx1"/>
                </a:solidFill>
              </a:rPr>
              <a:t>Teplotní třídy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752600"/>
            <a:ext cx="3733800" cy="3429000"/>
          </a:xfrm>
        </p:spPr>
        <p:txBody>
          <a:bodyPr/>
          <a:lstStyle/>
          <a:p>
            <a:r>
              <a:rPr lang="cs-CZ" sz="2800" smtClean="0"/>
              <a:t>T1		450 °C</a:t>
            </a:r>
          </a:p>
          <a:p>
            <a:r>
              <a:rPr lang="cs-CZ" sz="2800" smtClean="0"/>
              <a:t>T2		300 °C</a:t>
            </a:r>
          </a:p>
          <a:p>
            <a:r>
              <a:rPr lang="cs-CZ" sz="2800" smtClean="0"/>
              <a:t>T3		200 °C</a:t>
            </a:r>
          </a:p>
          <a:p>
            <a:r>
              <a:rPr lang="cs-CZ" sz="2800" smtClean="0"/>
              <a:t>T4		135 °C</a:t>
            </a:r>
          </a:p>
          <a:p>
            <a:r>
              <a:rPr lang="cs-CZ" sz="2800" smtClean="0"/>
              <a:t>T5		100 °C</a:t>
            </a:r>
          </a:p>
          <a:p>
            <a:r>
              <a:rPr lang="cs-CZ" sz="2800" smtClean="0"/>
              <a:t>T6		85 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cs-CZ" sz="2800" smtClean="0">
                <a:solidFill>
                  <a:schemeClr val="tx1"/>
                </a:solidFill>
              </a:rPr>
              <a:t>Instalace v prostorách s hořlavými prachy</a:t>
            </a:r>
          </a:p>
        </p:txBody>
      </p:sp>
      <p:pic>
        <p:nvPicPr>
          <p:cNvPr id="23555" name="Picture 3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7A54-1044-4B6A-A6FE-88A13E62339B}" type="slidenum">
              <a:rPr lang="en-CA"/>
              <a:pPr/>
              <a:t>3</a:t>
            </a:fld>
            <a:endParaRPr lang="en-CA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838200"/>
            <a:ext cx="3352800" cy="609600"/>
          </a:xfrm>
          <a:solidFill>
            <a:srgbClr val="FFFF99"/>
          </a:solidFill>
        </p:spPr>
        <p:txBody>
          <a:bodyPr/>
          <a:lstStyle/>
          <a:p>
            <a:r>
              <a:rPr lang="cs-CZ" sz="3200" b="1"/>
              <a:t>Vlastnosti látek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20888"/>
            <a:ext cx="7772400" cy="343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/>
              <a:t>Mlhy a aerosoly hořlavých kapalin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nebezpečné bez ohledu na jakékoliv vlastnosti</a:t>
            </a:r>
          </a:p>
          <a:p>
            <a:pPr lvl="1">
              <a:lnSpc>
                <a:spcPct val="90000"/>
              </a:lnSpc>
            </a:pPr>
            <a:r>
              <a:rPr lang="cs-CZ" sz="2000" b="1" dirty="0">
                <a:solidFill>
                  <a:srgbClr val="FF0000"/>
                </a:solidFill>
              </a:rPr>
              <a:t>EN </a:t>
            </a:r>
            <a:r>
              <a:rPr lang="cs-CZ" sz="2000" b="1" dirty="0" smtClean="0">
                <a:solidFill>
                  <a:srgbClr val="FF0000"/>
                </a:solidFill>
              </a:rPr>
              <a:t>60079-10-1:2016 uvádí </a:t>
            </a:r>
            <a:r>
              <a:rPr lang="cs-CZ" sz="2000" b="1" dirty="0">
                <a:solidFill>
                  <a:srgbClr val="FF0000"/>
                </a:solidFill>
              </a:rPr>
              <a:t>přílohu </a:t>
            </a:r>
            <a:r>
              <a:rPr lang="cs-CZ" sz="2000" b="1" dirty="0" smtClean="0">
                <a:solidFill>
                  <a:srgbClr val="FF0000"/>
                </a:solidFill>
              </a:rPr>
              <a:t>G, </a:t>
            </a:r>
            <a:r>
              <a:rPr lang="cs-CZ" sz="2000" b="1" dirty="0">
                <a:solidFill>
                  <a:srgbClr val="FF0000"/>
                </a:solidFill>
              </a:rPr>
              <a:t>kde jsou uvedeny podrobnosti – kdy je mlha výbušná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Hořlavé prachy </a:t>
            </a:r>
            <a:r>
              <a:rPr lang="cs-CZ" sz="2400" b="1" dirty="0">
                <a:solidFill>
                  <a:srgbClr val="FF0000"/>
                </a:solidFill>
              </a:rPr>
              <a:t>(ČSN EN </a:t>
            </a:r>
            <a:r>
              <a:rPr lang="cs-CZ" sz="2400" b="1" dirty="0" smtClean="0">
                <a:solidFill>
                  <a:srgbClr val="FF0000"/>
                </a:solidFill>
              </a:rPr>
              <a:t>60079-10-2 anglicky)</a:t>
            </a:r>
            <a:endParaRPr lang="cs-CZ" sz="2400" b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000" b="1" dirty="0"/>
              <a:t>teplota vznícení prachu ve vrstvě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teplota vznícení prachu ve vznosu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minimální energie vznícení</a:t>
            </a:r>
          </a:p>
          <a:p>
            <a:pPr lvl="1">
              <a:lnSpc>
                <a:spcPct val="90000"/>
              </a:lnSpc>
            </a:pPr>
            <a:r>
              <a:rPr lang="cs-CZ" sz="2000" b="1" dirty="0"/>
              <a:t>zařazení do skupiny podle rychlosti nárůstu výbuchového tlaku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Skupiny plynů 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4412"/>
          </a:xfrm>
        </p:spPr>
        <p:txBody>
          <a:bodyPr/>
          <a:lstStyle/>
          <a:p>
            <a:r>
              <a:rPr lang="cs-CZ" sz="3600" dirty="0" smtClean="0"/>
              <a:t>Vznikalo spoustu výzkumů – podle metody dávaly různé neporovnatelné výsledky – po delší době převzaty dvě metody hodnocení výbušnosti plynů</a:t>
            </a:r>
          </a:p>
          <a:p>
            <a:r>
              <a:rPr lang="cs-CZ" sz="3600" dirty="0" smtClean="0"/>
              <a:t>MESG</a:t>
            </a:r>
          </a:p>
          <a:p>
            <a:r>
              <a:rPr lang="cs-CZ" sz="3600" dirty="0" smtClean="0"/>
              <a:t>MIC</a:t>
            </a:r>
          </a:p>
          <a:p>
            <a:r>
              <a:rPr lang="cs-CZ" sz="3600" dirty="0" smtClean="0"/>
              <a:t>a jedna metoda pro stanovení teploty vznícení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403648" y="1268760"/>
          <a:ext cx="6214809" cy="5052175"/>
        </p:xfrm>
        <a:graphic>
          <a:graphicData uri="http://schemas.openxmlformats.org/presentationml/2006/ole">
            <p:oleObj spid="_x0000_s29697" name="Picture" r:id="rId3" imgW="2802118" imgH="2272841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206680" cy="4824412"/>
          </a:xfrm>
        </p:spPr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Skupina IIA:	MESG 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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0,9 mm;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Skupina IIB:	0,5 mm 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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MESG 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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0,9 mm;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Skupina IIC:	MESG 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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0,5 mm.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Metan 		1,16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Propan		0,90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Vodík		0,30</a:t>
            </a:r>
          </a:p>
          <a:p>
            <a:endParaRPr lang="cs-CZ" sz="36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 - MIC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195736" y="1340768"/>
          <a:ext cx="4419600" cy="5057775"/>
        </p:xfrm>
        <a:graphic>
          <a:graphicData uri="http://schemas.openxmlformats.org/presentationml/2006/ole">
            <p:oleObj spid="_x0000_s51201" name="Picture" r:id="rId3" imgW="4417314" imgH="5066694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2"/>
            <a:ext cx="8206680" cy="5040907"/>
          </a:xfrm>
        </p:spPr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skupina IIA:		MIC 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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0,8;</a:t>
            </a:r>
          </a:p>
          <a:p>
            <a:r>
              <a:rPr lang="cs-CZ" sz="3600" dirty="0" smtClean="0"/>
              <a:t>s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kupina IIB:		0,45 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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MIC 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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0,8;</a:t>
            </a:r>
          </a:p>
          <a:p>
            <a:r>
              <a:rPr lang="cs-CZ" sz="3600" dirty="0" smtClean="0"/>
              <a:t>s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kupina IIC:		MIC &lt; 0,45</a:t>
            </a:r>
          </a:p>
          <a:p>
            <a:r>
              <a:rPr lang="cs-CZ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methan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zápalný proud se bere za etalon (= 1)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 24 V </a:t>
            </a:r>
            <a:r>
              <a:rPr lang="cs-CZ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obvodu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Cívka se vzduchovým jádrem o indukčnosti (95 ± 5) </a:t>
            </a:r>
            <a:r>
              <a:rPr lang="cs-CZ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</a:t>
            </a:r>
            <a:endParaRPr lang="cs-CZ" sz="36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Zkušební metody</a:t>
            </a: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419" y="1269922"/>
            <a:ext cx="74094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Zařazení podle jednoho kriteria je dostačující, pokud: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skupina IIA:	MESG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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0,9 mm, nebo MIC 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0,9;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kupina IIB:	0,55 mm 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MESG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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0,9 mm,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nebo 0,5 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MIC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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0,8;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kupina IIC:	MESG &lt; 0,55 mm, nebo MIC &lt; 0,5.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665</Words>
  <Application>Microsoft Office PowerPoint</Application>
  <PresentationFormat>Předvádění na obrazovce (4:3)</PresentationFormat>
  <Paragraphs>153</Paragraphs>
  <Slides>29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Výchozí návrh</vt:lpstr>
      <vt:lpstr>Picture</vt:lpstr>
      <vt:lpstr>Bitmap Image</vt:lpstr>
      <vt:lpstr>Dokument aplikace Microsoft Word</vt:lpstr>
      <vt:lpstr>Zařízení do prostředí s nebezpečím výbuchu – vlastnosti hořlavých látek</vt:lpstr>
      <vt:lpstr>Snímek 2</vt:lpstr>
      <vt:lpstr>Vlastnosti látek</vt:lpstr>
      <vt:lpstr>Skupiny plynů </vt:lpstr>
      <vt:lpstr>Zkušební metody</vt:lpstr>
      <vt:lpstr>Zkušební metody</vt:lpstr>
      <vt:lpstr>Zkušební metody - MIC</vt:lpstr>
      <vt:lpstr>Zkušební metody</vt:lpstr>
      <vt:lpstr>Zkušební metody</vt:lpstr>
      <vt:lpstr>Zkušební metody</vt:lpstr>
      <vt:lpstr>Zkušební metody</vt:lpstr>
      <vt:lpstr>Zkušební metody</vt:lpstr>
      <vt:lpstr>Parametry ovlivňující výbuchové vlastnosti</vt:lpstr>
      <vt:lpstr>Základní porovnání zařazení</vt:lpstr>
      <vt:lpstr>ČSN EN 60079-10 – zařazení do zón</vt:lpstr>
      <vt:lpstr>Základní porovnání zařazení</vt:lpstr>
      <vt:lpstr>Základní porovnání zařazení</vt:lpstr>
      <vt:lpstr>Teplotní třídění</vt:lpstr>
      <vt:lpstr>Minimální iniciační energie</vt:lpstr>
      <vt:lpstr>Hořlavé kapaliny</vt:lpstr>
      <vt:lpstr>Hořlavé kapaliny</vt:lpstr>
      <vt:lpstr>Hořlavé kapaliny</vt:lpstr>
      <vt:lpstr>Základní vlastnosti hořlavých prachů</vt:lpstr>
      <vt:lpstr>Zařazování do zón</vt:lpstr>
      <vt:lpstr>Zařazování do zón</vt:lpstr>
      <vt:lpstr>Zařazování do zón</vt:lpstr>
      <vt:lpstr>Nové normy v oblasti zařízení pro použití v prostorech s nebezpečím výbuchu</vt:lpstr>
      <vt:lpstr>Teplotní třídy</vt:lpstr>
      <vt:lpstr>Instalace v prostorách s hořlavými prachy</vt:lpstr>
    </vt:vector>
  </TitlesOfParts>
  <Company>ftzu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strojních zařízení – Návod a doporučení pro vyloučení nebezpečí od statické elektřiny</dc:title>
  <dc:creator>pohludka</dc:creator>
  <cp:lastModifiedBy>Jan</cp:lastModifiedBy>
  <cp:revision>51</cp:revision>
  <dcterms:created xsi:type="dcterms:W3CDTF">2002-03-03T17:12:55Z</dcterms:created>
  <dcterms:modified xsi:type="dcterms:W3CDTF">2017-06-05T17:45:02Z</dcterms:modified>
</cp:coreProperties>
</file>